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257" r:id="rId4"/>
    <p:sldId id="258" r:id="rId5"/>
    <p:sldId id="259" r:id="rId6"/>
    <p:sldId id="260" r:id="rId7"/>
    <p:sldId id="284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42" r:id="rId17"/>
    <p:sldId id="335" r:id="rId18"/>
    <p:sldId id="282" r:id="rId19"/>
    <p:sldId id="285" r:id="rId20"/>
    <p:sldId id="286" r:id="rId21"/>
    <p:sldId id="287" r:id="rId22"/>
    <p:sldId id="289" r:id="rId23"/>
    <p:sldId id="288" r:id="rId24"/>
    <p:sldId id="261" r:id="rId25"/>
    <p:sldId id="290" r:id="rId26"/>
    <p:sldId id="343" r:id="rId27"/>
    <p:sldId id="292" r:id="rId28"/>
    <p:sldId id="262" r:id="rId29"/>
    <p:sldId id="263" r:id="rId30"/>
    <p:sldId id="293" r:id="rId31"/>
    <p:sldId id="294" r:id="rId32"/>
    <p:sldId id="327" r:id="rId33"/>
    <p:sldId id="295" r:id="rId34"/>
    <p:sldId id="339" r:id="rId35"/>
    <p:sldId id="328" r:id="rId36"/>
    <p:sldId id="296" r:id="rId37"/>
    <p:sldId id="297" r:id="rId38"/>
    <p:sldId id="298" r:id="rId39"/>
    <p:sldId id="301" r:id="rId40"/>
    <p:sldId id="300" r:id="rId41"/>
    <p:sldId id="299" r:id="rId42"/>
    <p:sldId id="302" r:id="rId43"/>
    <p:sldId id="303" r:id="rId44"/>
    <p:sldId id="306" r:id="rId45"/>
    <p:sldId id="307" r:id="rId46"/>
    <p:sldId id="308" r:id="rId47"/>
    <p:sldId id="309" r:id="rId48"/>
    <p:sldId id="311" r:id="rId49"/>
    <p:sldId id="372" r:id="rId50"/>
    <p:sldId id="373" r:id="rId51"/>
    <p:sldId id="374" r:id="rId52"/>
    <p:sldId id="375" r:id="rId53"/>
    <p:sldId id="376" r:id="rId54"/>
    <p:sldId id="313" r:id="rId55"/>
    <p:sldId id="312" r:id="rId56"/>
    <p:sldId id="315" r:id="rId57"/>
    <p:sldId id="317" r:id="rId58"/>
    <p:sldId id="316" r:id="rId59"/>
    <p:sldId id="318" r:id="rId60"/>
    <p:sldId id="341" r:id="rId61"/>
    <p:sldId id="340" r:id="rId62"/>
    <p:sldId id="320" r:id="rId63"/>
    <p:sldId id="321" r:id="rId64"/>
    <p:sldId id="322" r:id="rId65"/>
    <p:sldId id="344" r:id="rId66"/>
    <p:sldId id="349" r:id="rId67"/>
    <p:sldId id="347" r:id="rId68"/>
    <p:sldId id="348" r:id="rId69"/>
    <p:sldId id="345" r:id="rId70"/>
    <p:sldId id="350" r:id="rId71"/>
    <p:sldId id="351" r:id="rId72"/>
    <p:sldId id="352" r:id="rId73"/>
    <p:sldId id="346" r:id="rId74"/>
    <p:sldId id="353" r:id="rId75"/>
    <p:sldId id="354" r:id="rId76"/>
    <p:sldId id="355" r:id="rId77"/>
    <p:sldId id="356" r:id="rId78"/>
    <p:sldId id="357" r:id="rId79"/>
    <p:sldId id="359" r:id="rId80"/>
    <p:sldId id="361" r:id="rId81"/>
    <p:sldId id="362" r:id="rId82"/>
    <p:sldId id="360" r:id="rId83"/>
    <p:sldId id="363" r:id="rId84"/>
    <p:sldId id="364" r:id="rId85"/>
    <p:sldId id="365" r:id="rId86"/>
    <p:sldId id="366" r:id="rId87"/>
    <p:sldId id="367" r:id="rId88"/>
    <p:sldId id="369" r:id="rId89"/>
    <p:sldId id="370" r:id="rId90"/>
    <p:sldId id="368" r:id="rId91"/>
    <p:sldId id="371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100" d="100"/>
          <a:sy n="100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9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4165-D99B-422B-BBE8-A8348EC6DC5D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7FD1-929C-4B3D-89B4-4B2C6539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dataview.wnyric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efreas@e1b.org" TargetMode="External"/><Relationship Id="rId2" Type="http://schemas.openxmlformats.org/officeDocument/2006/relationships/hyperlink" Target="mailto:dscalzo@e1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johnson@e1b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1 Data Warehouse Primer for Principals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Report with Gap Analysis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884319" cy="3276600"/>
          </a:xfrm>
        </p:spPr>
      </p:pic>
    </p:spTree>
    <p:extLst>
      <p:ext uri="{BB962C8B-B14F-4D97-AF65-F5344CB8AC3E}">
        <p14:creationId xmlns:p14="http://schemas.microsoft.com/office/powerpoint/2010/main" val="2564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Report with Gap Analysis by District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162800" cy="5214676"/>
          </a:xfrm>
        </p:spPr>
      </p:pic>
    </p:spTree>
    <p:extLst>
      <p:ext uri="{BB962C8B-B14F-4D97-AF65-F5344CB8AC3E}">
        <p14:creationId xmlns:p14="http://schemas.microsoft.com/office/powerpoint/2010/main" val="39869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Report with Gap Analysis by District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15200" cy="5029811"/>
          </a:xfrm>
        </p:spPr>
      </p:pic>
    </p:spTree>
    <p:extLst>
      <p:ext uri="{BB962C8B-B14F-4D97-AF65-F5344CB8AC3E}">
        <p14:creationId xmlns:p14="http://schemas.microsoft.com/office/powerpoint/2010/main" val="12670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Released Questions Performance Report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00200"/>
            <a:ext cx="7924800" cy="3978933"/>
          </a:xfrm>
        </p:spPr>
      </p:pic>
    </p:spTree>
    <p:extLst>
      <p:ext uri="{BB962C8B-B14F-4D97-AF65-F5344CB8AC3E}">
        <p14:creationId xmlns:p14="http://schemas.microsoft.com/office/powerpoint/2010/main" val="10186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Constructed Response Distribution of Points Awarded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" y="1600200"/>
            <a:ext cx="7709336" cy="4525963"/>
          </a:xfrm>
        </p:spPr>
      </p:pic>
    </p:spTree>
    <p:extLst>
      <p:ext uri="{BB962C8B-B14F-4D97-AF65-F5344CB8AC3E}">
        <p14:creationId xmlns:p14="http://schemas.microsoft.com/office/powerpoint/2010/main" val="11947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 &amp; Math 3-8 p-value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3151632"/>
          </a:xfrm>
        </p:spPr>
      </p:pic>
    </p:spTree>
    <p:extLst>
      <p:ext uri="{BB962C8B-B14F-4D97-AF65-F5344CB8AC3E}">
        <p14:creationId xmlns:p14="http://schemas.microsoft.com/office/powerpoint/2010/main" val="2528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Opening Page – click breadcrumb –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31810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993775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3058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NYSED Publicly Released Statewide Performance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41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NYSED Publicly Released Performance Data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8" y="1905000"/>
            <a:ext cx="7311219" cy="3276600"/>
          </a:xfrm>
        </p:spPr>
      </p:pic>
    </p:spTree>
    <p:extLst>
      <p:ext uri="{BB962C8B-B14F-4D97-AF65-F5344CB8AC3E}">
        <p14:creationId xmlns:p14="http://schemas.microsoft.com/office/powerpoint/2010/main" val="39813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Scatter Charts ELA and Math 3-8 Scores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6513"/>
            <a:ext cx="7924800" cy="2579491"/>
          </a:xfrm>
        </p:spPr>
      </p:pic>
    </p:spTree>
    <p:extLst>
      <p:ext uri="{BB962C8B-B14F-4D97-AF65-F5344CB8AC3E}">
        <p14:creationId xmlns:p14="http://schemas.microsoft.com/office/powerpoint/2010/main" val="3396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this session you should be…</a:t>
            </a:r>
          </a:p>
          <a:p>
            <a:pPr lvl="1"/>
            <a:r>
              <a:rPr lang="en-US" dirty="0" smtClean="0"/>
              <a:t>Familiar with the structure of the Level 1 Data Warehouse</a:t>
            </a:r>
          </a:p>
          <a:p>
            <a:pPr lvl="1"/>
            <a:r>
              <a:rPr lang="en-US" dirty="0" smtClean="0"/>
              <a:t>Able to know what Reports to request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ble to get to these reports once access has been given to you</a:t>
            </a:r>
          </a:p>
          <a:p>
            <a:pPr lvl="1"/>
            <a:r>
              <a:rPr lang="en-US" dirty="0" smtClean="0"/>
              <a:t>Able to know who to 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Plots 3-8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985742" cy="4724400"/>
          </a:xfrm>
        </p:spPr>
      </p:pic>
    </p:spTree>
    <p:extLst>
      <p:ext uri="{BB962C8B-B14F-4D97-AF65-F5344CB8AC3E}">
        <p14:creationId xmlns:p14="http://schemas.microsoft.com/office/powerpoint/2010/main" val="26140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Plots School Report Cards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467600" cy="4898571"/>
          </a:xfrm>
        </p:spPr>
      </p:pic>
    </p:spTree>
    <p:extLst>
      <p:ext uri="{BB962C8B-B14F-4D97-AF65-F5344CB8AC3E}">
        <p14:creationId xmlns:p14="http://schemas.microsoft.com/office/powerpoint/2010/main" val="25853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Opening Page – click breadcrumb –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11513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917575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4038600" cy="6858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Data Ready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76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Ready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5943600" cy="4624807"/>
          </a:xfrm>
        </p:spPr>
      </p:pic>
    </p:spTree>
    <p:extLst>
      <p:ext uri="{BB962C8B-B14F-4D97-AF65-F5344CB8AC3E}">
        <p14:creationId xmlns:p14="http://schemas.microsoft.com/office/powerpoint/2010/main" val="35902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Ready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WNYRIC Folder gives access to a report that allows districts to monitor who has access to Level 1. </a:t>
            </a:r>
          </a:p>
          <a:p>
            <a:r>
              <a:rPr lang="en-US" dirty="0" smtClean="0"/>
              <a:t>The reasonableness reports are used to help administrators compare data between two years in various categories.</a:t>
            </a:r>
          </a:p>
          <a:p>
            <a:r>
              <a:rPr lang="en-US" dirty="0" smtClean="0"/>
              <a:t>Counts and details gives summary numbers of students and pages showing student details.</a:t>
            </a:r>
          </a:p>
          <a:p>
            <a:r>
              <a:rPr lang="en-US" dirty="0" smtClean="0"/>
              <a:t>The other reports are aptly described.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Opening Page – click breadcrumb –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31810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917575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0668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Accountability: Assessment Scores, Levels, Trends and Graduation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Accountability: Assessment Scores, Levels, Trends and Graduation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8097"/>
            <a:ext cx="7696200" cy="3722865"/>
          </a:xfrm>
        </p:spPr>
      </p:pic>
    </p:spTree>
    <p:extLst>
      <p:ext uri="{BB962C8B-B14F-4D97-AF65-F5344CB8AC3E}">
        <p14:creationId xmlns:p14="http://schemas.microsoft.com/office/powerpoint/2010/main" val="41074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&amp; </a:t>
            </a:r>
            <a:r>
              <a:rPr lang="en-US" dirty="0"/>
              <a:t>Middle Performance Level </a:t>
            </a:r>
            <a:r>
              <a:rPr lang="en-US" dirty="0" smtClean="0"/>
              <a:t>and Assessment Detail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72200" cy="5085608"/>
          </a:xfrm>
        </p:spPr>
      </p:pic>
    </p:spTree>
    <p:extLst>
      <p:ext uri="{BB962C8B-B14F-4D97-AF65-F5344CB8AC3E}">
        <p14:creationId xmlns:p14="http://schemas.microsoft.com/office/powerpoint/2010/main" val="36138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WNYRIC </a:t>
            </a:r>
            <a:r>
              <a:rPr lang="en-US" dirty="0" err="1" smtClean="0"/>
              <a:t>Dataview</a:t>
            </a:r>
            <a:r>
              <a:rPr lang="en-US" dirty="0" smtClean="0"/>
              <a:t> Portal</a:t>
            </a:r>
            <a:br>
              <a:rPr lang="en-US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dataview.wnyric.org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5" y="1905000"/>
            <a:ext cx="8038877" cy="3124200"/>
          </a:xfrm>
        </p:spPr>
      </p:pic>
    </p:spTree>
    <p:extLst>
      <p:ext uri="{BB962C8B-B14F-4D97-AF65-F5344CB8AC3E}">
        <p14:creationId xmlns:p14="http://schemas.microsoft.com/office/powerpoint/2010/main" val="8155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 AIS Eligible based on ELA and Math Cut Scores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2152636"/>
          </a:xfrm>
        </p:spPr>
      </p:pic>
    </p:spTree>
    <p:extLst>
      <p:ext uri="{BB962C8B-B14F-4D97-AF65-F5344CB8AC3E}">
        <p14:creationId xmlns:p14="http://schemas.microsoft.com/office/powerpoint/2010/main" val="31791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2013 ELA and Math Scores with Comparable 2012 Levels for Student, by Teacher, Summaries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2158282"/>
          </a:xfrm>
        </p:spPr>
      </p:pic>
    </p:spTree>
    <p:extLst>
      <p:ext uri="{BB962C8B-B14F-4D97-AF65-F5344CB8AC3E}">
        <p14:creationId xmlns:p14="http://schemas.microsoft.com/office/powerpoint/2010/main" val="1097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CDEP Report by District –</a:t>
            </a:r>
            <a:br>
              <a:rPr lang="en-US" sz="3200" dirty="0" smtClean="0"/>
            </a:br>
            <a:r>
              <a:rPr lang="en-US" sz="3200" dirty="0" smtClean="0"/>
              <a:t>Performance Levels by NCLB Subgroup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2946877"/>
          </a:xfrm>
        </p:spPr>
      </p:pic>
    </p:spTree>
    <p:extLst>
      <p:ext uri="{BB962C8B-B14F-4D97-AF65-F5344CB8AC3E}">
        <p14:creationId xmlns:p14="http://schemas.microsoft.com/office/powerpoint/2010/main" val="463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CDEP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Designed for CDEP meetings but can be used in subject matter data team meetings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2590800"/>
            <a:ext cx="8448675" cy="37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1" y="1981200"/>
            <a:ext cx="82581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CDEP Reports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16791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156130"/>
            <a:ext cx="8077201" cy="16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District Performance Level Summaries by # and %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2245539"/>
          </a:xfrm>
        </p:spPr>
      </p:pic>
    </p:spTree>
    <p:extLst>
      <p:ext uri="{BB962C8B-B14F-4D97-AF65-F5344CB8AC3E}">
        <p14:creationId xmlns:p14="http://schemas.microsoft.com/office/powerpoint/2010/main" val="18013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Performance </a:t>
            </a:r>
            <a:r>
              <a:rPr lang="en-US" dirty="0"/>
              <a:t>Level </a:t>
            </a: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229600" cy="9199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534400" cy="1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Data and Assessment Detail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5619059" cy="4525963"/>
          </a:xfrm>
        </p:spPr>
      </p:pic>
    </p:spTree>
    <p:extLst>
      <p:ext uri="{BB962C8B-B14F-4D97-AF65-F5344CB8AC3E}">
        <p14:creationId xmlns:p14="http://schemas.microsoft.com/office/powerpoint/2010/main" val="15995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Met Reports for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543800" cy="5131707"/>
          </a:xfrm>
        </p:spPr>
      </p:pic>
    </p:spTree>
    <p:extLst>
      <p:ext uri="{BB962C8B-B14F-4D97-AF65-F5344CB8AC3E}">
        <p14:creationId xmlns:p14="http://schemas.microsoft.com/office/powerpoint/2010/main" val="28760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 to Accountability, Assessment Scores , Levels…– click breadcrumb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0956"/>
            <a:ext cx="7826069" cy="3785687"/>
          </a:xfrm>
        </p:spPr>
      </p:pic>
    </p:spTree>
    <p:extLst>
      <p:ext uri="{BB962C8B-B14F-4D97-AF65-F5344CB8AC3E}">
        <p14:creationId xmlns:p14="http://schemas.microsoft.com/office/powerpoint/2010/main" val="25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Level 1 Reports Select Left </a:t>
            </a:r>
            <a:br>
              <a:rPr lang="en-US" dirty="0" smtClean="0"/>
            </a:br>
            <a:r>
              <a:rPr lang="en-US" dirty="0" smtClean="0"/>
              <a:t>Top </a:t>
            </a:r>
            <a:r>
              <a:rPr lang="en-US" dirty="0" smtClean="0"/>
              <a:t>Left Button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5" y="1752600"/>
            <a:ext cx="8038877" cy="3124200"/>
          </a:xfrm>
        </p:spPr>
      </p:pic>
    </p:spTree>
    <p:extLst>
      <p:ext uri="{BB962C8B-B14F-4D97-AF65-F5344CB8AC3E}">
        <p14:creationId xmlns:p14="http://schemas.microsoft.com/office/powerpoint/2010/main" val="18096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&amp; </a:t>
            </a:r>
            <a:r>
              <a:rPr lang="en-US" dirty="0"/>
              <a:t>Middle </a:t>
            </a:r>
            <a:r>
              <a:rPr lang="en-US" dirty="0" smtClean="0"/>
              <a:t>Student List Score &amp; Rank Score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46" y="1371600"/>
            <a:ext cx="5866507" cy="5385792"/>
          </a:xfrm>
        </p:spPr>
      </p:pic>
    </p:spTree>
    <p:extLst>
      <p:ext uri="{BB962C8B-B14F-4D97-AF65-F5344CB8AC3E}">
        <p14:creationId xmlns:p14="http://schemas.microsoft.com/office/powerpoint/2010/main" val="40581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&amp; Middle Student List Score &amp; Rank Score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reports have student names and numbers, so they cannot be displayed</a:t>
            </a:r>
          </a:p>
          <a:p>
            <a:r>
              <a:rPr lang="en-US" dirty="0" smtClean="0"/>
              <a:t>They are aptly described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 to Accountability, Assessment Scores , Levels…– click breadcrumb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0956"/>
            <a:ext cx="7826069" cy="3785687"/>
          </a:xfrm>
        </p:spPr>
      </p:pic>
    </p:spTree>
    <p:extLst>
      <p:ext uri="{BB962C8B-B14F-4D97-AF65-F5344CB8AC3E}">
        <p14:creationId xmlns:p14="http://schemas.microsoft.com/office/powerpoint/2010/main" val="33669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Assessment Performance Trend Reports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38" y="1371600"/>
            <a:ext cx="6723630" cy="4648200"/>
          </a:xfrm>
        </p:spPr>
      </p:pic>
    </p:spTree>
    <p:extLst>
      <p:ext uri="{BB962C8B-B14F-4D97-AF65-F5344CB8AC3E}">
        <p14:creationId xmlns:p14="http://schemas.microsoft.com/office/powerpoint/2010/main" val="3380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 Assessment Trend Report by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57652" cy="5486400"/>
          </a:xfrm>
        </p:spPr>
      </p:pic>
    </p:spTree>
    <p:extLst>
      <p:ext uri="{BB962C8B-B14F-4D97-AF65-F5344CB8AC3E}">
        <p14:creationId xmlns:p14="http://schemas.microsoft.com/office/powerpoint/2010/main" val="40911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ELA 3-8 Trend Summary Report by Level by </a:t>
            </a:r>
            <a:r>
              <a:rPr lang="en-US" sz="4000" dirty="0" smtClean="0"/>
              <a:t>Location or District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09982" cy="3505200"/>
          </a:xfrm>
        </p:spPr>
      </p:pic>
    </p:spTree>
    <p:extLst>
      <p:ext uri="{BB962C8B-B14F-4D97-AF65-F5344CB8AC3E}">
        <p14:creationId xmlns:p14="http://schemas.microsoft.com/office/powerpoint/2010/main" val="22973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Standards Trend Analysis Report by Student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46963" cy="5029200"/>
          </a:xfrm>
        </p:spPr>
      </p:pic>
    </p:spTree>
    <p:extLst>
      <p:ext uri="{BB962C8B-B14F-4D97-AF65-F5344CB8AC3E}">
        <p14:creationId xmlns:p14="http://schemas.microsoft.com/office/powerpoint/2010/main" val="30271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 to Accountability, Assessment Scores , Levels…– click breadcrumb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0956"/>
            <a:ext cx="7826069" cy="3785687"/>
          </a:xfrm>
        </p:spPr>
      </p:pic>
    </p:spTree>
    <p:extLst>
      <p:ext uri="{BB962C8B-B14F-4D97-AF65-F5344CB8AC3E}">
        <p14:creationId xmlns:p14="http://schemas.microsoft.com/office/powerpoint/2010/main" val="29441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Regents Performance Level and Score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as Elementary and Middle Performance Level &amp; Assessment Detail Reports</a:t>
            </a:r>
          </a:p>
          <a:p>
            <a:r>
              <a:rPr lang="en-US" dirty="0" smtClean="0"/>
              <a:t>A few different reports</a:t>
            </a:r>
          </a:p>
          <a:p>
            <a:pPr lvl="1"/>
            <a:r>
              <a:rPr lang="en-US" dirty="0" smtClean="0"/>
              <a:t>Regents Reports by NCLB Subgroup</a:t>
            </a:r>
          </a:p>
          <a:p>
            <a:pPr lvl="1"/>
            <a:r>
              <a:rPr lang="en-US" dirty="0" smtClean="0"/>
              <a:t>Traditional Regents vs. Common Core Regents Scores</a:t>
            </a:r>
          </a:p>
          <a:p>
            <a:pPr lvl="1"/>
            <a:r>
              <a:rPr lang="en-US" dirty="0" smtClean="0"/>
              <a:t>Regents Exam Retake</a:t>
            </a:r>
          </a:p>
          <a:p>
            <a:pPr lvl="1"/>
            <a:r>
              <a:rPr lang="en-US" dirty="0" smtClean="0"/>
              <a:t>Regents Discrepancy </a:t>
            </a:r>
          </a:p>
          <a:p>
            <a:pPr lvl="1"/>
            <a:r>
              <a:rPr lang="en-US" dirty="0" smtClean="0"/>
              <a:t>Regents Grade Discrepancy (Still to come)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Opening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23218" cy="4953000"/>
          </a:xfrm>
        </p:spPr>
      </p:pic>
    </p:spTree>
    <p:extLst>
      <p:ext uri="{BB962C8B-B14F-4D97-AF65-F5344CB8AC3E}">
        <p14:creationId xmlns:p14="http://schemas.microsoft.com/office/powerpoint/2010/main" val="20181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Log-on acquired from your DDC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71" y="1600200"/>
            <a:ext cx="2832856" cy="4525963"/>
          </a:xfrm>
        </p:spPr>
      </p:pic>
    </p:spTree>
    <p:extLst>
      <p:ext uri="{BB962C8B-B14F-4D97-AF65-F5344CB8AC3E}">
        <p14:creationId xmlns:p14="http://schemas.microsoft.com/office/powerpoint/2010/main" val="9171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Regents Performance by NCLB Subgroup – Ethnicity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7" y="1600200"/>
            <a:ext cx="8014385" cy="4525963"/>
          </a:xfrm>
        </p:spPr>
      </p:pic>
    </p:spTree>
    <p:extLst>
      <p:ext uri="{BB962C8B-B14F-4D97-AF65-F5344CB8AC3E}">
        <p14:creationId xmlns:p14="http://schemas.microsoft.com/office/powerpoint/2010/main" val="1826914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Regents vs. Common Core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229600" cy="7597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5673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5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Exam Retake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3990975" cy="323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50482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9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Regents Discrepancy – Reported Score vs. Scanned Score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40157"/>
            <a:ext cx="4676893" cy="35654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524000"/>
            <a:ext cx="71056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5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 to Accountability, Assessment Scores , Levels…– click breadcrumb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0956"/>
            <a:ext cx="7826069" cy="3785687"/>
          </a:xfrm>
        </p:spPr>
      </p:pic>
    </p:spTree>
    <p:extLst>
      <p:ext uri="{BB962C8B-B14F-4D97-AF65-F5344CB8AC3E}">
        <p14:creationId xmlns:p14="http://schemas.microsoft.com/office/powerpoint/2010/main" val="16556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9 Entry Year Reports &amp; Graduation Data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2177"/>
            <a:ext cx="7772400" cy="4127715"/>
          </a:xfrm>
        </p:spPr>
      </p:pic>
    </p:spTree>
    <p:extLst>
      <p:ext uri="{BB962C8B-B14F-4D97-AF65-F5344CB8AC3E}">
        <p14:creationId xmlns:p14="http://schemas.microsoft.com/office/powerpoint/2010/main" val="1530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Graduates &amp; Other Outcomes by Grade 9 Entry Year (School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58000" cy="27189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95750"/>
            <a:ext cx="4267200" cy="26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List – Highest Regents Score by Subject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62800" cy="5173133"/>
          </a:xfrm>
        </p:spPr>
      </p:pic>
    </p:spTree>
    <p:extLst>
      <p:ext uri="{BB962C8B-B14F-4D97-AF65-F5344CB8AC3E}">
        <p14:creationId xmlns:p14="http://schemas.microsoft.com/office/powerpoint/2010/main" val="33693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Regents Scores by Subject Performance Summary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4869"/>
            <a:ext cx="8229600" cy="19766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1" y="1676400"/>
            <a:ext cx="825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List by Grade 9 Entry Year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924800" cy="619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61626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opening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2575"/>
            <a:ext cx="3937726" cy="32594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532575"/>
            <a:ext cx="4247398" cy="32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Assessment List by Grade 9 Entry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953375" cy="647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1725"/>
            <a:ext cx="56007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Enrollment Verification Report by Grade 9 Entry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6289169" cy="5029200"/>
          </a:xfrm>
        </p:spPr>
      </p:pic>
    </p:spTree>
    <p:extLst>
      <p:ext uri="{BB962C8B-B14F-4D97-AF65-F5344CB8AC3E}">
        <p14:creationId xmlns:p14="http://schemas.microsoft.com/office/powerpoint/2010/main" val="103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breadcrumb to go back to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36379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917575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1430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Curriculum &amp; Instructional Item Analysis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&amp; Instructional Item Analysis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9" y="1676400"/>
            <a:ext cx="6553200" cy="3276600"/>
          </a:xfrm>
        </p:spPr>
      </p:pic>
    </p:spTree>
    <p:extLst>
      <p:ext uri="{BB962C8B-B14F-4D97-AF65-F5344CB8AC3E}">
        <p14:creationId xmlns:p14="http://schemas.microsoft.com/office/powerpoint/2010/main" val="14200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ELA and Math Item Response &amp; Analysis Reports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0200"/>
            <a:ext cx="7396423" cy="5029200"/>
          </a:xfrm>
        </p:spPr>
      </p:pic>
    </p:spTree>
    <p:extLst>
      <p:ext uri="{BB962C8B-B14F-4D97-AF65-F5344CB8AC3E}">
        <p14:creationId xmlns:p14="http://schemas.microsoft.com/office/powerpoint/2010/main" val="25231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ELA and Math Item Response &amp; Analysis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ELA &amp; Math Reports House Reports used for assessments during and prior to 2012.</a:t>
            </a:r>
          </a:p>
          <a:p>
            <a:r>
              <a:rPr lang="en-US" dirty="0" smtClean="0"/>
              <a:t>Current Teacher Rosters with Prior Year Test Results Reports Folder</a:t>
            </a:r>
          </a:p>
          <a:p>
            <a:r>
              <a:rPr lang="en-US" dirty="0" smtClean="0"/>
              <a:t>Most of these reports were covered in the Common Data Views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Response Analysis per Student (ELA &amp; Math 3-8)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924800" cy="590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0775"/>
            <a:ext cx="7229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Score Bar Chart Report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552825" cy="371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6210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</a:t>
            </a:r>
            <a:r>
              <a:rPr lang="en-US" dirty="0" err="1" smtClean="0"/>
              <a:t>Sci</a:t>
            </a:r>
            <a:r>
              <a:rPr lang="en-US" dirty="0" smtClean="0"/>
              <a:t> and </a:t>
            </a:r>
            <a:r>
              <a:rPr lang="en-US" dirty="0" err="1" smtClean="0"/>
              <a:t>Soc</a:t>
            </a:r>
            <a:r>
              <a:rPr lang="en-US" dirty="0" smtClean="0"/>
              <a:t> St </a:t>
            </a:r>
            <a:r>
              <a:rPr lang="en-US" dirty="0"/>
              <a:t>Item Response &amp; Analysis Reports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38863" cy="4495800"/>
          </a:xfrm>
        </p:spPr>
      </p:pic>
    </p:spTree>
    <p:extLst>
      <p:ext uri="{BB962C8B-B14F-4D97-AF65-F5344CB8AC3E}">
        <p14:creationId xmlns:p14="http://schemas.microsoft.com/office/powerpoint/2010/main" val="38439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99377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3058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Common Data Views – Instructional Reports (ELA &amp; Math 3-8)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4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Gap Analysis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53375" cy="514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19325"/>
            <a:ext cx="79914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Difficulty and Response Gap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962900" cy="828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8867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</a:t>
            </a:r>
            <a:r>
              <a:rPr lang="en-US" dirty="0" err="1"/>
              <a:t>Sci</a:t>
            </a:r>
            <a:r>
              <a:rPr lang="en-US" dirty="0"/>
              <a:t> and </a:t>
            </a:r>
            <a:r>
              <a:rPr lang="en-US" dirty="0" err="1"/>
              <a:t>Soc</a:t>
            </a:r>
            <a:r>
              <a:rPr lang="en-US" dirty="0"/>
              <a:t> St Item Response &amp; Analysis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items are similar to previous items</a:t>
            </a:r>
          </a:p>
          <a:p>
            <a:r>
              <a:rPr lang="en-US" dirty="0" smtClean="0"/>
              <a:t>Some have student sensitive data that cannot be displayed in this workshop for security reasons.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Regents Item Difficulty &amp; Response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399"/>
            <a:ext cx="7315200" cy="4261805"/>
          </a:xfrm>
        </p:spPr>
      </p:pic>
    </p:spTree>
    <p:extLst>
      <p:ext uri="{BB962C8B-B14F-4D97-AF65-F5344CB8AC3E}">
        <p14:creationId xmlns:p14="http://schemas.microsoft.com/office/powerpoint/2010/main" val="1470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Responses per Student by Location &amp; Performance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105150" cy="22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82010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Gap Analysis by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896225" cy="676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62149"/>
            <a:ext cx="7981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Benchmarks - </a:t>
            </a:r>
            <a:r>
              <a:rPr lang="en-US" dirty="0" err="1" smtClean="0"/>
              <a:t>Cutpoints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67600" cy="695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9152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breadcrumb to go back to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4650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91757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1430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NYSESLAT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NYSESLAT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172200" cy="4684782"/>
          </a:xfrm>
        </p:spPr>
      </p:pic>
    </p:spTree>
    <p:extLst>
      <p:ext uri="{BB962C8B-B14F-4D97-AF65-F5344CB8AC3E}">
        <p14:creationId xmlns:p14="http://schemas.microsoft.com/office/powerpoint/2010/main" val="721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Data Views – Instructional Reports (ELA &amp; Math 3-8)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31303" cy="5214390"/>
          </a:xfrm>
        </p:spPr>
      </p:pic>
    </p:spTree>
    <p:extLst>
      <p:ext uri="{BB962C8B-B14F-4D97-AF65-F5344CB8AC3E}">
        <p14:creationId xmlns:p14="http://schemas.microsoft.com/office/powerpoint/2010/main" val="33608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breadcrumb to go back to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37291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917575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1430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District Reports for Data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District Reports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00459" cy="3810000"/>
          </a:xfrm>
        </p:spPr>
      </p:pic>
    </p:spTree>
    <p:extLst>
      <p:ext uri="{BB962C8B-B14F-4D97-AF65-F5344CB8AC3E}">
        <p14:creationId xmlns:p14="http://schemas.microsoft.com/office/powerpoint/2010/main" val="4158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Reports – Demographics, Enrollment, Program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89" y="1600200"/>
            <a:ext cx="5377622" cy="4525963"/>
          </a:xfrm>
        </p:spPr>
      </p:pic>
    </p:spTree>
    <p:extLst>
      <p:ext uri="{BB962C8B-B14F-4D97-AF65-F5344CB8AC3E}">
        <p14:creationId xmlns:p14="http://schemas.microsoft.com/office/powerpoint/2010/main" val="13207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Reports – Special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890237" cy="3810000"/>
          </a:xfrm>
        </p:spPr>
      </p:pic>
    </p:spTree>
    <p:extLst>
      <p:ext uri="{BB962C8B-B14F-4D97-AF65-F5344CB8AC3E}">
        <p14:creationId xmlns:p14="http://schemas.microsoft.com/office/powerpoint/2010/main" val="41581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Reports – Student &amp; Assessment Lists/Counts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324600" cy="4311746"/>
          </a:xfrm>
        </p:spPr>
      </p:pic>
    </p:spTree>
    <p:extLst>
      <p:ext uri="{BB962C8B-B14F-4D97-AF65-F5344CB8AC3E}">
        <p14:creationId xmlns:p14="http://schemas.microsoft.com/office/powerpoint/2010/main" val="2447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Reports – Staff &amp; Course &amp; Attendance &amp; Final Grade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543675" cy="4687241"/>
          </a:xfrm>
        </p:spPr>
      </p:pic>
    </p:spTree>
    <p:extLst>
      <p:ext uri="{BB962C8B-B14F-4D97-AF65-F5344CB8AC3E}">
        <p14:creationId xmlns:p14="http://schemas.microsoft.com/office/powerpoint/2010/main" val="10364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Excel/CSV Exports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181600" cy="4914164"/>
          </a:xfrm>
        </p:spPr>
      </p:pic>
    </p:spTree>
    <p:extLst>
      <p:ext uri="{BB962C8B-B14F-4D97-AF65-F5344CB8AC3E}">
        <p14:creationId xmlns:p14="http://schemas.microsoft.com/office/powerpoint/2010/main" val="35145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breadcrumb to go back to Public Folder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5794"/>
            <a:ext cx="4743450" cy="3914775"/>
          </a:xfrm>
        </p:spPr>
      </p:pic>
    </p:spTree>
    <p:extLst>
      <p:ext uri="{BB962C8B-B14F-4D97-AF65-F5344CB8AC3E}">
        <p14:creationId xmlns:p14="http://schemas.microsoft.com/office/powerpoint/2010/main" val="3018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91757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143000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NSC College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Student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4780"/>
            <a:ext cx="8229600" cy="4416803"/>
          </a:xfrm>
        </p:spPr>
      </p:pic>
    </p:spTree>
    <p:extLst>
      <p:ext uri="{BB962C8B-B14F-4D97-AF65-F5344CB8AC3E}">
        <p14:creationId xmlns:p14="http://schemas.microsoft.com/office/powerpoint/2010/main" val="9255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NSC College Reporting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194685" cy="2590800"/>
          </a:xfrm>
        </p:spPr>
      </p:pic>
    </p:spTree>
    <p:extLst>
      <p:ext uri="{BB962C8B-B14F-4D97-AF65-F5344CB8AC3E}">
        <p14:creationId xmlns:p14="http://schemas.microsoft.com/office/powerpoint/2010/main" val="23117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Erie 1 BOCES Data Consultant Team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Scalzo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dscalzo@e1b.org</a:t>
            </a:r>
            <a:endParaRPr lang="en-US" dirty="0"/>
          </a:p>
          <a:p>
            <a:pPr lvl="1"/>
            <a:r>
              <a:rPr lang="en-US" dirty="0" smtClean="0"/>
              <a:t>Elizabeth </a:t>
            </a:r>
            <a:r>
              <a:rPr lang="en-US" dirty="0" err="1" smtClean="0"/>
              <a:t>Freas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efreas@e1b.org</a:t>
            </a:r>
            <a:endParaRPr lang="en-US" dirty="0" smtClean="0"/>
          </a:p>
          <a:p>
            <a:pPr lvl="1"/>
            <a:r>
              <a:rPr lang="en-US" dirty="0" smtClean="0"/>
              <a:t>Timothy Johnson</a:t>
            </a:r>
          </a:p>
          <a:p>
            <a:pPr lvl="2"/>
            <a:r>
              <a:rPr lang="en-US" dirty="0" smtClean="0">
                <a:hlinkClick r:id="rId4"/>
              </a:rPr>
              <a:t>tjohnson@e1b.org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5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901</Words>
  <Application>Microsoft Office PowerPoint</Application>
  <PresentationFormat>On-screen Show (4:3)</PresentationFormat>
  <Paragraphs>131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Level 1 Data Warehouse Primer for Principals</vt:lpstr>
      <vt:lpstr>Expectations</vt:lpstr>
      <vt:lpstr>WNYRIC Dataview Portal http://dataview.wnyric.org  </vt:lpstr>
      <vt:lpstr>For Level 1 Reports Select Left  Top Left Button</vt:lpstr>
      <vt:lpstr>Use Log-on acquired from your DDC</vt:lpstr>
      <vt:lpstr>Here is the opening page</vt:lpstr>
      <vt:lpstr>2nd Folder</vt:lpstr>
      <vt:lpstr>Common Data Views – Instructional Reports (ELA &amp; Math 3-8)</vt:lpstr>
      <vt:lpstr>Individual Student Performance</vt:lpstr>
      <vt:lpstr>Performance Report with Gap Analysis by District</vt:lpstr>
      <vt:lpstr>Performance Report with Gap Analysis by District</vt:lpstr>
      <vt:lpstr>Performance Report with Gap Analysis by District</vt:lpstr>
      <vt:lpstr>Released Questions Performance Report by District</vt:lpstr>
      <vt:lpstr>Constructed Response Distribution of Points Awarded by District</vt:lpstr>
      <vt:lpstr>ELA &amp; Math 3-8 p-value Report</vt:lpstr>
      <vt:lpstr>Back to Opening Page – click breadcrumb – public folder</vt:lpstr>
      <vt:lpstr>3rd Folder</vt:lpstr>
      <vt:lpstr>NYSED Publicly Released Performance Data</vt:lpstr>
      <vt:lpstr>Scatter Charts ELA and Math 3-8 Scores </vt:lpstr>
      <vt:lpstr>Scatter Plots 3-8 Assessments</vt:lpstr>
      <vt:lpstr>Scatter Plots School Report Cards</vt:lpstr>
      <vt:lpstr>Back to Opening Page – click breadcrumb – public folder</vt:lpstr>
      <vt:lpstr>4th Folder</vt:lpstr>
      <vt:lpstr>Data Ready Reports</vt:lpstr>
      <vt:lpstr>Data Ready Reports</vt:lpstr>
      <vt:lpstr>Back to Opening Page – click breadcrumb – public folder</vt:lpstr>
      <vt:lpstr>5th Folder</vt:lpstr>
      <vt:lpstr>Accountability: Assessment Scores, Levels, Trends and Graduation Reports</vt:lpstr>
      <vt:lpstr>Elementary &amp; Middle Performance Level and Assessment Detail Reports</vt:lpstr>
      <vt:lpstr>2013 AIS Eligible based on ELA and Math Cut Scores</vt:lpstr>
      <vt:lpstr>2013 ELA and Math Scores with Comparable 2012 Levels for Student, by Teacher, Summaries</vt:lpstr>
      <vt:lpstr>CDEP Report by District – Performance Levels by NCLB Subgroup</vt:lpstr>
      <vt:lpstr>CDEP Reports</vt:lpstr>
      <vt:lpstr>CDEP Reports</vt:lpstr>
      <vt:lpstr>District Performance Level Summaries by # and %</vt:lpstr>
      <vt:lpstr>District Performance Level Summary</vt:lpstr>
      <vt:lpstr>Student Data and Assessment Detail Reports</vt:lpstr>
      <vt:lpstr>Standard Met Reports for Assessments</vt:lpstr>
      <vt:lpstr>Back to Accountability, Assessment Scores , Levels…– click breadcrumb</vt:lpstr>
      <vt:lpstr>Elementary &amp; Middle Student List Score &amp; Rank Score Reports</vt:lpstr>
      <vt:lpstr>Elementary &amp; Middle Student List Score &amp; Rank Score Reports</vt:lpstr>
      <vt:lpstr>Back to Accountability, Assessment Scores , Levels…– click breadcrumb</vt:lpstr>
      <vt:lpstr>Assessment Performance Trend Reports</vt:lpstr>
      <vt:lpstr>ELA Assessment Trend Report by Level</vt:lpstr>
      <vt:lpstr>ELA 3-8 Trend Summary Report by Level by Location or District</vt:lpstr>
      <vt:lpstr>Standards Trend Analysis Report by Student</vt:lpstr>
      <vt:lpstr>Back to Accountability, Assessment Scores , Levels…– click breadcrumb</vt:lpstr>
      <vt:lpstr>Regents Performance Level and Score Reports</vt:lpstr>
      <vt:lpstr>Here is the Opening Page</vt:lpstr>
      <vt:lpstr>Regents Performance by NCLB Subgroup – Ethnicity Example</vt:lpstr>
      <vt:lpstr>Traditional Regents vs. Common Core</vt:lpstr>
      <vt:lpstr>Regents Exam Retake</vt:lpstr>
      <vt:lpstr>Regents Discrepancy – Reported Score vs. Scanned Score</vt:lpstr>
      <vt:lpstr>Back to Accountability, Assessment Scores , Levels…– click breadcrumb</vt:lpstr>
      <vt:lpstr>Grade 9 Entry Year Reports &amp; Graduation Data Reports</vt:lpstr>
      <vt:lpstr>Graduates &amp; Other Outcomes by Grade 9 Entry Year (School Year)</vt:lpstr>
      <vt:lpstr>Student List – Highest Regents Score by Subject Area</vt:lpstr>
      <vt:lpstr>Regents Scores by Subject Performance Summary Report</vt:lpstr>
      <vt:lpstr>Student List by Grade 9 Entry Year</vt:lpstr>
      <vt:lpstr>Student Assessment List by Grade 9 Entry Year</vt:lpstr>
      <vt:lpstr>Student Enrollment Verification Report by Grade 9 Entry Year</vt:lpstr>
      <vt:lpstr>Use breadcrumb to go back to Public Folder</vt:lpstr>
      <vt:lpstr>6th Folder</vt:lpstr>
      <vt:lpstr>Curriculum &amp; Instructional Item Analysis Reports</vt:lpstr>
      <vt:lpstr>Elementary ELA and Math Item Response &amp; Analysis Reports</vt:lpstr>
      <vt:lpstr>Elementary ELA and Math Item Response &amp; Analysis Reports</vt:lpstr>
      <vt:lpstr>Item Response Analysis per Student (ELA &amp; Math 3-8)</vt:lpstr>
      <vt:lpstr>Summary Score Bar Chart Report by District</vt:lpstr>
      <vt:lpstr>Elementary Sci and Soc St Item Response &amp; Analysis Reports</vt:lpstr>
      <vt:lpstr>Gap Analysis by District</vt:lpstr>
      <vt:lpstr>Item Difficulty and Response Gap Analysis</vt:lpstr>
      <vt:lpstr>Elementary Sci and Soc St Item Response &amp; Analysis Reports</vt:lpstr>
      <vt:lpstr>Regents Item Difficulty &amp; Response Reports</vt:lpstr>
      <vt:lpstr>Item Responses per Student by Location &amp; Performance Level</vt:lpstr>
      <vt:lpstr>Longitudinal Gap Analysis by District</vt:lpstr>
      <vt:lpstr>Regional Benchmarks - Cutpoints</vt:lpstr>
      <vt:lpstr>Use breadcrumb to go back to Public Folder</vt:lpstr>
      <vt:lpstr>7th Folder</vt:lpstr>
      <vt:lpstr>Contents of NYSESLAT Folder</vt:lpstr>
      <vt:lpstr>Use breadcrumb to go back to Public Folder</vt:lpstr>
      <vt:lpstr>8th Folder</vt:lpstr>
      <vt:lpstr>Contents of District Reports Folder</vt:lpstr>
      <vt:lpstr>Verification Reports – Demographics, Enrollment, Program Service</vt:lpstr>
      <vt:lpstr>Verification Reports – Special Education</vt:lpstr>
      <vt:lpstr>Verification Reports – Student &amp; Assessment Lists/Counts</vt:lpstr>
      <vt:lpstr>Verification Reports – Staff &amp; Course &amp; Attendance &amp; Final Grade</vt:lpstr>
      <vt:lpstr>Excel/CSV Exports</vt:lpstr>
      <vt:lpstr>Use breadcrumb to go back to Public Folder</vt:lpstr>
      <vt:lpstr>9th Folder</vt:lpstr>
      <vt:lpstr>NSC College Reporting</vt:lpstr>
      <vt:lpstr>Contacts</vt:lpstr>
    </vt:vector>
  </TitlesOfParts>
  <Company>Erie 1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Data Warehouse Primer for Administrators</dc:title>
  <dc:creator>E1 Staff</dc:creator>
  <cp:lastModifiedBy>E1 Staff</cp:lastModifiedBy>
  <cp:revision>94</cp:revision>
  <cp:lastPrinted>2014-07-16T18:13:45Z</cp:lastPrinted>
  <dcterms:created xsi:type="dcterms:W3CDTF">2013-07-22T16:22:42Z</dcterms:created>
  <dcterms:modified xsi:type="dcterms:W3CDTF">2014-07-24T17:06:23Z</dcterms:modified>
</cp:coreProperties>
</file>