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1"/>
  </p:sldMasterIdLst>
  <p:notesMasterIdLst>
    <p:notesMasterId r:id="rId32"/>
  </p:notesMasterIdLst>
  <p:sldIdLst>
    <p:sldId id="256" r:id="rId2"/>
    <p:sldId id="279" r:id="rId3"/>
    <p:sldId id="280" r:id="rId4"/>
    <p:sldId id="281" r:id="rId5"/>
    <p:sldId id="282" r:id="rId6"/>
    <p:sldId id="283" r:id="rId7"/>
    <p:sldId id="305" r:id="rId8"/>
    <p:sldId id="284" r:id="rId9"/>
    <p:sldId id="285" r:id="rId10"/>
    <p:sldId id="286" r:id="rId11"/>
    <p:sldId id="287" r:id="rId12"/>
    <p:sldId id="288" r:id="rId13"/>
    <p:sldId id="289" r:id="rId14"/>
    <p:sldId id="308" r:id="rId15"/>
    <p:sldId id="309" r:id="rId16"/>
    <p:sldId id="290" r:id="rId17"/>
    <p:sldId id="307" r:id="rId18"/>
    <p:sldId id="306" r:id="rId19"/>
    <p:sldId id="291" r:id="rId20"/>
    <p:sldId id="293" r:id="rId21"/>
    <p:sldId id="294" r:id="rId22"/>
    <p:sldId id="295" r:id="rId23"/>
    <p:sldId id="296" r:id="rId24"/>
    <p:sldId id="297" r:id="rId25"/>
    <p:sldId id="298" r:id="rId26"/>
    <p:sldId id="299" r:id="rId27"/>
    <p:sldId id="300" r:id="rId28"/>
    <p:sldId id="301" r:id="rId29"/>
    <p:sldId id="302" r:id="rId30"/>
    <p:sldId id="303"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3" d="100"/>
          <a:sy n="53" d="100"/>
        </p:scale>
        <p:origin x="-168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D90B63-B634-B24F-92E2-3C7A30B04B85}" type="datetimeFigureOut">
              <a:rPr lang="en-US" smtClean="0"/>
              <a:t>5/10/15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338C77-FCAA-444E-9EEB-6B6A9922221E}" type="slidenum">
              <a:rPr lang="en-US" smtClean="0"/>
              <a:t>‹#›</a:t>
            </a:fld>
            <a:endParaRPr lang="en-US"/>
          </a:p>
        </p:txBody>
      </p:sp>
    </p:spTree>
    <p:extLst>
      <p:ext uri="{BB962C8B-B14F-4D97-AF65-F5344CB8AC3E}">
        <p14:creationId xmlns:p14="http://schemas.microsoft.com/office/powerpoint/2010/main" val="9264097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437751FC-C967-5045-A2A0-E6C3D1A7791B}" type="datetimeFigureOut">
              <a:rPr lang="en-US" smtClean="0"/>
              <a:t>5/10/15</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437751FC-C967-5045-A2A0-E6C3D1A7791B}" type="datetimeFigureOut">
              <a:rPr lang="en-US" smtClean="0"/>
              <a:t>5/10/15</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08058F92-DA1B-924C-88C7-8B78F43A6F4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437751FC-C967-5045-A2A0-E6C3D1A7791B}" type="datetimeFigureOut">
              <a:rPr lang="en-US" smtClean="0"/>
              <a:t>5/10/15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058F92-DA1B-924C-88C7-8B78F43A6F4B}" type="slidenum">
              <a:rPr lang="en-US" smtClean="0"/>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37751FC-C967-5045-A2A0-E6C3D1A7791B}" type="datetimeFigureOut">
              <a:rPr lang="en-US" smtClean="0"/>
              <a:t>5/10/15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058F92-DA1B-924C-88C7-8B78F43A6F4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37751FC-C967-5045-A2A0-E6C3D1A7791B}" type="datetimeFigureOut">
              <a:rPr lang="en-US" smtClean="0"/>
              <a:t>5/10/15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58F92-DA1B-924C-88C7-8B78F43A6F4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37751FC-C967-5045-A2A0-E6C3D1A7791B}" type="datetimeFigureOut">
              <a:rPr lang="en-US" smtClean="0"/>
              <a:t>5/10/15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58F92-DA1B-924C-88C7-8B78F43A6F4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37751FC-C967-5045-A2A0-E6C3D1A7791B}" type="datetimeFigureOut">
              <a:rPr lang="en-US" smtClean="0"/>
              <a:t>5/10/15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058F92-DA1B-924C-88C7-8B78F43A6F4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437751FC-C967-5045-A2A0-E6C3D1A7791B}" type="datetimeFigureOut">
              <a:rPr lang="en-US" smtClean="0"/>
              <a:t>5/10/15</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437751FC-C967-5045-A2A0-E6C3D1A7791B}" type="datetimeFigureOut">
              <a:rPr lang="en-US" smtClean="0"/>
              <a:t>5/10/15</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37751FC-C967-5045-A2A0-E6C3D1A7791B}" type="datetimeFigureOut">
              <a:rPr lang="en-US" smtClean="0"/>
              <a:t>5/10/15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058F92-DA1B-924C-88C7-8B78F43A6F4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437751FC-C967-5045-A2A0-E6C3D1A7791B}" type="datetimeFigureOut">
              <a:rPr lang="en-US" smtClean="0"/>
              <a:t>5/10/15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058F92-DA1B-924C-88C7-8B78F43A6F4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37751FC-C967-5045-A2A0-E6C3D1A7791B}" type="datetimeFigureOut">
              <a:rPr lang="en-US" smtClean="0"/>
              <a:t>5/10/15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058F92-DA1B-924C-88C7-8B78F43A6F4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437751FC-C967-5045-A2A0-E6C3D1A7791B}" type="datetimeFigureOut">
              <a:rPr lang="en-US" smtClean="0"/>
              <a:t>5/10/15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058F92-DA1B-924C-88C7-8B78F43A6F4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437751FC-C967-5045-A2A0-E6C3D1A7791B}" type="datetimeFigureOut">
              <a:rPr lang="en-US" smtClean="0"/>
              <a:t>5/10/15</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9F2F5E10-5301-4EE6-90D2-A6C4A3F62BE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437751FC-C967-5045-A2A0-E6C3D1A7791B}" type="datetimeFigureOut">
              <a:rPr lang="en-US" smtClean="0"/>
              <a:t>5/10/15</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08058F92-DA1B-924C-88C7-8B78F43A6F4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Ls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ff.csuchico.edu/html/home.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ff.csuchico.edu/html/home.htm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tjohnson@e1b.org" TargetMode="External"/><Relationship Id="rId3" Type="http://schemas.openxmlformats.org/officeDocument/2006/relationships/image" Target="../media/image9.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647871"/>
            <a:ext cx="5867400" cy="1470025"/>
          </a:xfrm>
        </p:spPr>
        <p:txBody>
          <a:bodyPr>
            <a:normAutofit fontScale="90000"/>
          </a:bodyPr>
          <a:lstStyle/>
          <a:p>
            <a:r>
              <a:rPr lang="en-US" dirty="0" smtClean="0"/>
              <a:t>Erie 1 BOCES Lead Evaluator Series # 6 </a:t>
            </a:r>
            <a:endParaRPr lang="en-US" dirty="0"/>
          </a:p>
        </p:txBody>
      </p:sp>
      <p:sp>
        <p:nvSpPr>
          <p:cNvPr id="3" name="Subtitle 2"/>
          <p:cNvSpPr>
            <a:spLocks noGrp="1"/>
          </p:cNvSpPr>
          <p:nvPr>
            <p:ph type="subTitle" idx="1"/>
          </p:nvPr>
        </p:nvSpPr>
        <p:spPr>
          <a:xfrm>
            <a:off x="1371600" y="5117897"/>
            <a:ext cx="5867400" cy="852598"/>
          </a:xfrm>
        </p:spPr>
        <p:txBody>
          <a:bodyPr/>
          <a:lstStyle/>
          <a:p>
            <a:r>
              <a:rPr lang="en-US" dirty="0" smtClean="0"/>
              <a:t>May 13, 2015</a:t>
            </a:r>
          </a:p>
          <a:p>
            <a:r>
              <a:rPr lang="en-US" dirty="0" smtClean="0"/>
              <a:t>Inter Rater Reliability with ELLs</a:t>
            </a:r>
          </a:p>
          <a:p>
            <a:r>
              <a:rPr lang="en-US" dirty="0" smtClean="0"/>
              <a:t>Data Analysis </a:t>
            </a:r>
          </a:p>
          <a:p>
            <a:endParaRPr lang="en-US" dirty="0" smtClean="0"/>
          </a:p>
          <a:p>
            <a:endParaRPr lang="en-US" dirty="0"/>
          </a:p>
        </p:txBody>
      </p:sp>
    </p:spTree>
    <p:extLst>
      <p:ext uri="{BB962C8B-B14F-4D97-AF65-F5344CB8AC3E}">
        <p14:creationId xmlns:p14="http://schemas.microsoft.com/office/powerpoint/2010/main" val="90213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Measures of Data</a:t>
            </a:r>
          </a:p>
        </p:txBody>
      </p:sp>
      <p:sp>
        <p:nvSpPr>
          <p:cNvPr id="3" name="Content Placeholder 2"/>
          <p:cNvSpPr>
            <a:spLocks noGrp="1"/>
          </p:cNvSpPr>
          <p:nvPr>
            <p:ph idx="1"/>
          </p:nvPr>
        </p:nvSpPr>
        <p:spPr/>
        <p:txBody>
          <a:bodyPr>
            <a:normAutofit/>
          </a:bodyPr>
          <a:lstStyle/>
          <a:p>
            <a:pPr marL="0" indent="0">
              <a:buNone/>
            </a:pPr>
            <a:endParaRPr lang="en-US" sz="2800" dirty="0" smtClean="0"/>
          </a:p>
          <a:p>
            <a:pPr marL="0" indent="0" algn="ctr">
              <a:buNone/>
            </a:pPr>
            <a:r>
              <a:rPr lang="en-US" sz="2800" dirty="0" smtClean="0"/>
              <a:t>What does using “All Data” mean?</a:t>
            </a:r>
            <a:endParaRPr lang="en-US" sz="2800" dirty="0"/>
          </a:p>
        </p:txBody>
      </p:sp>
    </p:spTree>
    <p:extLst>
      <p:ext uri="{BB962C8B-B14F-4D97-AF65-F5344CB8AC3E}">
        <p14:creationId xmlns:p14="http://schemas.microsoft.com/office/powerpoint/2010/main" val="639064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189" y="239160"/>
            <a:ext cx="5322945" cy="6394751"/>
          </a:xfrm>
          <a:prstGeom prst="rect">
            <a:avLst/>
          </a:prstGeom>
        </p:spPr>
      </p:pic>
    </p:spTree>
    <p:extLst>
      <p:ext uri="{BB962C8B-B14F-4D97-AF65-F5344CB8AC3E}">
        <p14:creationId xmlns:p14="http://schemas.microsoft.com/office/powerpoint/2010/main" val="2817747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7" name="Title 6"/>
          <p:cNvSpPr>
            <a:spLocks noGrp="1"/>
          </p:cNvSpPr>
          <p:nvPr>
            <p:ph type="title"/>
          </p:nvPr>
        </p:nvSpPr>
        <p:spPr>
          <a:xfrm>
            <a:off x="1736105" y="2617632"/>
            <a:ext cx="5870448" cy="1508105"/>
          </a:xfrm>
          <a:prstGeom prst="rect">
            <a:avLst/>
          </a:prstGeom>
        </p:spPr>
        <p:txBody>
          <a:bodyPr wrap="square">
            <a:spAutoFit/>
          </a:bodyPr>
          <a:lstStyle/>
          <a:p>
            <a:r>
              <a:rPr lang="en-US" dirty="0" smtClean="0"/>
              <a:t>Continuous School </a:t>
            </a:r>
            <a:br>
              <a:rPr lang="en-US" dirty="0" smtClean="0"/>
            </a:br>
            <a:r>
              <a:rPr lang="en-US" dirty="0" smtClean="0"/>
              <a:t>Improvement Cycle</a:t>
            </a:r>
            <a:endParaRPr lang="en-US" dirty="0"/>
          </a:p>
        </p:txBody>
      </p:sp>
    </p:spTree>
    <p:extLst>
      <p:ext uri="{BB962C8B-B14F-4D97-AF65-F5344CB8AC3E}">
        <p14:creationId xmlns:p14="http://schemas.microsoft.com/office/powerpoint/2010/main" val="3519146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7058" y="317754"/>
            <a:ext cx="5929884" cy="6222492"/>
          </a:xfrm>
          <a:prstGeom prst="rect">
            <a:avLst/>
          </a:prstGeom>
        </p:spPr>
      </p:pic>
    </p:spTree>
    <p:extLst>
      <p:ext uri="{BB962C8B-B14F-4D97-AF65-F5344CB8AC3E}">
        <p14:creationId xmlns:p14="http://schemas.microsoft.com/office/powerpoint/2010/main" val="3163076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7" name="Title 6"/>
          <p:cNvSpPr>
            <a:spLocks noGrp="1"/>
          </p:cNvSpPr>
          <p:nvPr>
            <p:ph type="title"/>
          </p:nvPr>
        </p:nvSpPr>
        <p:spPr>
          <a:xfrm>
            <a:off x="1736105" y="2617632"/>
            <a:ext cx="6659750" cy="1508105"/>
          </a:xfrm>
          <a:prstGeom prst="rect">
            <a:avLst/>
          </a:prstGeom>
        </p:spPr>
        <p:txBody>
          <a:bodyPr wrap="square">
            <a:spAutoFit/>
          </a:bodyPr>
          <a:lstStyle/>
          <a:p>
            <a:r>
              <a:rPr lang="en-US" dirty="0" smtClean="0"/>
              <a:t>Continuous School </a:t>
            </a:r>
            <a:br>
              <a:rPr lang="en-US" dirty="0" smtClean="0"/>
            </a:br>
            <a:r>
              <a:rPr lang="en-US" dirty="0" smtClean="0"/>
              <a:t>Improvement Framework</a:t>
            </a:r>
            <a:endParaRPr lang="en-US" dirty="0"/>
          </a:p>
        </p:txBody>
      </p:sp>
    </p:spTree>
    <p:extLst>
      <p:ext uri="{BB962C8B-B14F-4D97-AF65-F5344CB8AC3E}">
        <p14:creationId xmlns:p14="http://schemas.microsoft.com/office/powerpoint/2010/main" val="949424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4104" y="304694"/>
            <a:ext cx="4671865" cy="6217175"/>
          </a:xfrm>
          <a:prstGeom prst="rect">
            <a:avLst/>
          </a:prstGeom>
        </p:spPr>
      </p:pic>
    </p:spTree>
    <p:extLst>
      <p:ext uri="{BB962C8B-B14F-4D97-AF65-F5344CB8AC3E}">
        <p14:creationId xmlns:p14="http://schemas.microsoft.com/office/powerpoint/2010/main" val="367347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Most Schools Do</a:t>
            </a:r>
            <a:endParaRPr lang="en-US" dirty="0"/>
          </a:p>
        </p:txBody>
      </p:sp>
      <p:sp>
        <p:nvSpPr>
          <p:cNvPr id="3" name="Content Placeholder 2"/>
          <p:cNvSpPr>
            <a:spLocks noGrp="1"/>
          </p:cNvSpPr>
          <p:nvPr>
            <p:ph idx="1"/>
          </p:nvPr>
        </p:nvSpPr>
        <p:spPr>
          <a:xfrm>
            <a:off x="779462" y="1949824"/>
            <a:ext cx="7885977" cy="4007224"/>
          </a:xfrm>
        </p:spPr>
        <p:txBody>
          <a:bodyPr/>
          <a:lstStyle/>
          <a:p>
            <a:pPr marL="0" indent="0">
              <a:buNone/>
            </a:pPr>
            <a:r>
              <a:rPr lang="en-US" sz="2800" dirty="0" smtClean="0"/>
              <a:t>They </a:t>
            </a:r>
            <a:r>
              <a:rPr lang="en-US" sz="2800" dirty="0"/>
              <a:t>skip to “How are our students doing, not realizing that they have missed the opportunity to innovate, rethink, and improve their systems.” </a:t>
            </a:r>
            <a:r>
              <a:rPr lang="en-US" dirty="0" smtClean="0"/>
              <a:t>pg</a:t>
            </a:r>
            <a:r>
              <a:rPr lang="en-US" dirty="0"/>
              <a:t>. 20</a:t>
            </a:r>
          </a:p>
        </p:txBody>
      </p:sp>
    </p:spTree>
    <p:extLst>
      <p:ext uri="{BB962C8B-B14F-4D97-AF65-F5344CB8AC3E}">
        <p14:creationId xmlns:p14="http://schemas.microsoft.com/office/powerpoint/2010/main" val="1840244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1142" y="186740"/>
            <a:ext cx="4834829" cy="6494002"/>
          </a:xfrm>
          <a:prstGeom prst="rect">
            <a:avLst/>
          </a:prstGeom>
        </p:spPr>
      </p:pic>
    </p:spTree>
    <p:extLst>
      <p:ext uri="{BB962C8B-B14F-4D97-AF65-F5344CB8AC3E}">
        <p14:creationId xmlns:p14="http://schemas.microsoft.com/office/powerpoint/2010/main" val="1953730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Most Schools Do</a:t>
            </a:r>
            <a:endParaRPr lang="en-US" dirty="0"/>
          </a:p>
        </p:txBody>
      </p:sp>
      <p:sp>
        <p:nvSpPr>
          <p:cNvPr id="3" name="Content Placeholder 2"/>
          <p:cNvSpPr>
            <a:spLocks noGrp="1"/>
          </p:cNvSpPr>
          <p:nvPr>
            <p:ph idx="1"/>
          </p:nvPr>
        </p:nvSpPr>
        <p:spPr>
          <a:xfrm>
            <a:off x="779462" y="1949824"/>
            <a:ext cx="7885977" cy="4007224"/>
          </a:xfrm>
        </p:spPr>
        <p:txBody>
          <a:bodyPr/>
          <a:lstStyle/>
          <a:p>
            <a:pPr marL="0" indent="0">
              <a:buNone/>
            </a:pPr>
            <a:r>
              <a:rPr lang="en-US" sz="2800" dirty="0" smtClean="0"/>
              <a:t>They also skip the middle.  What is working/not working? , Why do we exist?, and Where do we want to go?</a:t>
            </a:r>
            <a:endParaRPr lang="en-US" dirty="0"/>
          </a:p>
        </p:txBody>
      </p:sp>
    </p:spTree>
    <p:extLst>
      <p:ext uri="{BB962C8B-B14F-4D97-AF65-F5344CB8AC3E}">
        <p14:creationId xmlns:p14="http://schemas.microsoft.com/office/powerpoint/2010/main" val="3175883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1142" y="186740"/>
            <a:ext cx="4834829" cy="6494002"/>
          </a:xfrm>
          <a:prstGeom prst="rect">
            <a:avLst/>
          </a:prstGeom>
        </p:spPr>
      </p:pic>
    </p:spTree>
    <p:extLst>
      <p:ext uri="{BB962C8B-B14F-4D97-AF65-F5344CB8AC3E}">
        <p14:creationId xmlns:p14="http://schemas.microsoft.com/office/powerpoint/2010/main" val="2942853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This presentation is a taste..</a:t>
            </a:r>
          </a:p>
        </p:txBody>
      </p:sp>
      <p:sp>
        <p:nvSpPr>
          <p:cNvPr id="7" name="Content Placeholder 6"/>
          <p:cNvSpPr>
            <a:spLocks noGrp="1"/>
          </p:cNvSpPr>
          <p:nvPr>
            <p:ph idx="1"/>
          </p:nvPr>
        </p:nvSpPr>
        <p:spPr>
          <a:xfrm>
            <a:off x="392186" y="1949824"/>
            <a:ext cx="8385307" cy="4007224"/>
          </a:xfrm>
        </p:spPr>
        <p:txBody>
          <a:bodyPr/>
          <a:lstStyle/>
          <a:p>
            <a:r>
              <a:rPr lang="en-US" sz="2800" dirty="0"/>
              <a:t>Education for the Future Initiative</a:t>
            </a:r>
          </a:p>
          <a:p>
            <a:r>
              <a:rPr lang="en-US" sz="2800" dirty="0">
                <a:hlinkClick r:id="rId2"/>
              </a:rPr>
              <a:t>http://eff.csuchico.edu/html/home.html</a:t>
            </a:r>
            <a:endParaRPr lang="en-US" sz="2800" dirty="0"/>
          </a:p>
          <a:p>
            <a:endParaRPr lang="en-US" sz="2800" dirty="0"/>
          </a:p>
          <a:p>
            <a:r>
              <a:rPr lang="en-US" sz="2800" dirty="0"/>
              <a:t>Data Analysis for Continuous School Improvement – 3</a:t>
            </a:r>
            <a:r>
              <a:rPr lang="en-US" sz="2800" baseline="30000" dirty="0"/>
              <a:t>rd</a:t>
            </a:r>
            <a:r>
              <a:rPr lang="en-US" sz="2800" dirty="0"/>
              <a:t> Edition</a:t>
            </a:r>
          </a:p>
          <a:p>
            <a:pPr lvl="1"/>
            <a:r>
              <a:rPr lang="en-US" dirty="0"/>
              <a:t>By Victoria Bernhardt</a:t>
            </a:r>
          </a:p>
          <a:p>
            <a:pPr marL="0" indent="0">
              <a:buNone/>
            </a:pPr>
            <a:endParaRPr lang="en-US" dirty="0"/>
          </a:p>
        </p:txBody>
      </p:sp>
    </p:spTree>
    <p:extLst>
      <p:ext uri="{BB962C8B-B14F-4D97-AF65-F5344CB8AC3E}">
        <p14:creationId xmlns:p14="http://schemas.microsoft.com/office/powerpoint/2010/main" val="4177369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Most Schools Do</a:t>
            </a:r>
            <a:endParaRPr lang="en-US" dirty="0"/>
          </a:p>
        </p:txBody>
      </p:sp>
      <p:sp>
        <p:nvSpPr>
          <p:cNvPr id="3" name="Content Placeholder 2"/>
          <p:cNvSpPr>
            <a:spLocks noGrp="1"/>
          </p:cNvSpPr>
          <p:nvPr>
            <p:ph idx="1"/>
          </p:nvPr>
        </p:nvSpPr>
        <p:spPr>
          <a:xfrm>
            <a:off x="779463" y="1949824"/>
            <a:ext cx="7755248" cy="4007224"/>
          </a:xfrm>
        </p:spPr>
        <p:txBody>
          <a:bodyPr/>
          <a:lstStyle/>
          <a:p>
            <a:pPr marL="0" indent="0">
              <a:buNone/>
            </a:pPr>
            <a:r>
              <a:rPr lang="en-US" sz="2800" dirty="0" smtClean="0"/>
              <a:t>They </a:t>
            </a:r>
            <a:r>
              <a:rPr lang="en-US" sz="2800" dirty="0"/>
              <a:t>end with Plan and miss the end of the framework as well.  </a:t>
            </a:r>
            <a:r>
              <a:rPr lang="en-US" sz="2800" dirty="0" smtClean="0"/>
              <a:t>How will we evaluate our efforts? </a:t>
            </a:r>
            <a:r>
              <a:rPr lang="en-US" dirty="0"/>
              <a:t>pg. </a:t>
            </a:r>
            <a:r>
              <a:rPr lang="en-US" dirty="0" smtClean="0"/>
              <a:t>21</a:t>
            </a:r>
            <a:endParaRPr lang="en-US" dirty="0"/>
          </a:p>
        </p:txBody>
      </p:sp>
    </p:spTree>
    <p:extLst>
      <p:ext uri="{BB962C8B-B14F-4D97-AF65-F5344CB8AC3E}">
        <p14:creationId xmlns:p14="http://schemas.microsoft.com/office/powerpoint/2010/main" val="228781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79463" y="761725"/>
            <a:ext cx="7583488" cy="677108"/>
          </a:xfrm>
          <a:prstGeom prst="rect">
            <a:avLst/>
          </a:prstGeom>
        </p:spPr>
        <p:txBody>
          <a:bodyPr wrap="square">
            <a:spAutoFit/>
          </a:bodyPr>
          <a:lstStyle/>
          <a:p>
            <a:endParaRPr lang="en-US" dirty="0"/>
          </a:p>
        </p:txBody>
      </p:sp>
      <p:sp>
        <p:nvSpPr>
          <p:cNvPr id="10" name="Content Placeholder 9"/>
          <p:cNvSpPr>
            <a:spLocks noGrp="1"/>
          </p:cNvSpPr>
          <p:nvPr>
            <p:ph idx="1"/>
          </p:nvPr>
        </p:nvSpPr>
        <p:spPr/>
        <p:txBody>
          <a:bodyPr>
            <a:normAutofit/>
          </a:bodyPr>
          <a:lstStyle/>
          <a:p>
            <a:pPr marL="0" indent="0">
              <a:buNone/>
            </a:pPr>
            <a:r>
              <a:rPr lang="en-US" sz="2800" dirty="0" smtClean="0"/>
              <a:t>In </a:t>
            </a:r>
            <a:r>
              <a:rPr lang="en-US" sz="2800" dirty="0"/>
              <a:t>order to help districts start at the right place, you can use data collection devices such as…</a:t>
            </a:r>
          </a:p>
        </p:txBody>
      </p:sp>
    </p:spTree>
    <p:extLst>
      <p:ext uri="{BB962C8B-B14F-4D97-AF65-F5344CB8AC3E}">
        <p14:creationId xmlns:p14="http://schemas.microsoft.com/office/powerpoint/2010/main" val="2759538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016" y="211836"/>
            <a:ext cx="8887968" cy="6434328"/>
          </a:xfrm>
          <a:prstGeom prst="rect">
            <a:avLst/>
          </a:prstGeom>
        </p:spPr>
      </p:pic>
    </p:spTree>
    <p:extLst>
      <p:ext uri="{BB962C8B-B14F-4D97-AF65-F5344CB8AC3E}">
        <p14:creationId xmlns:p14="http://schemas.microsoft.com/office/powerpoint/2010/main" val="2395720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2800" dirty="0"/>
              <a:t>Have stakeholders put dots on the continuous improvement continuums self-assessments to get a handle on where the district is. Here is what it looks like…</a:t>
            </a:r>
          </a:p>
        </p:txBody>
      </p:sp>
    </p:spTree>
    <p:extLst>
      <p:ext uri="{BB962C8B-B14F-4D97-AF65-F5344CB8AC3E}">
        <p14:creationId xmlns:p14="http://schemas.microsoft.com/office/powerpoint/2010/main" val="1005403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94" y="990600"/>
            <a:ext cx="8655606" cy="4038600"/>
          </a:xfrm>
          <a:prstGeom prst="rect">
            <a:avLst/>
          </a:prstGeom>
        </p:spPr>
      </p:pic>
    </p:spTree>
    <p:extLst>
      <p:ext uri="{BB962C8B-B14F-4D97-AF65-F5344CB8AC3E}">
        <p14:creationId xmlns:p14="http://schemas.microsoft.com/office/powerpoint/2010/main" val="3832370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about the tool</a:t>
            </a:r>
            <a:endParaRPr lang="en-US" dirty="0"/>
          </a:p>
        </p:txBody>
      </p:sp>
      <p:sp>
        <p:nvSpPr>
          <p:cNvPr id="3" name="Content Placeholder 2"/>
          <p:cNvSpPr>
            <a:spLocks noGrp="1"/>
          </p:cNvSpPr>
          <p:nvPr>
            <p:ph idx="1"/>
          </p:nvPr>
        </p:nvSpPr>
        <p:spPr/>
        <p:txBody>
          <a:bodyPr/>
          <a:lstStyle/>
          <a:p>
            <a:r>
              <a:rPr lang="en-US" sz="2800" dirty="0"/>
              <a:t>By using the book as a tool, districts can ensure that they are implementing continuous school improvement and not just compliance.</a:t>
            </a:r>
          </a:p>
          <a:p>
            <a:r>
              <a:rPr lang="en-US" sz="2800" dirty="0"/>
              <a:t>There are timelines in the book as well.  It says if you implement the book you can move through it in one year.</a:t>
            </a:r>
          </a:p>
          <a:p>
            <a:pPr marL="0" indent="0">
              <a:buNone/>
            </a:pPr>
            <a:endParaRPr lang="en-US" dirty="0"/>
          </a:p>
        </p:txBody>
      </p:sp>
    </p:spTree>
    <p:extLst>
      <p:ext uri="{BB962C8B-B14F-4D97-AF65-F5344CB8AC3E}">
        <p14:creationId xmlns:p14="http://schemas.microsoft.com/office/powerpoint/2010/main" val="580082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August 18</a:t>
            </a:r>
            <a:endParaRPr lang="en-US" dirty="0"/>
          </a:p>
        </p:txBody>
      </p:sp>
      <p:sp>
        <p:nvSpPr>
          <p:cNvPr id="3" name="Content Placeholder 2"/>
          <p:cNvSpPr>
            <a:spLocks noGrp="1"/>
          </p:cNvSpPr>
          <p:nvPr>
            <p:ph idx="1"/>
          </p:nvPr>
        </p:nvSpPr>
        <p:spPr>
          <a:xfrm>
            <a:off x="779462" y="1949824"/>
            <a:ext cx="7867301" cy="4007224"/>
          </a:xfrm>
        </p:spPr>
        <p:txBody>
          <a:bodyPr/>
          <a:lstStyle/>
          <a:p>
            <a:r>
              <a:rPr lang="en-US" sz="2800" dirty="0"/>
              <a:t>Brad </a:t>
            </a:r>
            <a:r>
              <a:rPr lang="en-US" sz="2800" dirty="0" err="1"/>
              <a:t>Geise</a:t>
            </a:r>
            <a:r>
              <a:rPr lang="en-US" sz="2800" dirty="0"/>
              <a:t> from Education for the Future will be doing a day long session where he will go into detail using the Data Analysis book.  He has indicated the day is setup where he presents and then does an activity around the concept.</a:t>
            </a:r>
          </a:p>
          <a:p>
            <a:r>
              <a:rPr lang="en-US" sz="2800" dirty="0"/>
              <a:t>Participants should be Administrators and Teacher leaders involved in District data work.</a:t>
            </a:r>
          </a:p>
          <a:p>
            <a:pPr marL="0" indent="0">
              <a:buNone/>
            </a:pPr>
            <a:endParaRPr lang="en-US" dirty="0"/>
          </a:p>
        </p:txBody>
      </p:sp>
    </p:spTree>
    <p:extLst>
      <p:ext uri="{BB962C8B-B14F-4D97-AF65-F5344CB8AC3E}">
        <p14:creationId xmlns:p14="http://schemas.microsoft.com/office/powerpoint/2010/main" val="3220928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 2016 Data Follow-up</a:t>
            </a:r>
            <a:endParaRPr lang="en-US" dirty="0"/>
          </a:p>
        </p:txBody>
      </p:sp>
      <p:sp>
        <p:nvSpPr>
          <p:cNvPr id="3" name="Content Placeholder 2"/>
          <p:cNvSpPr>
            <a:spLocks noGrp="1"/>
          </p:cNvSpPr>
          <p:nvPr>
            <p:ph idx="1"/>
          </p:nvPr>
        </p:nvSpPr>
        <p:spPr>
          <a:xfrm>
            <a:off x="779463" y="1949823"/>
            <a:ext cx="7583488" cy="4492681"/>
          </a:xfrm>
        </p:spPr>
        <p:txBody>
          <a:bodyPr>
            <a:normAutofit/>
          </a:bodyPr>
          <a:lstStyle/>
          <a:p>
            <a:r>
              <a:rPr lang="en-US" sz="2800" dirty="0"/>
              <a:t>Districts will then have the ability to get support from E1B coordinators </a:t>
            </a:r>
            <a:r>
              <a:rPr lang="en-US" sz="2800" dirty="0" smtClean="0"/>
              <a:t>(Instructional </a:t>
            </a:r>
            <a:r>
              <a:rPr lang="en-US" sz="2800" dirty="0"/>
              <a:t>and CSLO/Model Schools) during the school year.</a:t>
            </a:r>
          </a:p>
          <a:p>
            <a:r>
              <a:rPr lang="en-US" sz="2800" dirty="0"/>
              <a:t>Education for the Future offers monthly webinars to support districts working through the process.</a:t>
            </a:r>
          </a:p>
          <a:p>
            <a:r>
              <a:rPr lang="en-US" sz="2800" dirty="0"/>
              <a:t>We have the option to have Brad come back to follow-up if needed.</a:t>
            </a:r>
          </a:p>
          <a:p>
            <a:pPr marL="0" indent="0">
              <a:buNone/>
            </a:pPr>
            <a:endParaRPr lang="en-US" dirty="0"/>
          </a:p>
        </p:txBody>
      </p:sp>
    </p:spTree>
    <p:extLst>
      <p:ext uri="{BB962C8B-B14F-4D97-AF65-F5344CB8AC3E}">
        <p14:creationId xmlns:p14="http://schemas.microsoft.com/office/powerpoint/2010/main" val="3985620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for the Future Initiative</a:t>
            </a:r>
          </a:p>
        </p:txBody>
      </p:sp>
      <p:sp>
        <p:nvSpPr>
          <p:cNvPr id="3" name="Content Placeholder 2"/>
          <p:cNvSpPr>
            <a:spLocks noGrp="1"/>
          </p:cNvSpPr>
          <p:nvPr>
            <p:ph idx="1"/>
          </p:nvPr>
        </p:nvSpPr>
        <p:spPr/>
        <p:txBody>
          <a:bodyPr/>
          <a:lstStyle/>
          <a:p>
            <a:r>
              <a:rPr lang="en-US" sz="2800" dirty="0">
                <a:hlinkClick r:id="rId2"/>
              </a:rPr>
              <a:t>http://eff.csuchico.edu/html/home.html</a:t>
            </a:r>
            <a:endParaRPr lang="en-US" sz="2800" dirty="0"/>
          </a:p>
          <a:p>
            <a:pPr marL="0" indent="0">
              <a:buNone/>
            </a:pPr>
            <a:endParaRPr lang="en-US" dirty="0"/>
          </a:p>
        </p:txBody>
      </p:sp>
    </p:spTree>
    <p:extLst>
      <p:ext uri="{BB962C8B-B14F-4D97-AF65-F5344CB8AC3E}">
        <p14:creationId xmlns:p14="http://schemas.microsoft.com/office/powerpoint/2010/main" val="1348055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Flyer for August 18</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549487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4771" y="2172139"/>
            <a:ext cx="5994840" cy="1569660"/>
          </a:xfrm>
          <a:prstGeom prst="rect">
            <a:avLst/>
          </a:prstGeom>
        </p:spPr>
        <p:txBody>
          <a:bodyPr wrap="square">
            <a:spAutoFit/>
          </a:bodyPr>
          <a:lstStyle/>
          <a:p>
            <a:pPr algn="ctr"/>
            <a:r>
              <a:rPr lang="en-US" sz="3200" dirty="0" smtClean="0"/>
              <a:t>What would it take to get learning growth for every student, every year in your school?</a:t>
            </a:r>
            <a:endParaRPr lang="en-US" sz="3200" dirty="0"/>
          </a:p>
        </p:txBody>
      </p:sp>
    </p:spTree>
    <p:extLst>
      <p:ext uri="{BB962C8B-B14F-4D97-AF65-F5344CB8AC3E}">
        <p14:creationId xmlns:p14="http://schemas.microsoft.com/office/powerpoint/2010/main" val="4249072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 </a:t>
            </a:r>
            <a:endParaRPr lang="en-US" dirty="0"/>
          </a:p>
        </p:txBody>
      </p:sp>
      <p:sp>
        <p:nvSpPr>
          <p:cNvPr id="3" name="Content Placeholder 2"/>
          <p:cNvSpPr>
            <a:spLocks noGrp="1"/>
          </p:cNvSpPr>
          <p:nvPr>
            <p:ph idx="1"/>
          </p:nvPr>
        </p:nvSpPr>
        <p:spPr/>
        <p:txBody>
          <a:bodyPr/>
          <a:lstStyle/>
          <a:p>
            <a:r>
              <a:rPr lang="en-US" dirty="0"/>
              <a:t>Erie 1 BOCES Data Consultant </a:t>
            </a:r>
          </a:p>
          <a:p>
            <a:pPr lvl="1"/>
            <a:r>
              <a:rPr lang="en-US" dirty="0"/>
              <a:t>Timothy Johnson</a:t>
            </a:r>
          </a:p>
          <a:p>
            <a:pPr lvl="2"/>
            <a:r>
              <a:rPr lang="en-US" dirty="0">
                <a:hlinkClick r:id="rId2"/>
              </a:rPr>
              <a:t>tjohnson@e1b.org</a:t>
            </a:r>
            <a:endParaRPr lang="en-US" dirty="0"/>
          </a:p>
          <a:p>
            <a:pPr marL="0" indent="0">
              <a:buNone/>
            </a:pP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886200"/>
            <a:ext cx="211455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1598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things</a:t>
            </a:r>
            <a:endParaRPr lang="en-US" dirty="0"/>
          </a:p>
        </p:txBody>
      </p:sp>
      <p:sp>
        <p:nvSpPr>
          <p:cNvPr id="3" name="Content Placeholder 2"/>
          <p:cNvSpPr>
            <a:spLocks noGrp="1"/>
          </p:cNvSpPr>
          <p:nvPr>
            <p:ph idx="1"/>
          </p:nvPr>
        </p:nvSpPr>
        <p:spPr>
          <a:xfrm>
            <a:off x="336159" y="1699327"/>
            <a:ext cx="8516036" cy="4817873"/>
          </a:xfrm>
        </p:spPr>
        <p:txBody>
          <a:bodyPr>
            <a:normAutofit fontScale="62500" lnSpcReduction="20000"/>
          </a:bodyPr>
          <a:lstStyle/>
          <a:p>
            <a:pPr marL="514350" indent="-514350">
              <a:buFont typeface="+mj-lt"/>
              <a:buAutoNum type="arabicPeriod"/>
            </a:pPr>
            <a:r>
              <a:rPr lang="en-US" dirty="0"/>
              <a:t>Teachers &amp; Administrators must honestly review and use their data – ALL their data, not just study a gap here or there.</a:t>
            </a:r>
          </a:p>
          <a:p>
            <a:pPr marL="514350" indent="-514350">
              <a:buFont typeface="+mj-lt"/>
              <a:buAutoNum type="arabicPeriod"/>
            </a:pPr>
            <a:r>
              <a:rPr lang="en-US" dirty="0"/>
              <a:t>Teachers &amp; Administrators must truly believe that all students can learn, or learning cannot and will not happen.</a:t>
            </a:r>
          </a:p>
          <a:p>
            <a:pPr marL="514350" indent="-514350">
              <a:buFont typeface="+mj-lt"/>
              <a:buAutoNum type="arabicPeriod"/>
            </a:pPr>
            <a:r>
              <a:rPr lang="en-US" dirty="0"/>
              <a:t>There must be one vision for the school – we have to get everyone on the same page and moving forward together.</a:t>
            </a:r>
          </a:p>
          <a:p>
            <a:pPr marL="514350" indent="-514350">
              <a:buFont typeface="+mj-lt"/>
              <a:buAutoNum type="arabicPeriod"/>
            </a:pPr>
            <a:r>
              <a:rPr lang="en-US" dirty="0"/>
              <a:t>One plan to implement the school vision must be in place. We cannot implement multiple unrelated plans.</a:t>
            </a:r>
          </a:p>
          <a:p>
            <a:pPr marL="514350" indent="-514350">
              <a:buFont typeface="+mj-lt"/>
              <a:buAutoNum type="arabicPeriod"/>
            </a:pPr>
            <a:r>
              <a:rPr lang="en-US" dirty="0"/>
              <a:t>Curriculum, instructional strategies, and assessments must be aligned to student learning standards. We will only spin in circles if we do not have this alignment.</a:t>
            </a:r>
          </a:p>
          <a:p>
            <a:pPr marL="514350" indent="-514350">
              <a:buFont typeface="+mj-lt"/>
              <a:buAutoNum type="arabicPeriod"/>
            </a:pPr>
            <a:r>
              <a:rPr lang="en-US" dirty="0"/>
              <a:t>Staff need to collaborate and use student, classroom, grade level, and school level data. Teachers need to work together to determine what they need to do to ensure every student’s learning.</a:t>
            </a:r>
          </a:p>
          <a:p>
            <a:pPr marL="514350" indent="-514350">
              <a:buFont typeface="+mj-lt"/>
              <a:buAutoNum type="arabicPeriod"/>
            </a:pPr>
            <a:r>
              <a:rPr lang="en-US" dirty="0"/>
              <a:t>Staff need professional learning to work differently when the data tell them they are not getting the results they want or that they might not be getting the results they expect. (Professional learning refers to ongoing, job embedded, results-oriented learning for professional educators.)</a:t>
            </a:r>
          </a:p>
          <a:p>
            <a:pPr marL="514350" indent="-514350">
              <a:buFont typeface="+mj-lt"/>
              <a:buAutoNum type="arabicPeriod"/>
            </a:pPr>
            <a:r>
              <a:rPr lang="en-US" dirty="0"/>
              <a:t>Schools need to rethink their current structures as opposed to adding on to what is existing. (Structures include how curriculum &amp; instruction are delivered. Add-ons are programs and interventions added to close a gap.</a:t>
            </a:r>
            <a:r>
              <a:rPr lang="en-US" dirty="0" smtClean="0"/>
              <a:t>)</a:t>
            </a:r>
            <a:endParaRPr lang="en-US" dirty="0"/>
          </a:p>
        </p:txBody>
      </p:sp>
    </p:spTree>
    <p:extLst>
      <p:ext uri="{BB962C8B-B14F-4D97-AF65-F5344CB8AC3E}">
        <p14:creationId xmlns:p14="http://schemas.microsoft.com/office/powerpoint/2010/main" val="4190397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2321005"/>
            <a:ext cx="4572000" cy="1569660"/>
          </a:xfrm>
          <a:prstGeom prst="rect">
            <a:avLst/>
          </a:prstGeom>
        </p:spPr>
        <p:txBody>
          <a:bodyPr>
            <a:spAutoFit/>
          </a:bodyPr>
          <a:lstStyle/>
          <a:p>
            <a:pPr algn="ctr"/>
            <a:r>
              <a:rPr lang="en-US" sz="3200" dirty="0" smtClean="0"/>
              <a:t>Moving from compliance to a commitment to continuous improvement</a:t>
            </a:r>
            <a:endParaRPr lang="en-US" sz="3200" dirty="0"/>
          </a:p>
        </p:txBody>
      </p:sp>
    </p:spTree>
    <p:extLst>
      <p:ext uri="{BB962C8B-B14F-4D97-AF65-F5344CB8AC3E}">
        <p14:creationId xmlns:p14="http://schemas.microsoft.com/office/powerpoint/2010/main" val="1125353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2953" y="313778"/>
            <a:ext cx="4450829" cy="6231769"/>
          </a:xfrm>
          <a:prstGeom prst="rect">
            <a:avLst/>
          </a:prstGeom>
        </p:spPr>
      </p:pic>
    </p:spTree>
    <p:extLst>
      <p:ext uri="{BB962C8B-B14F-4D97-AF65-F5344CB8AC3E}">
        <p14:creationId xmlns:p14="http://schemas.microsoft.com/office/powerpoint/2010/main" val="3308784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 the Book?</a:t>
            </a:r>
            <a:endParaRPr lang="en-US" dirty="0"/>
          </a:p>
        </p:txBody>
      </p:sp>
      <p:sp>
        <p:nvSpPr>
          <p:cNvPr id="3" name="Content Placeholder 2"/>
          <p:cNvSpPr>
            <a:spLocks noGrp="1"/>
          </p:cNvSpPr>
          <p:nvPr>
            <p:ph idx="1"/>
          </p:nvPr>
        </p:nvSpPr>
        <p:spPr/>
        <p:txBody>
          <a:bodyPr/>
          <a:lstStyle/>
          <a:p>
            <a:r>
              <a:rPr lang="en-US" dirty="0" smtClean="0"/>
              <a:t>It’s a call to action</a:t>
            </a:r>
          </a:p>
          <a:p>
            <a:r>
              <a:rPr lang="en-US" dirty="0" smtClean="0"/>
              <a:t>It’s a one year plan</a:t>
            </a:r>
          </a:p>
          <a:p>
            <a:r>
              <a:rPr lang="en-US" dirty="0" smtClean="0"/>
              <a:t>The book provides a framework for action</a:t>
            </a:r>
          </a:p>
          <a:p>
            <a:r>
              <a:rPr lang="en-US" dirty="0" smtClean="0"/>
              <a:t>It  provides examples and tools</a:t>
            </a:r>
            <a:endParaRPr lang="en-US" dirty="0"/>
          </a:p>
        </p:txBody>
      </p:sp>
    </p:spTree>
    <p:extLst>
      <p:ext uri="{BB962C8B-B14F-4D97-AF65-F5344CB8AC3E}">
        <p14:creationId xmlns:p14="http://schemas.microsoft.com/office/powerpoint/2010/main" val="1565771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dirty="0"/>
          </a:p>
        </p:txBody>
      </p:sp>
      <p:sp>
        <p:nvSpPr>
          <p:cNvPr id="5" name="Title 4"/>
          <p:cNvSpPr>
            <a:spLocks noGrp="1"/>
          </p:cNvSpPr>
          <p:nvPr>
            <p:ph type="title"/>
          </p:nvPr>
        </p:nvSpPr>
        <p:spPr>
          <a:prstGeom prst="rect">
            <a:avLst/>
          </a:prstGeom>
        </p:spPr>
        <p:txBody>
          <a:bodyPr>
            <a:spAutoFit/>
          </a:bodyPr>
          <a:lstStyle/>
          <a:p>
            <a:pPr algn="ctr"/>
            <a:r>
              <a:rPr lang="en-US" sz="3200" dirty="0" smtClean="0"/>
              <a:t>The Continuous School Improvement Framework</a:t>
            </a:r>
            <a:endParaRPr lang="en-US" sz="3200" dirty="0"/>
          </a:p>
        </p:txBody>
      </p:sp>
    </p:spTree>
    <p:extLst>
      <p:ext uri="{BB962C8B-B14F-4D97-AF65-F5344CB8AC3E}">
        <p14:creationId xmlns:p14="http://schemas.microsoft.com/office/powerpoint/2010/main" val="718031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4104" y="304694"/>
            <a:ext cx="4671865" cy="6217175"/>
          </a:xfrm>
          <a:prstGeom prst="rect">
            <a:avLst/>
          </a:prstGeom>
        </p:spPr>
      </p:pic>
    </p:spTree>
    <p:extLst>
      <p:ext uri="{BB962C8B-B14F-4D97-AF65-F5344CB8AC3E}">
        <p14:creationId xmlns:p14="http://schemas.microsoft.com/office/powerpoint/2010/main" val="4834136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268</TotalTime>
  <Words>724</Words>
  <Application>Microsoft Macintosh PowerPoint</Application>
  <PresentationFormat>On-screen Show (4:3)</PresentationFormat>
  <Paragraphs>57</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Pixel</vt:lpstr>
      <vt:lpstr>Erie 1 BOCES Lead Evaluator Series # 6 </vt:lpstr>
      <vt:lpstr>This presentation is a taste..</vt:lpstr>
      <vt:lpstr>PowerPoint Presentation</vt:lpstr>
      <vt:lpstr>8 things</vt:lpstr>
      <vt:lpstr>PowerPoint Presentation</vt:lpstr>
      <vt:lpstr>PowerPoint Presentation</vt:lpstr>
      <vt:lpstr>What is in the Book?</vt:lpstr>
      <vt:lpstr>The Continuous School Improvement Framework</vt:lpstr>
      <vt:lpstr>PowerPoint Presentation</vt:lpstr>
      <vt:lpstr>Multiple Measures of Data</vt:lpstr>
      <vt:lpstr>PowerPoint Presentation</vt:lpstr>
      <vt:lpstr>Continuous School  Improvement Cycle</vt:lpstr>
      <vt:lpstr>PowerPoint Presentation</vt:lpstr>
      <vt:lpstr>Continuous School  Improvement Framework</vt:lpstr>
      <vt:lpstr>PowerPoint Presentation</vt:lpstr>
      <vt:lpstr>What Most Schools Do</vt:lpstr>
      <vt:lpstr>PowerPoint Presentation</vt:lpstr>
      <vt:lpstr>What Most Schools Do</vt:lpstr>
      <vt:lpstr>PowerPoint Presentation</vt:lpstr>
      <vt:lpstr>What Most Schools Do</vt:lpstr>
      <vt:lpstr>PowerPoint Presentation</vt:lpstr>
      <vt:lpstr>PowerPoint Presentation</vt:lpstr>
      <vt:lpstr>PowerPoint Presentation</vt:lpstr>
      <vt:lpstr>PowerPoint Presentation</vt:lpstr>
      <vt:lpstr>Comments about the tool</vt:lpstr>
      <vt:lpstr>August 18</vt:lpstr>
      <vt:lpstr>2015 – 2016 Data Follow-up</vt:lpstr>
      <vt:lpstr>Education for the Future Initiative</vt:lpstr>
      <vt:lpstr>Flyer for August 18</vt:lpstr>
      <vt:lpstr>Contact Information </vt:lpstr>
    </vt:vector>
  </TitlesOfParts>
  <Company>E1B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Erie 1 BOCES Lead Evaluator Series # 6</dc:title>
  <dc:creator>Tamarazio, Andrea</dc:creator>
  <cp:lastModifiedBy>Tamarazio, Andrea</cp:lastModifiedBy>
  <cp:revision>16</cp:revision>
  <dcterms:created xsi:type="dcterms:W3CDTF">2015-04-28T15:00:25Z</dcterms:created>
  <dcterms:modified xsi:type="dcterms:W3CDTF">2015-05-10T12:54:10Z</dcterms:modified>
</cp:coreProperties>
</file>