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1" r:id="rId3"/>
    <p:sldId id="262" r:id="rId4"/>
    <p:sldId id="257" r:id="rId5"/>
    <p:sldId id="264" r:id="rId6"/>
    <p:sldId id="266" r:id="rId7"/>
    <p:sldId id="268" r:id="rId8"/>
    <p:sldId id="267" r:id="rId9"/>
    <p:sldId id="269" r:id="rId10"/>
    <p:sldId id="270" r:id="rId11"/>
    <p:sldId id="271" r:id="rId12"/>
    <p:sldId id="265" r:id="rId13"/>
    <p:sldId id="272" r:id="rId14"/>
    <p:sldId id="26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372" cy="4641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7" y="0"/>
            <a:ext cx="3038372" cy="4641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9520D-773A-4056-8928-80E74FB9D28F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28"/>
            <a:ext cx="3038372" cy="4641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7" y="8830628"/>
            <a:ext cx="3038372" cy="4641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7ED03-9541-4DEC-BBB7-558AD3F42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0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DA3EC7C-698F-4831-A2DA-3E8BED0C550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D9AF8F8-C279-4B00-B95D-820C83BF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ask questions before you teach , you are not really measuring the effectiveness</a:t>
            </a:r>
            <a:r>
              <a:rPr lang="en-US" baseline="0" dirty="0" smtClean="0"/>
              <a:t> of your teaching</a:t>
            </a:r>
            <a:endParaRPr lang="en-US" dirty="0" smtClean="0"/>
          </a:p>
          <a:p>
            <a:r>
              <a:rPr lang="en-US" dirty="0" smtClean="0"/>
              <a:t>When you CFU your student can answer</a:t>
            </a:r>
            <a:r>
              <a:rPr lang="en-US" baseline="0" dirty="0" smtClean="0"/>
              <a:t> correctly because they are applying the information you just taught them—definitions, rules, procedures and steps</a:t>
            </a:r>
          </a:p>
          <a:p>
            <a:pPr defTabSz="929579">
              <a:defRPr/>
            </a:pPr>
            <a:r>
              <a:rPr lang="en-US" dirty="0" smtClean="0">
                <a:latin typeface="Comic Sans MS" pitchFamily="66" charset="0"/>
              </a:rPr>
              <a:t>How can we verify if our student are learning before we teach them?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AF8F8-C279-4B00-B95D-820C83BF665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9579">
              <a:defRPr/>
            </a:pPr>
            <a:r>
              <a:rPr lang="en-US" dirty="0" smtClean="0">
                <a:latin typeface="Comic Sans MS" pitchFamily="66" charset="0"/>
              </a:rPr>
              <a:t>Don’t ask student their opinion  if they think they are learning, ask them specific questions that lead them back to what you just taught</a:t>
            </a:r>
          </a:p>
          <a:p>
            <a:r>
              <a:rPr lang="en-US" dirty="0" smtClean="0"/>
              <a:t>Does everyone</a:t>
            </a:r>
            <a:r>
              <a:rPr lang="en-US" baseline="0" dirty="0" smtClean="0"/>
              <a:t> understand what a prime number is? Are there any questions? Is this clear? Raise your hand if you don’t know what ___ is.</a:t>
            </a:r>
          </a:p>
          <a:p>
            <a:r>
              <a:rPr lang="en-US" baseline="0" dirty="0" smtClean="0"/>
              <a:t>Thumbs up if you understand, thumbs down if you don’t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AF8F8-C279-4B00-B95D-820C83BF665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9579"/>
            <a:r>
              <a:rPr lang="en-US" dirty="0" smtClean="0">
                <a:latin typeface="Comic Sans MS" pitchFamily="66" charset="0"/>
              </a:rPr>
              <a:t>Calling on one student before asking a question, may cause students to tune 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AF8F8-C279-4B00-B95D-820C83BF665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AF8F8-C279-4B00-B95D-820C83BF665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those students with soft voices, this ensures all students heard the response</a:t>
            </a:r>
          </a:p>
          <a:p>
            <a:endParaRPr lang="en-US" dirty="0" smtClean="0"/>
          </a:p>
          <a:p>
            <a:r>
              <a:rPr lang="en-US" dirty="0" smtClean="0"/>
              <a:t>Elaborate:</a:t>
            </a:r>
            <a:r>
              <a:rPr lang="en-US" baseline="0" dirty="0" smtClean="0"/>
              <a:t> I’m going to stir the sticks and ask a question about the rights the first </a:t>
            </a:r>
            <a:r>
              <a:rPr lang="en-US" baseline="0" dirty="0" err="1" smtClean="0"/>
              <a:t>Ammendment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guarentees</a:t>
            </a:r>
            <a:r>
              <a:rPr lang="en-US" baseline="0" dirty="0" smtClean="0"/>
              <a:t> us.  What is one of the right on the First </a:t>
            </a:r>
            <a:r>
              <a:rPr lang="en-US" baseline="0" dirty="0" err="1" smtClean="0"/>
              <a:t>Ammendment</a:t>
            </a:r>
            <a:r>
              <a:rPr lang="en-US" baseline="0" dirty="0" smtClean="0"/>
              <a:t>.  Repeat: What is one of the rights guaranteed by the first amendment? Pause.  Now turn to your partners and share. Pause. Pick a random student</a:t>
            </a:r>
          </a:p>
          <a:p>
            <a:r>
              <a:rPr lang="en-US" baseline="0" dirty="0" smtClean="0"/>
              <a:t>Jason: Umm there’s speech, yeah that one, speech.</a:t>
            </a:r>
          </a:p>
          <a:p>
            <a:r>
              <a:rPr lang="en-US" baseline="0" dirty="0" smtClean="0"/>
              <a:t>Basically correct so teacher elaborates and expands.  Yes, Jason freedom of speech is one of the rights guaranteed by the First amendment. For example in the US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’ cant prevent you from expressing your opinion.</a:t>
            </a:r>
          </a:p>
          <a:p>
            <a:r>
              <a:rPr lang="en-US" baseline="0" dirty="0" smtClean="0"/>
              <a:t>Teacher continues to call on 2 more random students.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AF8F8-C279-4B00-B95D-820C83BF665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those students with soft voices, this ensures all students heard the response</a:t>
            </a:r>
          </a:p>
          <a:p>
            <a:r>
              <a:rPr lang="en-US" dirty="0" smtClean="0"/>
              <a:t>There’s no need to keep asking student after</a:t>
            </a:r>
            <a:r>
              <a:rPr lang="en-US" baseline="0" dirty="0" smtClean="0"/>
              <a:t> student if you random selection shows you student don’t know the content.</a:t>
            </a:r>
            <a:endParaRPr lang="en-US" dirty="0" smtClean="0"/>
          </a:p>
          <a:p>
            <a:r>
              <a:rPr lang="en-US" dirty="0" smtClean="0"/>
              <a:t>Elaborate:</a:t>
            </a:r>
            <a:r>
              <a:rPr lang="en-US" baseline="0" dirty="0" smtClean="0"/>
              <a:t> I’m going to stir the sticks and ask a question about the rights the first Amendment guarantees us.  What is one of the right on the First Amendment.  Repeat: What is one of the rights guaranteed by the first amendment? Pause.  Now turn to your partners and share. Pause. Pick a random student</a:t>
            </a:r>
          </a:p>
          <a:p>
            <a:r>
              <a:rPr lang="en-US" baseline="0" dirty="0" smtClean="0"/>
              <a:t>Jason: Umm there’s speech, yeah that one, speech.</a:t>
            </a:r>
          </a:p>
          <a:p>
            <a:r>
              <a:rPr lang="en-US" baseline="0" dirty="0" smtClean="0"/>
              <a:t>Basically correct so teacher elaborates and expands.  Yes, Jason freedom of speech is one of the rights guaranteed by the First amendment. For example in the US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’ cant prevent you from expressing your opinion.</a:t>
            </a:r>
          </a:p>
          <a:p>
            <a:endParaRPr lang="en-US" baseline="0" smtClean="0"/>
          </a:p>
          <a:p>
            <a:r>
              <a:rPr lang="en-US" baseline="0" smtClean="0"/>
              <a:t>Teacher </a:t>
            </a:r>
            <a:r>
              <a:rPr lang="en-US" baseline="0" dirty="0" smtClean="0"/>
              <a:t>continues to call on 2 more random students.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AF8F8-C279-4B00-B95D-820C83BF665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of your 3</a:t>
            </a:r>
            <a:r>
              <a:rPr lang="en-US" baseline="0" dirty="0" smtClean="0"/>
              <a:t> samples and the 3 echoes. That’s already 6 repetitions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AF8F8-C279-4B00-B95D-820C83BF66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104BA4A-8314-41D3-A499-2610AD3FED9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00C5F09-2C66-42CC-B90F-4F820C7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Checking for Understanding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T-APPLE</a:t>
            </a:r>
          </a:p>
          <a:p>
            <a:pPr algn="ctr">
              <a:buNone/>
            </a:pP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endParaRPr lang="en-US" sz="3600" dirty="0"/>
          </a:p>
        </p:txBody>
      </p:sp>
      <p:pic>
        <p:nvPicPr>
          <p:cNvPr id="21506" name="Picture 2" descr="http://www.deviantart.com/download/337488264/delicious_red_apple_by_fureox-d5kxjm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590800"/>
            <a:ext cx="1602205" cy="161638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5410200"/>
            <a:ext cx="701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Verifying That Students Are Learning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4582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T-APPL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</a:rPr>
              <a:t>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=Effective Feedback -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</a:t>
            </a:r>
            <a:r>
              <a:rPr lang="en-US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echo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en-US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elaborate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191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</a:rPr>
              <a:t>Echo</a:t>
            </a:r>
            <a:r>
              <a:rPr lang="en-US" sz="3600" dirty="0" smtClean="0">
                <a:latin typeface="Comic Sans MS" pitchFamily="66" charset="0"/>
              </a:rPr>
              <a:t>: 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Correct answers get echoed back (i.e., “That’s right, a First Amendment right is freedom of speech.”)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Elaborate</a:t>
            </a:r>
            <a:r>
              <a:rPr lang="en-US" sz="3600" dirty="0" smtClean="0">
                <a:latin typeface="Comic Sans MS" pitchFamily="66" charset="0"/>
              </a:rPr>
              <a:t>: 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A tentative or partially correct response you’ll need to rephrase or paraphrase.  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* Don’t echo *</a:t>
            </a:r>
          </a:p>
        </p:txBody>
      </p:sp>
      <p:pic>
        <p:nvPicPr>
          <p:cNvPr id="8198" name="Picture 6" descr="http://www.ecigexpress.com/blog/wp-content/uploads/2011/08/Ech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1" t="19567" r="5703" b="16716"/>
          <a:stretch>
            <a:fillRect/>
          </a:stretch>
        </p:blipFill>
        <p:spPr bwMode="auto">
          <a:xfrm>
            <a:off x="3124200" y="5857103"/>
            <a:ext cx="1371600" cy="1000897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8001000" y="5867400"/>
            <a:ext cx="838200" cy="762000"/>
            <a:chOff x="8001000" y="5867400"/>
            <a:chExt cx="838200" cy="762000"/>
          </a:xfrm>
        </p:grpSpPr>
        <p:sp>
          <p:nvSpPr>
            <p:cNvPr id="6" name="Oval 5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9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T-APPL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</a:rPr>
              <a:t>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=Effective Feedback - 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</a:t>
            </a:r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explain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486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C000"/>
                </a:solidFill>
                <a:latin typeface="Comic Sans MS" pitchFamily="66" charset="0"/>
              </a:rPr>
              <a:t>Explain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: A student is randomly selected and does not understand, is confused, or answers incorrectly 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Tell him/her to listen carefully  and say,                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“I’ll come back to you.”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If the 2</a:t>
            </a:r>
            <a:r>
              <a:rPr lang="en-US" sz="3600" baseline="30000" dirty="0" smtClean="0">
                <a:solidFill>
                  <a:srgbClr val="009900"/>
                </a:solidFill>
                <a:latin typeface="Comic Sans MS" pitchFamily="66" charset="0"/>
              </a:rPr>
              <a:t>nd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 student </a:t>
            </a:r>
            <a:r>
              <a:rPr lang="en-US" sz="3600" b="1" i="1" u="sng" dirty="0" smtClean="0">
                <a:solidFill>
                  <a:srgbClr val="009900"/>
                </a:solidFill>
                <a:latin typeface="Comic Sans MS" pitchFamily="66" charset="0"/>
              </a:rPr>
              <a:t>does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 answer correctly, echo, elaborate, paraphrase and return to student 1.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If the 2</a:t>
            </a:r>
            <a:r>
              <a:rPr lang="en-US" sz="3600" baseline="30000" dirty="0" smtClean="0">
                <a:solidFill>
                  <a:srgbClr val="0070C0"/>
                </a:solidFill>
                <a:latin typeface="Comic Sans MS" pitchFamily="66" charset="0"/>
              </a:rPr>
              <a:t>nd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 student </a:t>
            </a:r>
            <a:r>
              <a:rPr lang="en-US" sz="3600" b="1" i="1" u="sng" dirty="0" smtClean="0">
                <a:solidFill>
                  <a:srgbClr val="0070C0"/>
                </a:solidFill>
                <a:latin typeface="Comic Sans MS" pitchFamily="66" charset="0"/>
              </a:rPr>
              <a:t>does not</a:t>
            </a:r>
            <a:r>
              <a:rPr lang="en-US" sz="3600" b="1" i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answer correctly, go back re-teach and come back to these 2 students. </a:t>
            </a: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Pick additional random samples.</a:t>
            </a:r>
            <a:endParaRPr lang="en-US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001000" y="5867400"/>
            <a:ext cx="838200" cy="762000"/>
            <a:chOff x="8001000" y="5867400"/>
            <a:chExt cx="838200" cy="762000"/>
          </a:xfrm>
        </p:grpSpPr>
        <p:sp>
          <p:nvSpPr>
            <p:cNvPr id="5" name="Oval 4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10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T-APPLE</a:t>
            </a:r>
            <a:r>
              <a:rPr lang="en-US" dirty="0" smtClean="0">
                <a:latin typeface="Comic Sans MS" pitchFamily="66" charset="0"/>
              </a:rPr>
              <a:t>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Check for Understanding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Whiteboards allow you to check everyone at once!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Include the pair/group-share </a:t>
            </a:r>
            <a:r>
              <a:rPr lang="en-US" sz="3600" u="sng" dirty="0" smtClean="0">
                <a:solidFill>
                  <a:srgbClr val="009900"/>
                </a:solidFill>
                <a:latin typeface="Comic Sans MS" pitchFamily="66" charset="0"/>
              </a:rPr>
              <a:t>first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Then ask students to write their answers and be prepared to justify or explain answer.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Ask students to justify written answers on a whiteboard.</a:t>
            </a:r>
            <a:endParaRPr lang="en-US" sz="3600" dirty="0">
              <a:solidFill>
                <a:srgbClr val="009900"/>
              </a:solidFill>
              <a:latin typeface="Comic Sans MS" pitchFamily="66" charset="0"/>
            </a:endParaRPr>
          </a:p>
        </p:txBody>
      </p:sp>
      <p:pic>
        <p:nvPicPr>
          <p:cNvPr id="4098" name="Picture 2" descr="http://t0.gstatic.com/images?q=tbn:ANd9GcTz4KLOGlybA85LO4PbhzjcvpdWHr2idwhmtArpiyC1xvOhIEjjPw:www.corbisimages.com/images/Corbis-42-21500923.jpg%3Fsize%3D67%26uid%3Dab19ac9d-4e60-4dd3-9e01-a2fe737f21e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57200"/>
            <a:ext cx="981075" cy="1474293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8001000" y="5867400"/>
            <a:ext cx="838200" cy="762000"/>
            <a:chOff x="8001000" y="5867400"/>
            <a:chExt cx="838200" cy="762000"/>
          </a:xfrm>
        </p:grpSpPr>
        <p:sp>
          <p:nvSpPr>
            <p:cNvPr id="6" name="Oval 5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239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What does the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T-APPLE </a:t>
            </a:r>
            <a:b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help reinforce?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72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Storing new learning into long-term memory.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Multiple encounters and speaking opportunities create new pathways to long-term memory. 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Speaking preps ELLs for writing.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General rule: 16-23 repetitions, with interaction to transfer to long-term memory.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Remember, 3 “T-APPLEs” equates to 6 exposures to content.</a:t>
            </a:r>
            <a:endParaRPr lang="en-US" sz="3600" dirty="0">
              <a:solidFill>
                <a:srgbClr val="009900"/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www.deviantart.com/download/337488264/delicious_red_apple_by_fureox-d5kxjm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1085766" cy="1095374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8001000" y="5867400"/>
            <a:ext cx="838200" cy="762000"/>
            <a:chOff x="8001000" y="5867400"/>
            <a:chExt cx="838200" cy="762000"/>
          </a:xfrm>
        </p:grpSpPr>
        <p:sp>
          <p:nvSpPr>
            <p:cNvPr id="6" name="Oval 5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943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Comic Sans MS" pitchFamily="66" charset="0"/>
              </a:rPr>
              <a:t>RBE-RN West at Erie 1 BOCES</a:t>
            </a:r>
          </a:p>
          <a:p>
            <a:pPr algn="ctr">
              <a:buNone/>
            </a:pPr>
            <a:r>
              <a:rPr lang="en-US" sz="3200" b="1" dirty="0" smtClean="0">
                <a:latin typeface="Comic Sans MS" pitchFamily="66" charset="0"/>
              </a:rPr>
              <a:t>This resource is made available through a contract with the NYSED for teachers of ELLs.</a:t>
            </a:r>
          </a:p>
          <a:p>
            <a:pPr algn="ctr">
              <a:buNone/>
            </a:pPr>
            <a:endParaRPr lang="en-US" sz="32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sz="32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sz="32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sz="19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sz="19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sz="19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sz="19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1900" dirty="0" smtClean="0">
              <a:latin typeface="Comic Sans MS" pitchFamily="66" charset="0"/>
            </a:endParaRPr>
          </a:p>
          <a:p>
            <a:pPr>
              <a:buNone/>
            </a:pPr>
            <a:endParaRPr lang="en-US" sz="19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sz="1900" dirty="0" smtClean="0">
                <a:latin typeface="Comic Sans MS" pitchFamily="66" charset="0"/>
              </a:rPr>
              <a:t>Adapted by L. </a:t>
            </a:r>
            <a:r>
              <a:rPr lang="en-US" sz="1900" dirty="0" err="1" smtClean="0">
                <a:latin typeface="Comic Sans MS" pitchFamily="66" charset="0"/>
              </a:rPr>
              <a:t>Eppolito</a:t>
            </a:r>
            <a:r>
              <a:rPr lang="en-US" sz="1900" dirty="0" smtClean="0">
                <a:latin typeface="Comic Sans MS" pitchFamily="66" charset="0"/>
              </a:rPr>
              <a:t> from,</a:t>
            </a:r>
          </a:p>
          <a:p>
            <a:pPr>
              <a:buNone/>
            </a:pPr>
            <a:r>
              <a:rPr lang="en-US" sz="1900" dirty="0" smtClean="0">
                <a:latin typeface="Comic Sans MS" pitchFamily="66" charset="0"/>
              </a:rPr>
              <a:t> J. Hollingsworth and S. </a:t>
            </a:r>
            <a:r>
              <a:rPr lang="en-US" sz="1900" dirty="0" err="1" smtClean="0">
                <a:latin typeface="Comic Sans MS" pitchFamily="66" charset="0"/>
              </a:rPr>
              <a:t>Ybarro</a:t>
            </a:r>
            <a:r>
              <a:rPr lang="en-US" sz="1900" dirty="0" smtClean="0">
                <a:latin typeface="Comic Sans MS" pitchFamily="66" charset="0"/>
              </a:rPr>
              <a:t>, </a:t>
            </a:r>
            <a:r>
              <a:rPr lang="en-US" sz="1900" i="1" dirty="0" smtClean="0">
                <a:latin typeface="Comic Sans MS" pitchFamily="66" charset="0"/>
              </a:rPr>
              <a:t>Explicit Direct Instruction: The Power of a well-crafted, well-taught lesson, </a:t>
            </a:r>
            <a:r>
              <a:rPr lang="en-US" sz="1900" dirty="0" smtClean="0">
                <a:latin typeface="Comic Sans MS" pitchFamily="66" charset="0"/>
              </a:rPr>
              <a:t>2009;   </a:t>
            </a:r>
          </a:p>
          <a:p>
            <a:pPr>
              <a:buNone/>
            </a:pPr>
            <a:r>
              <a:rPr lang="en-US" sz="1900" dirty="0" smtClean="0">
                <a:latin typeface="Comic Sans MS" pitchFamily="66" charset="0"/>
              </a:rPr>
              <a:t>D. August, and T. Shanahan, </a:t>
            </a:r>
            <a:r>
              <a:rPr lang="en-US" sz="1900" i="1" dirty="0" smtClean="0">
                <a:latin typeface="Comic Sans MS" pitchFamily="66" charset="0"/>
              </a:rPr>
              <a:t>Developing literacy in second-language learners: A report of the National Literacy Panel on Language-Minority Children and Youth</a:t>
            </a:r>
            <a:r>
              <a:rPr lang="en-US" sz="1900" dirty="0" smtClean="0">
                <a:latin typeface="Comic Sans MS" pitchFamily="66" charset="0"/>
              </a:rPr>
              <a:t>, 2006</a:t>
            </a:r>
            <a:r>
              <a:rPr lang="en-US" sz="1900" i="1" dirty="0" smtClean="0">
                <a:latin typeface="Comic Sans MS" pitchFamily="66" charset="0"/>
              </a:rPr>
              <a:t>;   </a:t>
            </a:r>
          </a:p>
          <a:p>
            <a:pPr>
              <a:buNone/>
            </a:pPr>
            <a:r>
              <a:rPr lang="en-US" sz="1900" dirty="0" smtClean="0">
                <a:latin typeface="Comic Sans MS" pitchFamily="66" charset="0"/>
              </a:rPr>
              <a:t>J. </a:t>
            </a:r>
            <a:r>
              <a:rPr lang="en-US" sz="1900" dirty="0" err="1" smtClean="0">
                <a:latin typeface="Comic Sans MS" pitchFamily="66" charset="0"/>
              </a:rPr>
              <a:t>Echevarria</a:t>
            </a:r>
            <a:r>
              <a:rPr lang="en-US" sz="1900" dirty="0" smtClean="0">
                <a:latin typeface="Comic Sans MS" pitchFamily="66" charset="0"/>
              </a:rPr>
              <a:t>, M. Vogt, and D. Short, </a:t>
            </a:r>
            <a:r>
              <a:rPr lang="en-US" sz="1900" i="1" dirty="0" smtClean="0">
                <a:latin typeface="Comic Sans MS" pitchFamily="66" charset="0"/>
              </a:rPr>
              <a:t>Making content comprehensible for English Learners: The SIOP Model</a:t>
            </a:r>
            <a:r>
              <a:rPr lang="en-US" sz="1900" dirty="0" smtClean="0">
                <a:latin typeface="Comic Sans MS" pitchFamily="66" charset="0"/>
              </a:rPr>
              <a:t> , 2008.</a:t>
            </a:r>
          </a:p>
          <a:p>
            <a:pPr algn="ctr">
              <a:buNone/>
            </a:pPr>
            <a:r>
              <a:rPr lang="en-US" sz="1900" b="1" dirty="0" smtClean="0">
                <a:latin typeface="Comic Sans MS" pitchFamily="66" charset="0"/>
              </a:rPr>
              <a:t>.</a:t>
            </a:r>
            <a:endParaRPr lang="en-US" sz="1900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/>
          </a:p>
        </p:txBody>
      </p:sp>
      <p:pic>
        <p:nvPicPr>
          <p:cNvPr id="3" name="Picture 2" descr="http://www.deviantart.com/download/337488264/delicious_red_apple_by_fureox-d5kxjm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057400"/>
            <a:ext cx="2225425" cy="224511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T-APPLE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572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C00000"/>
                </a:solidFill>
                <a:latin typeface="Comic Sans MS" pitchFamily="66" charset="0"/>
              </a:rPr>
              <a:t>Frequent opportunities for: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2060"/>
                </a:solidFill>
                <a:latin typeface="Comic Sans MS" pitchFamily="66" charset="0"/>
              </a:rPr>
              <a:t> interaction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9900"/>
                </a:solidFill>
                <a:latin typeface="Comic Sans MS" pitchFamily="66" charset="0"/>
              </a:rPr>
              <a:t>discussion between teacher/student and among students</a:t>
            </a:r>
            <a:endParaRPr lang="en-US" sz="3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2060"/>
                </a:solidFill>
                <a:latin typeface="Comic Sans MS" pitchFamily="66" charset="0"/>
              </a:rPr>
              <a:t>elaborated responses about objectives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9900"/>
                </a:solidFill>
                <a:latin typeface="Comic Sans MS" pitchFamily="66" charset="0"/>
              </a:rPr>
              <a:t>Students engaged 90% -100% of period</a:t>
            </a:r>
          </a:p>
          <a:p>
            <a:endParaRPr lang="en-US" sz="3600" dirty="0" smtClean="0"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77200" y="5791200"/>
            <a:ext cx="838200" cy="762000"/>
            <a:chOff x="8001000" y="5867400"/>
            <a:chExt cx="838200" cy="762000"/>
          </a:xfrm>
        </p:grpSpPr>
        <p:sp>
          <p:nvSpPr>
            <p:cNvPr id="4" name="Oval 3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T-APPLE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Regular feedback provided to students on their output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A variety of questions that promote higher-order thinking skills (e.g. literal, analytical, interpretive)</a:t>
            </a:r>
          </a:p>
          <a:p>
            <a:pPr>
              <a:lnSpc>
                <a:spcPct val="150000"/>
              </a:lnSpc>
            </a:pPr>
            <a:endParaRPr lang="en-US" sz="3600" dirty="0">
              <a:latin typeface="Comic Sans MS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077200" y="5943600"/>
            <a:ext cx="838200" cy="762000"/>
            <a:chOff x="8001000" y="5867400"/>
            <a:chExt cx="838200" cy="762000"/>
          </a:xfrm>
        </p:grpSpPr>
        <p:sp>
          <p:nvSpPr>
            <p:cNvPr id="5" name="Oval 4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Checking for Understanding </a:t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&amp; </a:t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Higher Order Thinking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T-APPLE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each First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sk a Question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ause (pair/group-share)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ick a Non-Volunteer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isten to the Response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ffective Feedback (echo, elaborate, explain)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 descr="http://www.deviantart.com/download/337488264/delicious_red_apple_by_fureox-d5kxjm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81200"/>
            <a:ext cx="2438400" cy="2459977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8077200" y="5105400"/>
            <a:ext cx="838200" cy="762000"/>
            <a:chOff x="8001000" y="5867400"/>
            <a:chExt cx="838200" cy="762000"/>
          </a:xfrm>
        </p:grpSpPr>
        <p:sp>
          <p:nvSpPr>
            <p:cNvPr id="6" name="Oval 5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-APPLE  </a:t>
            </a:r>
            <a:r>
              <a:rPr lang="en-US" dirty="0" smtClean="0">
                <a:latin typeface="Comic Sans MS" pitchFamily="66" charset="0"/>
              </a:rPr>
              <a:t>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=Teach First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Always </a:t>
            </a:r>
            <a:r>
              <a:rPr lang="en-US" sz="3600" u="sng" dirty="0" smtClean="0">
                <a:solidFill>
                  <a:srgbClr val="009900"/>
                </a:solidFill>
                <a:latin typeface="Comic Sans MS" pitchFamily="66" charset="0"/>
              </a:rPr>
              <a:t>teach firs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t, ask questions after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Verify that the students are learning while and after you teach them</a:t>
            </a:r>
          </a:p>
          <a:p>
            <a:pPr>
              <a:lnSpc>
                <a:spcPct val="150000"/>
              </a:lnSpc>
              <a:buNone/>
            </a:pPr>
            <a:endParaRPr lang="en-US" sz="3600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Teach</a:t>
            </a:r>
            <a:r>
              <a:rPr lang="en-US" sz="3600" dirty="0" smtClean="0">
                <a:latin typeface="Comic Sans MS" pitchFamily="66" charset="0"/>
              </a:rPr>
              <a:t>, 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then check</a:t>
            </a:r>
            <a:r>
              <a:rPr lang="en-US" sz="3600" dirty="0" smtClean="0">
                <a:latin typeface="Comic Sans MS" pitchFamily="66" charset="0"/>
              </a:rPr>
              <a:t>. 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Teach</a:t>
            </a:r>
            <a:r>
              <a:rPr lang="en-US" sz="3600" dirty="0" smtClean="0">
                <a:latin typeface="Comic Sans MS" pitchFamily="66" charset="0"/>
              </a:rPr>
              <a:t>, 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then check.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Teach</a:t>
            </a:r>
            <a:r>
              <a:rPr lang="en-US" sz="3600" dirty="0" smtClean="0">
                <a:latin typeface="Comic Sans MS" pitchFamily="66" charset="0"/>
              </a:rPr>
              <a:t>, 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then check</a:t>
            </a:r>
            <a:r>
              <a:rPr lang="en-US" sz="3600" dirty="0" smtClean="0">
                <a:latin typeface="Comic Sans MS" pitchFamily="66" charset="0"/>
              </a:rPr>
              <a:t>. </a:t>
            </a:r>
          </a:p>
        </p:txBody>
      </p:sp>
      <p:pic>
        <p:nvPicPr>
          <p:cNvPr id="4" name="Picture 2" descr="http://t2.gstatic.com/images?q=tbn:ANd9GcR86Eo-8eWWHqnxFQl4O5v8iwiNSpCJf80HujXiZ_eqxPa0VKUH:www.redwoodcity.org/e-news/pix/tea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721100"/>
            <a:ext cx="1096108" cy="118745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7848600" y="5715000"/>
            <a:ext cx="838200" cy="762000"/>
            <a:chOff x="8001000" y="5867400"/>
            <a:chExt cx="838200" cy="762000"/>
          </a:xfrm>
        </p:grpSpPr>
        <p:sp>
          <p:nvSpPr>
            <p:cNvPr id="6" name="Oval 5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PPLE  </a:t>
            </a:r>
            <a:r>
              <a:rPr lang="en-US" dirty="0" smtClean="0">
                <a:latin typeface="Comic Sans MS" pitchFamily="66" charset="0"/>
              </a:rPr>
              <a:t>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= Ask a Question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Ask a </a:t>
            </a:r>
            <a:r>
              <a:rPr lang="en-US" sz="3600" u="sng" dirty="0" smtClean="0">
                <a:solidFill>
                  <a:srgbClr val="0070C0"/>
                </a:solidFill>
                <a:latin typeface="Comic Sans MS" pitchFamily="66" charset="0"/>
              </a:rPr>
              <a:t>specific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 question about what students just learned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Non-example: Does everyone understand what a prime number is?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Example: What might be some examples of prime numbers? Pair-share and write examples on your whiteboard.</a:t>
            </a:r>
          </a:p>
        </p:txBody>
      </p:sp>
      <p:pic>
        <p:nvPicPr>
          <p:cNvPr id="15362" name="Picture 2" descr="http://t1.gstatic.com/images?q=tbn:ANd9GcRCa6W5xmQwEAcBgQt5lO1fuHJhkJwWV3p_SsxgQNAWdjTool8Lig:www.personal.psu.edu/afr3/blogs/siowfa12/Question-Mark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57200"/>
            <a:ext cx="1159394" cy="14478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8001000" y="5791200"/>
            <a:ext cx="838200" cy="762000"/>
            <a:chOff x="8001000" y="5867400"/>
            <a:chExt cx="838200" cy="762000"/>
          </a:xfrm>
        </p:grpSpPr>
        <p:sp>
          <p:nvSpPr>
            <p:cNvPr id="6" name="Oval 5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086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T-AP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  </a:t>
            </a:r>
            <a:r>
              <a:rPr lang="en-US" dirty="0" smtClean="0">
                <a:latin typeface="Comic Sans MS" pitchFamily="66" charset="0"/>
              </a:rPr>
              <a:t>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= Pause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(Pair/Group-Share)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5181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When you ask a question, ALWAYS, ALWAYS, ask the question first, then pause before selecting a student to respond.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Pause—3-5 seconds after asking the question; wait time does not need to be dead air. You may want to repeat the question again.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Pause, pair/group-share is effective for asking higher-order thinking questions.</a:t>
            </a:r>
          </a:p>
          <a:p>
            <a:pPr>
              <a:lnSpc>
                <a:spcPct val="150000"/>
              </a:lnSpc>
            </a:pPr>
            <a:r>
              <a:rPr lang="en-US" sz="3700" dirty="0" smtClean="0">
                <a:solidFill>
                  <a:srgbClr val="0070C0"/>
                </a:solidFill>
                <a:latin typeface="Comic Sans MS" pitchFamily="66" charset="0"/>
              </a:rPr>
              <a:t>Pause provides students with time to think, share, formulate an answer, talk-out new learning.</a:t>
            </a:r>
            <a:endParaRPr lang="en-US" sz="37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" name="Picture 3" descr="http://thumb1.shutterstock.com/thumb_small/525955/525955,1263199384,21/stock-vector-cartoon-vector-illustration-open-mouth-4424004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7241"/>
          <a:stretch>
            <a:fillRect/>
          </a:stretch>
        </p:blipFill>
        <p:spPr bwMode="auto">
          <a:xfrm>
            <a:off x="7772400" y="914400"/>
            <a:ext cx="1054100" cy="75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4" name="Picture 2" descr="http://t2.gstatic.com/images?q=tbn:ANd9GcSwYZSM8QMziPp62z8s05kDMxKlmtvL1Vehcc-69OHMXaQG8CIy:4.bp.blogspot.com/-5VY-BB8rpKI/UJFpo5pKXbI/AAAAAAAAAU0/T54TOlLq-rk/s1600/pause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57200"/>
            <a:ext cx="1219200" cy="12192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7924800" y="5943600"/>
            <a:ext cx="838200" cy="762000"/>
            <a:chOff x="8001000" y="5867400"/>
            <a:chExt cx="838200" cy="762000"/>
          </a:xfrm>
        </p:grpSpPr>
        <p:sp>
          <p:nvSpPr>
            <p:cNvPr id="7" name="Oval 6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6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15200" cy="1524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PLE  </a:t>
            </a:r>
            <a:r>
              <a:rPr lang="en-US" dirty="0" smtClean="0">
                <a:latin typeface="Comic Sans MS" pitchFamily="66" charset="0"/>
              </a:rPr>
              <a:t>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=Pick a Non-Volunteer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How many students should I call on? Rule of thumb: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A random statistical sampling of student learning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If 2 random students are confused or incorrect, go back and re-teach.</a:t>
            </a:r>
            <a:endParaRPr lang="en-US" sz="3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1266" name="Picture 2" descr="http://t2.gstatic.com/images?q=tbn:ANd9GcQIjJLfcagdKP3S6T3-n5jvlX289KovFy1fUtyGNomCiEE3ZOAJ:3.bp.blogspot.com/-kTd5PjIRxdc/UBqwzaP3W2I/AAAAAAAAAFo/wKJSqJ_ib6U/s1600/DSCN54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09600"/>
            <a:ext cx="1200149" cy="1427362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8001000" y="5867400"/>
            <a:ext cx="838200" cy="762000"/>
            <a:chOff x="8001000" y="5867400"/>
            <a:chExt cx="838200" cy="762000"/>
          </a:xfrm>
        </p:grpSpPr>
        <p:sp>
          <p:nvSpPr>
            <p:cNvPr id="6" name="Oval 5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7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T-APP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 </a:t>
            </a:r>
            <a:r>
              <a:rPr lang="en-US" dirty="0" smtClean="0">
                <a:latin typeface="Comic Sans MS" pitchFamily="66" charset="0"/>
              </a:rPr>
              <a:t>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= Listen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Listen carefully because you will make a decision depending on the student’s response.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Determine the level of student understanding based on response.</a:t>
            </a:r>
            <a:endParaRPr lang="en-US" sz="3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" name="Picture 4" descr="http://newsroom.hei.org/pr/hei/photo/earbud_hi_res-prv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685800"/>
            <a:ext cx="1000283" cy="1371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8001000" y="5867400"/>
            <a:ext cx="838200" cy="762000"/>
            <a:chOff x="8001000" y="5867400"/>
            <a:chExt cx="838200" cy="762000"/>
          </a:xfrm>
        </p:grpSpPr>
        <p:sp>
          <p:nvSpPr>
            <p:cNvPr id="6" name="Oval 5"/>
            <p:cNvSpPr/>
            <p:nvPr/>
          </p:nvSpPr>
          <p:spPr>
            <a:xfrm>
              <a:off x="8001000" y="58674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7200" y="6019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8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405</TotalTime>
  <Words>1094</Words>
  <Application>Microsoft Office PowerPoint</Application>
  <PresentationFormat>On-screen Show (4:3)</PresentationFormat>
  <Paragraphs>117</Paragraphs>
  <Slides>14</Slides>
  <Notes>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PowerPoint Presentation</vt:lpstr>
      <vt:lpstr>T-APPLE   </vt:lpstr>
      <vt:lpstr>T-APPLE</vt:lpstr>
      <vt:lpstr>Checking for Understanding  &amp;  Higher Order Thinking: T-APPLE</vt:lpstr>
      <vt:lpstr>T-APPLE     T=Teach First</vt:lpstr>
      <vt:lpstr>T-APPLE     A = Ask a Question</vt:lpstr>
      <vt:lpstr>T-APPLE     P = Pause (Pair/Group-Share)</vt:lpstr>
      <vt:lpstr>T-APPLE     P=Pick a Non-Volunteer</vt:lpstr>
      <vt:lpstr>T-APPLE     L = Listen</vt:lpstr>
      <vt:lpstr>T-APPLE     E=Effective Feedback - (echo, elaborate) </vt:lpstr>
      <vt:lpstr>T-APPLE     E=Effective Feedback - (explain)  </vt:lpstr>
      <vt:lpstr>T-APPLE   Check for Understanding </vt:lpstr>
      <vt:lpstr> What does the T-APPLE  help reinforce? </vt:lpstr>
      <vt:lpstr>PowerPoint Presentation</vt:lpstr>
    </vt:vector>
  </TitlesOfParts>
  <Company>Erie 1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Eppolito</dc:creator>
  <cp:lastModifiedBy>Elizabeth Bittar</cp:lastModifiedBy>
  <cp:revision>29</cp:revision>
  <cp:lastPrinted>2014-07-25T14:53:06Z</cp:lastPrinted>
  <dcterms:created xsi:type="dcterms:W3CDTF">2013-03-07T11:25:28Z</dcterms:created>
  <dcterms:modified xsi:type="dcterms:W3CDTF">2014-07-25T14:57:27Z</dcterms:modified>
</cp:coreProperties>
</file>