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73" r:id="rId14"/>
    <p:sldId id="268" r:id="rId15"/>
    <p:sldId id="269" r:id="rId16"/>
    <p:sldId id="272" r:id="rId17"/>
    <p:sldId id="270" r:id="rId18"/>
    <p:sldId id="271" r:id="rId19"/>
    <p:sldId id="274" r:id="rId20"/>
    <p:sldId id="275" r:id="rId21"/>
    <p:sldId id="26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455E36FF-C2C1-4FB0-831E-C5B42D0AF7FE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85CB2BE4-078B-45E0-B70A-1CF787482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74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4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C53284C4-5B8D-4274-A841-FCFE5EBAD99E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15830"/>
            <a:ext cx="5608640" cy="4182661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4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7B53C620-F797-4FB9-B9CB-B78FD82B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90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3C620-F797-4FB9-B9CB-B78FD82B95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7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007-7574-4BC3-A243-84821C06B970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0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85BB-A387-479E-B938-52CBA6699F28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299-51DC-469F-8524-74794F454D82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9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62DC-278F-47C3-B8BC-317791B31BCC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7339-2C76-4E31-AE1F-38030863F8F8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8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933C-28B3-4708-821F-D13BAB0913CF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08B9-E695-4A88-9AB0-8CF11E0E80C5}" type="datetime1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0E9-358A-4454-AC1A-7133179712C3}" type="datetime1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1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C24-2121-4722-B7E1-7AA2524EC03E}" type="datetime1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6EBB-4378-400A-B8FB-BA42497452AE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0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7DA-C176-4732-9A2C-320A0DF86BD0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6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2FFA-9CC4-4490-AE7B-180316D3A031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tjohnson@e1b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irs/accountability/amos/" TargetMode="External"/><Relationship Id="rId2" Type="http://schemas.openxmlformats.org/officeDocument/2006/relationships/hyperlink" Target="http://data.nysed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data.nysed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12.nysed.gov/irs/accountability/amo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Subgroup Performance Evaluation Using NYSED Accountability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Elem/Middle Level Version</a:t>
            </a:r>
          </a:p>
          <a:p>
            <a:r>
              <a:rPr lang="en-US" dirty="0" smtClean="0"/>
              <a:t>3-3-15</a:t>
            </a:r>
          </a:p>
          <a:p>
            <a:r>
              <a:rPr lang="en-US" dirty="0" smtClean="0"/>
              <a:t>Timothy Johnson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4724400"/>
            <a:ext cx="2114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3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Data Into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8034"/>
              </p:ext>
            </p:extLst>
          </p:nvPr>
        </p:nvGraphicFramePr>
        <p:xfrm>
          <a:off x="685800" y="1524001"/>
          <a:ext cx="7696199" cy="4724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4785"/>
                <a:gridCol w="812458"/>
                <a:gridCol w="1255618"/>
                <a:gridCol w="1403338"/>
              </a:tblGrid>
              <a:tr h="674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 Students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Gap (+ or -)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American Indian/Alaska Native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Hispanic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Asian or Native Hawaiian/Other Pacific Islander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White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Multiracial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Students with Disabilities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Limited English Proficient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Economically Disadvantaged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the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EAMO chart is there for 2013-2014              (It’s even there for 2014-2015)</a:t>
            </a:r>
          </a:p>
          <a:p>
            <a:r>
              <a:rPr lang="en-US" dirty="0" smtClean="0"/>
              <a:t>Level 2 has the same data</a:t>
            </a:r>
          </a:p>
          <a:p>
            <a:r>
              <a:rPr lang="en-US" dirty="0" smtClean="0"/>
              <a:t>Let’s see how 2013-2014 is doing</a:t>
            </a:r>
          </a:p>
          <a:p>
            <a:r>
              <a:rPr lang="en-US" dirty="0" smtClean="0"/>
              <a:t>We can already see how Secondary is doing</a:t>
            </a:r>
          </a:p>
          <a:p>
            <a:r>
              <a:rPr lang="en-US" dirty="0" smtClean="0"/>
              <a:t>Pull Elem/Middle Level Accountability from Level 2 – SIRs 102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SIRS 102 looks like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984758"/>
            <a:ext cx="8317255" cy="3498084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Here are some 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ELA Example District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</a:t>
            </a:r>
            <a:r>
              <a:rPr lang="en-US" dirty="0"/>
              <a:t>4</a:t>
            </a:r>
            <a:r>
              <a:rPr lang="en-US" dirty="0" smtClean="0"/>
              <a:t> Gap </a:t>
            </a:r>
          </a:p>
          <a:p>
            <a:pPr lvl="1"/>
            <a:r>
              <a:rPr lang="en-US" dirty="0" smtClean="0"/>
              <a:t>White			-8 Gap</a:t>
            </a:r>
          </a:p>
          <a:p>
            <a:pPr lvl="1"/>
            <a:r>
              <a:rPr lang="en-US" dirty="0" smtClean="0"/>
              <a:t>SWD			-9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+10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+26 Gap</a:t>
            </a:r>
          </a:p>
          <a:p>
            <a:pPr lvl="1"/>
            <a:r>
              <a:rPr lang="en-US" dirty="0" smtClean="0"/>
              <a:t>White			+5 Gap</a:t>
            </a:r>
          </a:p>
          <a:p>
            <a:pPr lvl="1"/>
            <a:r>
              <a:rPr lang="en-US" dirty="0" smtClean="0"/>
              <a:t>SWD			even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+28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+14 Gap</a:t>
            </a:r>
          </a:p>
          <a:p>
            <a:pPr lvl="1"/>
            <a:r>
              <a:rPr lang="en-US" dirty="0" smtClean="0"/>
              <a:t>White			-6 Gap</a:t>
            </a:r>
          </a:p>
          <a:p>
            <a:pPr lvl="1"/>
            <a:r>
              <a:rPr lang="en-US" dirty="0" smtClean="0"/>
              <a:t>SWD			-4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</a:t>
            </a:r>
            <a:r>
              <a:rPr lang="en-US" dirty="0"/>
              <a:t>4</a:t>
            </a:r>
            <a:r>
              <a:rPr lang="en-US" dirty="0" smtClean="0"/>
              <a:t>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Math Example District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even</a:t>
            </a:r>
          </a:p>
          <a:p>
            <a:pPr lvl="1"/>
            <a:r>
              <a:rPr lang="en-US" dirty="0" smtClean="0"/>
              <a:t>White			-9 Gap</a:t>
            </a:r>
          </a:p>
          <a:p>
            <a:pPr lvl="1"/>
            <a:r>
              <a:rPr lang="en-US" dirty="0" smtClean="0"/>
              <a:t>SWD			-39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even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+25 Gap</a:t>
            </a:r>
          </a:p>
          <a:p>
            <a:pPr lvl="1"/>
            <a:r>
              <a:rPr lang="en-US" dirty="0" smtClean="0"/>
              <a:t>White			+8 Gap</a:t>
            </a:r>
          </a:p>
          <a:p>
            <a:pPr lvl="1"/>
            <a:r>
              <a:rPr lang="en-US" dirty="0" smtClean="0"/>
              <a:t>SWD			-8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+29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+38 Gap</a:t>
            </a:r>
          </a:p>
          <a:p>
            <a:pPr lvl="1"/>
            <a:r>
              <a:rPr lang="en-US" dirty="0" smtClean="0"/>
              <a:t>White			+23 Gap</a:t>
            </a:r>
          </a:p>
          <a:p>
            <a:pPr lvl="1"/>
            <a:r>
              <a:rPr lang="en-US" dirty="0" smtClean="0"/>
              <a:t>SWD			+18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+30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Gaps Increasing or Decreasing?</a:t>
            </a:r>
          </a:p>
          <a:p>
            <a:r>
              <a:rPr lang="en-US" dirty="0" smtClean="0"/>
              <a:t>Who needs to know about the trends?</a:t>
            </a:r>
          </a:p>
          <a:p>
            <a:r>
              <a:rPr lang="en-US" dirty="0" smtClean="0"/>
              <a:t>What could be the causes of the trends?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ELA Example District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+30 Gap </a:t>
            </a:r>
          </a:p>
          <a:p>
            <a:pPr lvl="1"/>
            <a:r>
              <a:rPr lang="en-US" dirty="0" smtClean="0"/>
              <a:t>White			+16 Gap</a:t>
            </a:r>
          </a:p>
          <a:p>
            <a:pPr lvl="1"/>
            <a:r>
              <a:rPr lang="en-US" dirty="0" smtClean="0"/>
              <a:t>SWD			+37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+42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+38 Gap</a:t>
            </a:r>
          </a:p>
          <a:p>
            <a:pPr lvl="1"/>
            <a:r>
              <a:rPr lang="en-US" dirty="0" smtClean="0"/>
              <a:t>White			+17 Gap</a:t>
            </a:r>
          </a:p>
          <a:p>
            <a:pPr lvl="1"/>
            <a:r>
              <a:rPr lang="en-US" dirty="0" smtClean="0"/>
              <a:t>SWD			+19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+47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+29 Gap</a:t>
            </a:r>
          </a:p>
          <a:p>
            <a:pPr lvl="1"/>
            <a:r>
              <a:rPr lang="en-US" dirty="0" smtClean="0"/>
              <a:t>White			+14 Gap</a:t>
            </a:r>
          </a:p>
          <a:p>
            <a:pPr lvl="1"/>
            <a:r>
              <a:rPr lang="en-US" dirty="0" smtClean="0"/>
              <a:t>SWD		</a:t>
            </a:r>
            <a:r>
              <a:rPr lang="en-US" dirty="0"/>
              <a:t>	</a:t>
            </a:r>
            <a:r>
              <a:rPr lang="en-US" dirty="0" smtClean="0"/>
              <a:t>------------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+43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Elementary Math Example District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+22 Gap </a:t>
            </a:r>
          </a:p>
          <a:p>
            <a:pPr lvl="1"/>
            <a:r>
              <a:rPr lang="en-US" dirty="0" smtClean="0"/>
              <a:t>White			+14 Gap</a:t>
            </a:r>
          </a:p>
          <a:p>
            <a:pPr lvl="1"/>
            <a:r>
              <a:rPr lang="en-US" dirty="0" smtClean="0"/>
              <a:t>SWD			+28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+34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+54 Gap</a:t>
            </a:r>
          </a:p>
          <a:p>
            <a:pPr lvl="1"/>
            <a:r>
              <a:rPr lang="en-US" dirty="0" smtClean="0"/>
              <a:t>White			+37 Gap</a:t>
            </a:r>
          </a:p>
          <a:p>
            <a:pPr lvl="1"/>
            <a:r>
              <a:rPr lang="en-US" dirty="0" smtClean="0"/>
              <a:t>SWD			+35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+63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+46 Gap</a:t>
            </a:r>
          </a:p>
          <a:p>
            <a:pPr lvl="1"/>
            <a:r>
              <a:rPr lang="en-US" dirty="0" smtClean="0"/>
              <a:t>White			+32 Gap</a:t>
            </a:r>
          </a:p>
          <a:p>
            <a:pPr lvl="1"/>
            <a:r>
              <a:rPr lang="en-US" dirty="0" smtClean="0"/>
              <a:t>SWD			------------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+50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Elem/Mid ELA Example District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+14 Gap</a:t>
            </a:r>
          </a:p>
          <a:p>
            <a:pPr lvl="1"/>
            <a:r>
              <a:rPr lang="en-US" dirty="0" smtClean="0"/>
              <a:t>African American 		+9 Gap</a:t>
            </a:r>
          </a:p>
          <a:p>
            <a:pPr lvl="1"/>
            <a:r>
              <a:rPr lang="en-US" dirty="0" smtClean="0"/>
              <a:t>White			+18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+9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-5 Gap</a:t>
            </a:r>
          </a:p>
          <a:p>
            <a:pPr lvl="1"/>
            <a:r>
              <a:rPr lang="en-US" dirty="0"/>
              <a:t>African American		</a:t>
            </a:r>
            <a:r>
              <a:rPr lang="en-US" dirty="0" smtClean="0"/>
              <a:t>-1 </a:t>
            </a:r>
            <a:r>
              <a:rPr lang="en-US" dirty="0"/>
              <a:t>Gap</a:t>
            </a:r>
          </a:p>
          <a:p>
            <a:pPr lvl="1"/>
            <a:r>
              <a:rPr lang="en-US" dirty="0" smtClean="0"/>
              <a:t>White			-6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+4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-8 Gap</a:t>
            </a:r>
          </a:p>
          <a:p>
            <a:pPr lvl="1"/>
            <a:r>
              <a:rPr lang="en-US" dirty="0" smtClean="0"/>
              <a:t>African American		+4 Gap</a:t>
            </a:r>
          </a:p>
          <a:p>
            <a:pPr lvl="1"/>
            <a:r>
              <a:rPr lang="en-US" dirty="0" smtClean="0"/>
              <a:t>White			-9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-1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You to Fish!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4419600" cy="2209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962400"/>
            <a:ext cx="4280719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1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Elem/Mid Math Example District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+11 Gap </a:t>
            </a:r>
          </a:p>
          <a:p>
            <a:pPr lvl="1"/>
            <a:r>
              <a:rPr lang="en-US" dirty="0" smtClean="0"/>
              <a:t>African American		+19 Gap</a:t>
            </a:r>
          </a:p>
          <a:p>
            <a:pPr lvl="1"/>
            <a:r>
              <a:rPr lang="en-US" dirty="0" smtClean="0"/>
              <a:t>White			+10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+13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+4 Gap</a:t>
            </a:r>
          </a:p>
          <a:p>
            <a:pPr lvl="1"/>
            <a:r>
              <a:rPr lang="en-US" dirty="0" smtClean="0"/>
              <a:t>African American		+15 Gap</a:t>
            </a:r>
          </a:p>
          <a:p>
            <a:pPr lvl="1"/>
            <a:r>
              <a:rPr lang="en-US" dirty="0" smtClean="0"/>
              <a:t>White			even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+25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-5 Gap</a:t>
            </a:r>
          </a:p>
          <a:p>
            <a:pPr lvl="1"/>
            <a:r>
              <a:rPr lang="en-US" dirty="0" smtClean="0"/>
              <a:t>African American		+21 Gap</a:t>
            </a:r>
          </a:p>
          <a:p>
            <a:pPr lvl="1"/>
            <a:r>
              <a:rPr lang="en-US" dirty="0" smtClean="0"/>
              <a:t>White			-14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+3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Erie 1 BOCES Data Consultant </a:t>
            </a:r>
          </a:p>
          <a:p>
            <a:pPr lvl="1"/>
            <a:r>
              <a:rPr lang="en-US" dirty="0" smtClean="0"/>
              <a:t>Timothy Johnson</a:t>
            </a:r>
          </a:p>
          <a:p>
            <a:pPr lvl="2"/>
            <a:r>
              <a:rPr lang="en-US" dirty="0" smtClean="0">
                <a:hlinkClick r:id="rId3"/>
              </a:rPr>
              <a:t>tjohnson@e1b.org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2114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0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the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2"/>
              </a:rPr>
              <a:t>http://data.nysed.gov/</a:t>
            </a:r>
            <a:endParaRPr lang="en-US" sz="2800" dirty="0" smtClean="0"/>
          </a:p>
          <a:p>
            <a:pPr lvl="1"/>
            <a:r>
              <a:rPr lang="en-US" dirty="0" smtClean="0"/>
              <a:t>2012-2013 School Report Card</a:t>
            </a:r>
          </a:p>
          <a:p>
            <a:pPr lvl="1"/>
            <a:r>
              <a:rPr lang="en-US" dirty="0" smtClean="0"/>
              <a:t>2011-2012 School Report Card</a:t>
            </a:r>
          </a:p>
          <a:p>
            <a:r>
              <a:rPr lang="en-US" dirty="0" smtClean="0"/>
              <a:t>Level 2 SIRS </a:t>
            </a:r>
            <a:r>
              <a:rPr lang="en-US" dirty="0" smtClean="0"/>
              <a:t>102</a:t>
            </a:r>
            <a:endParaRPr lang="en-US" dirty="0" smtClean="0"/>
          </a:p>
          <a:p>
            <a:r>
              <a:rPr lang="en-US" dirty="0" smtClean="0"/>
              <a:t>AYP Chart - </a:t>
            </a:r>
            <a:r>
              <a:rPr lang="en-US" sz="2800" dirty="0" smtClean="0">
                <a:hlinkClick r:id="rId3"/>
              </a:rPr>
              <a:t>http://www.p12.nysed.gov/irs/accountability/amos/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Pulling the Report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05" y="1066800"/>
            <a:ext cx="8229600" cy="4525963"/>
          </a:xfrm>
        </p:spPr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http://data.nysed.gov/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1"/>
            <a:ext cx="7391400" cy="46245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Pull Accountability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30" y="1519264"/>
            <a:ext cx="7781570" cy="468179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to School Report Card and Build 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8217"/>
            <a:ext cx="8229600" cy="4229929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0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a PDF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28939"/>
            <a:ext cx="8153400" cy="442756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it - Do it again for 2011-2012</a:t>
            </a:r>
          </a:p>
          <a:p>
            <a:r>
              <a:rPr lang="en-US" dirty="0" smtClean="0"/>
              <a:t>Go get the EAMO Chart</a:t>
            </a:r>
          </a:p>
          <a:p>
            <a:r>
              <a:rPr lang="en-US" sz="2800" dirty="0" smtClean="0">
                <a:hlinkClick r:id="rId2"/>
              </a:rPr>
              <a:t>http://www.p12.nysed.gov/irs/accountability/amos/</a:t>
            </a:r>
            <a:endParaRPr lang="en-US" sz="2800" dirty="0" smtClean="0"/>
          </a:p>
          <a:p>
            <a:r>
              <a:rPr lang="en-US" dirty="0" smtClean="0"/>
              <a:t>Print it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We Go!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Locate the 2011-2012 Card</a:t>
            </a:r>
          </a:p>
          <a:p>
            <a:r>
              <a:rPr lang="en-US" dirty="0" smtClean="0"/>
              <a:t>Locate the score (PI) for All Students 2</a:t>
            </a:r>
            <a:r>
              <a:rPr lang="en-US" baseline="30000" dirty="0" smtClean="0"/>
              <a:t>nd</a:t>
            </a:r>
            <a:r>
              <a:rPr lang="en-US" dirty="0" smtClean="0"/>
              <a:t> ELA</a:t>
            </a:r>
          </a:p>
          <a:p>
            <a:r>
              <a:rPr lang="en-US" dirty="0" smtClean="0"/>
              <a:t>Locate the EAMO for All Students 2</a:t>
            </a:r>
            <a:r>
              <a:rPr lang="en-US" baseline="30000" dirty="0" smtClean="0"/>
              <a:t>nd</a:t>
            </a:r>
            <a:r>
              <a:rPr lang="en-US" dirty="0" smtClean="0"/>
              <a:t> ELA</a:t>
            </a:r>
          </a:p>
          <a:p>
            <a:r>
              <a:rPr lang="en-US" dirty="0" smtClean="0"/>
              <a:t>What’s the difference?</a:t>
            </a:r>
          </a:p>
          <a:p>
            <a:r>
              <a:rPr lang="en-US" dirty="0" smtClean="0"/>
              <a:t>Calculate the Gap (+ or -) </a:t>
            </a:r>
          </a:p>
          <a:p>
            <a:r>
              <a:rPr lang="en-US" dirty="0" smtClean="0"/>
              <a:t>Do the same for the Subgroups (White, SWDs, Econ </a:t>
            </a:r>
            <a:r>
              <a:rPr lang="en-US" dirty="0" err="1" smtClean="0"/>
              <a:t>Disadv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Do the same for 2</a:t>
            </a:r>
            <a:r>
              <a:rPr lang="en-US" baseline="30000" dirty="0" smtClean="0"/>
              <a:t>nd</a:t>
            </a:r>
            <a:r>
              <a:rPr lang="en-US" dirty="0" smtClean="0"/>
              <a:t> Math</a:t>
            </a:r>
          </a:p>
          <a:p>
            <a:r>
              <a:rPr lang="en-US" dirty="0" smtClean="0"/>
              <a:t>Same Routine for 2012-2013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401</Words>
  <Application>Microsoft Office PowerPoint</Application>
  <PresentationFormat>On-screen Show (4:3)</PresentationFormat>
  <Paragraphs>214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Subgroup Performance Evaluation Using NYSED Accountability Data</vt:lpstr>
      <vt:lpstr>Teaching You to Fish!</vt:lpstr>
      <vt:lpstr>Pull the Resources</vt:lpstr>
      <vt:lpstr>Pulling the Report Cards</vt:lpstr>
      <vt:lpstr>Just Pull Accountability</vt:lpstr>
      <vt:lpstr>Go to School Report Card and Build It</vt:lpstr>
      <vt:lpstr>Make it a PDF</vt:lpstr>
      <vt:lpstr>Keep Going</vt:lpstr>
      <vt:lpstr>Here We Go!</vt:lpstr>
      <vt:lpstr>Put the Data Into a Chart</vt:lpstr>
      <vt:lpstr>Extend the Activity</vt:lpstr>
      <vt:lpstr>What SIRS 102 looks like</vt:lpstr>
      <vt:lpstr>Here are some examples</vt:lpstr>
      <vt:lpstr>Middle ELA Example District #1</vt:lpstr>
      <vt:lpstr>Middle Math Example District #1</vt:lpstr>
      <vt:lpstr>Questions to Ask?</vt:lpstr>
      <vt:lpstr>Elementary ELA Example District #2</vt:lpstr>
      <vt:lpstr>Elementary Math Example District #2</vt:lpstr>
      <vt:lpstr>Elem/Mid ELA Example District #3</vt:lpstr>
      <vt:lpstr>Elem/Mid Math Example District #3</vt:lpstr>
      <vt:lpstr>Contacts</vt:lpstr>
    </vt:vector>
  </TitlesOfParts>
  <Company>Erie 1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Program Evaluation Using the School Report Card</dc:title>
  <dc:creator>E1 Staff</dc:creator>
  <cp:lastModifiedBy>E1 Staff</cp:lastModifiedBy>
  <cp:revision>46</cp:revision>
  <cp:lastPrinted>2014-10-06T14:06:27Z</cp:lastPrinted>
  <dcterms:created xsi:type="dcterms:W3CDTF">2014-07-16T18:40:30Z</dcterms:created>
  <dcterms:modified xsi:type="dcterms:W3CDTF">2015-02-26T17:38:30Z</dcterms:modified>
</cp:coreProperties>
</file>