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6" r:id="rId13"/>
    <p:sldId id="273" r:id="rId14"/>
    <p:sldId id="268" r:id="rId15"/>
    <p:sldId id="269" r:id="rId16"/>
    <p:sldId id="272" r:id="rId17"/>
    <p:sldId id="270" r:id="rId18"/>
    <p:sldId id="271" r:id="rId19"/>
    <p:sldId id="274" r:id="rId20"/>
    <p:sldId id="275" r:id="rId21"/>
    <p:sldId id="267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146" cy="464741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54" y="0"/>
            <a:ext cx="3037146" cy="464741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r">
              <a:defRPr sz="1200"/>
            </a:lvl1pPr>
          </a:lstStyle>
          <a:p>
            <a:fld id="{455E36FF-C2C1-4FB0-831E-C5B42D0AF7FE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063"/>
            <a:ext cx="3037146" cy="464740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54" y="8830063"/>
            <a:ext cx="3037146" cy="464740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r">
              <a:defRPr sz="1200"/>
            </a:lvl1pPr>
          </a:lstStyle>
          <a:p>
            <a:fld id="{85CB2BE4-078B-45E0-B70A-1CF787482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741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146" cy="464741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654" y="0"/>
            <a:ext cx="3037146" cy="464741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r">
              <a:defRPr sz="1200"/>
            </a:lvl1pPr>
          </a:lstStyle>
          <a:p>
            <a:fld id="{C53284C4-5B8D-4274-A841-FCFE5EBAD99E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62" tIns="46031" rIns="92062" bIns="460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80" y="4415830"/>
            <a:ext cx="5608640" cy="4182661"/>
          </a:xfrm>
          <a:prstGeom prst="rect">
            <a:avLst/>
          </a:prstGeom>
        </p:spPr>
        <p:txBody>
          <a:bodyPr vert="horz" lIns="92062" tIns="46031" rIns="92062" bIns="460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063"/>
            <a:ext cx="3037146" cy="464740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654" y="8830063"/>
            <a:ext cx="3037146" cy="464740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r">
              <a:defRPr sz="1200"/>
            </a:lvl1pPr>
          </a:lstStyle>
          <a:p>
            <a:fld id="{7B53C620-F797-4FB9-B9CB-B78FD82B9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909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3C620-F797-4FB9-B9CB-B78FD82B95D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71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D007-7574-4BC3-A243-84821C06B970}" type="datetime1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0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85BB-A387-479E-B938-52CBA6699F28}" type="datetime1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5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1299-51DC-469F-8524-74794F454D82}" type="datetime1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91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62DC-278F-47C3-B8BC-317791B31BCC}" type="datetime1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02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7339-2C76-4E31-AE1F-38030863F8F8}" type="datetime1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8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E933C-28B3-4708-821F-D13BAB0913CF}" type="datetime1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2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08B9-E695-4A88-9AB0-8CF11E0E80C5}" type="datetime1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48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50E9-358A-4454-AC1A-7133179712C3}" type="datetime1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10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CC24-2121-4722-B7E1-7AA2524EC03E}" type="datetime1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5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6EBB-4378-400A-B8FB-BA42497452AE}" type="datetime1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0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07DA-C176-4732-9A2C-320A0DF86BD0}" type="datetime1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6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B2FFA-9CC4-4490-AE7B-180316D3A031}" type="datetime1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Erie 1 BOCES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0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tjohnson@e1b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12.nysed.gov/irs/accountability/amos/" TargetMode="External"/><Relationship Id="rId2" Type="http://schemas.openxmlformats.org/officeDocument/2006/relationships/hyperlink" Target="http://data.nysed.gov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data.nysed.gov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12.nysed.gov/irs/accountability/amo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Subgroup Performance Evaluation Using NYSED Accountability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44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Secondary Version</a:t>
            </a:r>
          </a:p>
          <a:p>
            <a:r>
              <a:rPr lang="en-US" dirty="0" smtClean="0"/>
              <a:t>3-3-15</a:t>
            </a:r>
          </a:p>
          <a:p>
            <a:r>
              <a:rPr lang="en-US" dirty="0" smtClean="0"/>
              <a:t>Timothy </a:t>
            </a:r>
            <a:r>
              <a:rPr lang="en-US" dirty="0" smtClean="0"/>
              <a:t>Johnson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725" y="4724400"/>
            <a:ext cx="21145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333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the Data Into a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18034"/>
              </p:ext>
            </p:extLst>
          </p:nvPr>
        </p:nvGraphicFramePr>
        <p:xfrm>
          <a:off x="685800" y="1524001"/>
          <a:ext cx="7696199" cy="4724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4785"/>
                <a:gridCol w="812458"/>
                <a:gridCol w="1255618"/>
                <a:gridCol w="1403338"/>
              </a:tblGrid>
              <a:tr h="6749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All Students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EAMO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Gap (+ or -)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Female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American Indian/Alaska Native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Black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Hispanic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49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Asian or Native Hawaiian/Other Pacific Islander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White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Multiracial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Students with Disabilities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Limited English Proficient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4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Economically Disadvantaged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50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 the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EAMO chart is there for 2013-2014              (It’s even there for 2014-2015)</a:t>
            </a:r>
          </a:p>
          <a:p>
            <a:r>
              <a:rPr lang="en-US" dirty="0" smtClean="0"/>
              <a:t>Level 2 has the same data</a:t>
            </a:r>
          </a:p>
          <a:p>
            <a:r>
              <a:rPr lang="en-US" dirty="0" smtClean="0"/>
              <a:t>Let’s see how 2013-2014 is doing</a:t>
            </a:r>
          </a:p>
          <a:p>
            <a:r>
              <a:rPr lang="en-US" dirty="0" smtClean="0"/>
              <a:t>We can already see how Secondary is doing</a:t>
            </a:r>
          </a:p>
          <a:p>
            <a:r>
              <a:rPr lang="en-US" dirty="0" smtClean="0"/>
              <a:t>Pull HS Accountability from Level 2 – SIRs </a:t>
            </a:r>
            <a:r>
              <a:rPr lang="en-US" dirty="0" smtClean="0"/>
              <a:t>101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SIRS 101 looks like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1447800"/>
            <a:ext cx="8317255" cy="4572000"/>
          </a:xfr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7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Here are some examples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4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ELA Example District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2011-2012</a:t>
            </a:r>
          </a:p>
          <a:p>
            <a:pPr lvl="1"/>
            <a:r>
              <a:rPr lang="en-US" dirty="0" smtClean="0"/>
              <a:t>All Students		+17 Gap </a:t>
            </a:r>
          </a:p>
          <a:p>
            <a:pPr lvl="1"/>
            <a:r>
              <a:rPr lang="en-US" dirty="0" smtClean="0"/>
              <a:t>White			+2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+29 Gap</a:t>
            </a:r>
          </a:p>
          <a:p>
            <a:r>
              <a:rPr lang="en-US" dirty="0" smtClean="0"/>
              <a:t>2012-2013</a:t>
            </a:r>
          </a:p>
          <a:p>
            <a:pPr lvl="1"/>
            <a:r>
              <a:rPr lang="en-US" dirty="0" smtClean="0"/>
              <a:t>All Students		+7 Gap</a:t>
            </a:r>
          </a:p>
          <a:p>
            <a:pPr lvl="1"/>
            <a:r>
              <a:rPr lang="en-US" dirty="0" smtClean="0"/>
              <a:t>White			-4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+20 Gap</a:t>
            </a:r>
          </a:p>
          <a:p>
            <a:r>
              <a:rPr lang="en-US" dirty="0" smtClean="0"/>
              <a:t>2013-2014</a:t>
            </a:r>
          </a:p>
          <a:p>
            <a:pPr lvl="1"/>
            <a:r>
              <a:rPr lang="en-US" dirty="0" smtClean="0"/>
              <a:t>All Students		+12 Gap</a:t>
            </a:r>
          </a:p>
          <a:p>
            <a:pPr lvl="1"/>
            <a:r>
              <a:rPr lang="en-US" dirty="0" smtClean="0"/>
              <a:t>White			-3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+30 Gap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Secondary Math Example District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2011-2012</a:t>
            </a:r>
          </a:p>
          <a:p>
            <a:pPr lvl="1"/>
            <a:r>
              <a:rPr lang="en-US" dirty="0" smtClean="0"/>
              <a:t>All Students		+10 Gap </a:t>
            </a:r>
          </a:p>
          <a:p>
            <a:pPr lvl="1"/>
            <a:r>
              <a:rPr lang="en-US" dirty="0" smtClean="0"/>
              <a:t>White			-5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+21 Gap</a:t>
            </a:r>
          </a:p>
          <a:p>
            <a:r>
              <a:rPr lang="en-US" dirty="0" smtClean="0"/>
              <a:t>2012-2013</a:t>
            </a:r>
          </a:p>
          <a:p>
            <a:pPr lvl="1"/>
            <a:r>
              <a:rPr lang="en-US" dirty="0" smtClean="0"/>
              <a:t>All Students		+1 Gap</a:t>
            </a:r>
          </a:p>
          <a:p>
            <a:pPr lvl="1"/>
            <a:r>
              <a:rPr lang="en-US" dirty="0" smtClean="0"/>
              <a:t>White			-14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+13 Gap</a:t>
            </a:r>
          </a:p>
          <a:p>
            <a:r>
              <a:rPr lang="en-US" dirty="0" smtClean="0"/>
              <a:t>2013-2014</a:t>
            </a:r>
          </a:p>
          <a:p>
            <a:pPr lvl="1"/>
            <a:r>
              <a:rPr lang="en-US" dirty="0" smtClean="0"/>
              <a:t>All Students		+8 Gap</a:t>
            </a:r>
          </a:p>
          <a:p>
            <a:pPr lvl="1"/>
            <a:r>
              <a:rPr lang="en-US" dirty="0" smtClean="0"/>
              <a:t>White			-7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+19 Gap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8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Ask?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 Gaps Increasing or Decreasing?</a:t>
            </a:r>
          </a:p>
          <a:p>
            <a:r>
              <a:rPr lang="en-US" dirty="0" smtClean="0"/>
              <a:t>Who needs to know about the trends?</a:t>
            </a:r>
          </a:p>
          <a:p>
            <a:r>
              <a:rPr lang="en-US" dirty="0" smtClean="0"/>
              <a:t>What could be the causes of the trends?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9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ELA Example District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2011-2012</a:t>
            </a:r>
          </a:p>
          <a:p>
            <a:pPr lvl="1"/>
            <a:r>
              <a:rPr lang="en-US" dirty="0" smtClean="0"/>
              <a:t>All Students		+23 Gap </a:t>
            </a:r>
          </a:p>
          <a:p>
            <a:pPr lvl="1"/>
            <a:r>
              <a:rPr lang="en-US" dirty="0" smtClean="0"/>
              <a:t>White			+10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+20 Gap</a:t>
            </a:r>
          </a:p>
          <a:p>
            <a:r>
              <a:rPr lang="en-US" dirty="0" smtClean="0"/>
              <a:t>2012-2013</a:t>
            </a:r>
          </a:p>
          <a:p>
            <a:pPr lvl="1"/>
            <a:r>
              <a:rPr lang="en-US" dirty="0" smtClean="0"/>
              <a:t>All Students		+10 Gap</a:t>
            </a:r>
          </a:p>
          <a:p>
            <a:pPr lvl="1"/>
            <a:r>
              <a:rPr lang="en-US" dirty="0" smtClean="0"/>
              <a:t>White			-1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+26 Gap</a:t>
            </a:r>
          </a:p>
          <a:p>
            <a:r>
              <a:rPr lang="en-US" dirty="0" smtClean="0"/>
              <a:t>2013-2014</a:t>
            </a:r>
          </a:p>
          <a:p>
            <a:pPr lvl="1"/>
            <a:r>
              <a:rPr lang="en-US" dirty="0" smtClean="0"/>
              <a:t>All Students		+3 Gap</a:t>
            </a:r>
          </a:p>
          <a:p>
            <a:pPr lvl="1"/>
            <a:r>
              <a:rPr lang="en-US" dirty="0" smtClean="0"/>
              <a:t>White			-9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-3 Gap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8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Secondary Math Example District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2011-2012</a:t>
            </a:r>
          </a:p>
          <a:p>
            <a:pPr lvl="1"/>
            <a:r>
              <a:rPr lang="en-US" dirty="0" smtClean="0"/>
              <a:t>All Students		+10 Gap </a:t>
            </a:r>
          </a:p>
          <a:p>
            <a:pPr lvl="1"/>
            <a:r>
              <a:rPr lang="en-US" dirty="0" smtClean="0"/>
              <a:t>White			-6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+22 Gap</a:t>
            </a:r>
          </a:p>
          <a:p>
            <a:r>
              <a:rPr lang="en-US" dirty="0" smtClean="0"/>
              <a:t>2012-2013</a:t>
            </a:r>
          </a:p>
          <a:p>
            <a:pPr lvl="1"/>
            <a:r>
              <a:rPr lang="en-US" dirty="0" smtClean="0"/>
              <a:t>All Students		+7 Gap</a:t>
            </a:r>
          </a:p>
          <a:p>
            <a:pPr lvl="1"/>
            <a:r>
              <a:rPr lang="en-US" dirty="0" smtClean="0"/>
              <a:t>White			-9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+24 Gap</a:t>
            </a:r>
          </a:p>
          <a:p>
            <a:r>
              <a:rPr lang="en-US" dirty="0" smtClean="0"/>
              <a:t>2013-2014</a:t>
            </a:r>
          </a:p>
          <a:p>
            <a:pPr lvl="1"/>
            <a:r>
              <a:rPr lang="en-US" dirty="0" smtClean="0"/>
              <a:t>All Students		+5 Gap</a:t>
            </a:r>
          </a:p>
          <a:p>
            <a:pPr lvl="1"/>
            <a:r>
              <a:rPr lang="en-US" dirty="0" smtClean="0"/>
              <a:t>White			-10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+4 Gap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8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ELA Example District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2011-2012</a:t>
            </a:r>
          </a:p>
          <a:p>
            <a:pPr lvl="1"/>
            <a:r>
              <a:rPr lang="en-US" dirty="0" smtClean="0"/>
              <a:t>All Students		+14 Gap</a:t>
            </a:r>
          </a:p>
          <a:p>
            <a:pPr lvl="1"/>
            <a:r>
              <a:rPr lang="en-US" dirty="0" smtClean="0"/>
              <a:t>African American 		+9 Gap</a:t>
            </a:r>
          </a:p>
          <a:p>
            <a:pPr lvl="1"/>
            <a:r>
              <a:rPr lang="en-US" dirty="0" smtClean="0"/>
              <a:t>White			+18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+9 Gap</a:t>
            </a:r>
          </a:p>
          <a:p>
            <a:r>
              <a:rPr lang="en-US" dirty="0" smtClean="0"/>
              <a:t>2012-2013</a:t>
            </a:r>
          </a:p>
          <a:p>
            <a:pPr lvl="1"/>
            <a:r>
              <a:rPr lang="en-US" dirty="0" smtClean="0"/>
              <a:t>All Students		-5 Gap</a:t>
            </a:r>
          </a:p>
          <a:p>
            <a:pPr lvl="1"/>
            <a:r>
              <a:rPr lang="en-US" dirty="0"/>
              <a:t>African American		</a:t>
            </a:r>
            <a:r>
              <a:rPr lang="en-US" dirty="0" smtClean="0"/>
              <a:t>-1 </a:t>
            </a:r>
            <a:r>
              <a:rPr lang="en-US" dirty="0"/>
              <a:t>Gap</a:t>
            </a:r>
          </a:p>
          <a:p>
            <a:pPr lvl="1"/>
            <a:r>
              <a:rPr lang="en-US" dirty="0" smtClean="0"/>
              <a:t>White			-6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+4 Gap</a:t>
            </a:r>
          </a:p>
          <a:p>
            <a:r>
              <a:rPr lang="en-US" dirty="0" smtClean="0"/>
              <a:t>2013-2014</a:t>
            </a:r>
          </a:p>
          <a:p>
            <a:pPr lvl="1"/>
            <a:r>
              <a:rPr lang="en-US" dirty="0" smtClean="0"/>
              <a:t>All Students		-8 Gap</a:t>
            </a:r>
          </a:p>
          <a:p>
            <a:pPr lvl="1"/>
            <a:r>
              <a:rPr lang="en-US" dirty="0" smtClean="0"/>
              <a:t>African American		+4 Gap</a:t>
            </a:r>
          </a:p>
          <a:p>
            <a:pPr lvl="1"/>
            <a:r>
              <a:rPr lang="en-US" dirty="0" smtClean="0"/>
              <a:t>White			-9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-1 Gap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3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You to Fish!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95400"/>
            <a:ext cx="4419600" cy="22098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962400"/>
            <a:ext cx="4280719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01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Secondary Math Example District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2011-2012</a:t>
            </a:r>
          </a:p>
          <a:p>
            <a:pPr lvl="1"/>
            <a:r>
              <a:rPr lang="en-US" dirty="0" smtClean="0"/>
              <a:t>All Students		+11 Gap </a:t>
            </a:r>
          </a:p>
          <a:p>
            <a:pPr lvl="1"/>
            <a:r>
              <a:rPr lang="en-US" dirty="0" smtClean="0"/>
              <a:t>African American		+19 Gap</a:t>
            </a:r>
          </a:p>
          <a:p>
            <a:pPr lvl="1"/>
            <a:r>
              <a:rPr lang="en-US" dirty="0" smtClean="0"/>
              <a:t>White			+10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+13 Gap</a:t>
            </a:r>
          </a:p>
          <a:p>
            <a:r>
              <a:rPr lang="en-US" dirty="0" smtClean="0"/>
              <a:t>2012-2013</a:t>
            </a:r>
          </a:p>
          <a:p>
            <a:pPr lvl="1"/>
            <a:r>
              <a:rPr lang="en-US" dirty="0" smtClean="0"/>
              <a:t>All Students		+4 Gap</a:t>
            </a:r>
          </a:p>
          <a:p>
            <a:pPr lvl="1"/>
            <a:r>
              <a:rPr lang="en-US" dirty="0" smtClean="0"/>
              <a:t>African American		+15 Gap</a:t>
            </a:r>
          </a:p>
          <a:p>
            <a:pPr lvl="1"/>
            <a:r>
              <a:rPr lang="en-US" dirty="0" smtClean="0"/>
              <a:t>White			even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+25 Gap</a:t>
            </a:r>
          </a:p>
          <a:p>
            <a:r>
              <a:rPr lang="en-US" dirty="0" smtClean="0"/>
              <a:t>2013-2014</a:t>
            </a:r>
          </a:p>
          <a:p>
            <a:pPr lvl="1"/>
            <a:r>
              <a:rPr lang="en-US" dirty="0" smtClean="0"/>
              <a:t>All Students		-5 Gap</a:t>
            </a:r>
          </a:p>
          <a:p>
            <a:pPr lvl="1"/>
            <a:r>
              <a:rPr lang="en-US" dirty="0" smtClean="0"/>
              <a:t>African American		+21 Gap</a:t>
            </a:r>
          </a:p>
          <a:p>
            <a:pPr lvl="1"/>
            <a:r>
              <a:rPr lang="en-US" dirty="0" smtClean="0"/>
              <a:t>White			-14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+3 Gap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3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Erie 1 BOCES Data Consultant </a:t>
            </a:r>
          </a:p>
          <a:p>
            <a:pPr lvl="1"/>
            <a:r>
              <a:rPr lang="en-US" dirty="0" smtClean="0"/>
              <a:t>Timothy Johnson</a:t>
            </a:r>
          </a:p>
          <a:p>
            <a:pPr lvl="2"/>
            <a:r>
              <a:rPr lang="en-US" dirty="0" smtClean="0">
                <a:hlinkClick r:id="rId3"/>
              </a:rPr>
              <a:t>tjohnson@e1b.org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886200"/>
            <a:ext cx="21145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205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Pull the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hlinkClick r:id="rId2"/>
              </a:rPr>
              <a:t>http://data.nysed.gov/</a:t>
            </a:r>
            <a:endParaRPr lang="en-US" sz="2800" dirty="0" smtClean="0"/>
          </a:p>
          <a:p>
            <a:pPr lvl="1"/>
            <a:r>
              <a:rPr lang="en-US" dirty="0" smtClean="0"/>
              <a:t>2012-2013 School Report Card</a:t>
            </a:r>
          </a:p>
          <a:p>
            <a:pPr lvl="1"/>
            <a:r>
              <a:rPr lang="en-US" dirty="0" smtClean="0"/>
              <a:t>2011-2012 School Report Card</a:t>
            </a:r>
          </a:p>
          <a:p>
            <a:r>
              <a:rPr lang="en-US" dirty="0" smtClean="0"/>
              <a:t>Level 2 SIRS 101</a:t>
            </a:r>
          </a:p>
          <a:p>
            <a:r>
              <a:rPr lang="en-US" dirty="0" smtClean="0"/>
              <a:t>AYP </a:t>
            </a:r>
            <a:r>
              <a:rPr lang="en-US" dirty="0" smtClean="0"/>
              <a:t>Chart - </a:t>
            </a:r>
            <a:r>
              <a:rPr lang="en-US" sz="2800" dirty="0" smtClean="0">
                <a:hlinkClick r:id="rId3"/>
              </a:rPr>
              <a:t>http://www.p12.nysed.gov/irs/accountability/amos/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9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</p:spPr>
        <p:txBody>
          <a:bodyPr/>
          <a:lstStyle/>
          <a:p>
            <a:r>
              <a:rPr lang="en-US" dirty="0" smtClean="0"/>
              <a:t>Pulling the Report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05" y="1066800"/>
            <a:ext cx="8229600" cy="4525963"/>
          </a:xfrm>
        </p:spPr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http://data.nysed.gov/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76401"/>
            <a:ext cx="7391400" cy="462452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5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Pull Accountability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30" y="1295400"/>
            <a:ext cx="7781570" cy="5129519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6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 to School Report Card and Build It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36480"/>
            <a:ext cx="8229600" cy="4253403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0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it a PDF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95400"/>
            <a:ext cx="8153400" cy="4694642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1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Going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 it - Do it again for 2011-2012</a:t>
            </a:r>
          </a:p>
          <a:p>
            <a:r>
              <a:rPr lang="en-US" dirty="0" smtClean="0"/>
              <a:t>Go get the EAMO Chart</a:t>
            </a:r>
          </a:p>
          <a:p>
            <a:r>
              <a:rPr lang="en-US" sz="2800" dirty="0" smtClean="0">
                <a:hlinkClick r:id="rId2"/>
              </a:rPr>
              <a:t>http://www.p12.nysed.gov/irs/accountability/amos/</a:t>
            </a:r>
            <a:endParaRPr lang="en-US" sz="2800" dirty="0" smtClean="0"/>
          </a:p>
          <a:p>
            <a:r>
              <a:rPr lang="en-US" dirty="0" smtClean="0"/>
              <a:t>Print it</a:t>
            </a: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0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 We Go!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Locate the 2011-2012 Card</a:t>
            </a:r>
          </a:p>
          <a:p>
            <a:r>
              <a:rPr lang="en-US" dirty="0" smtClean="0"/>
              <a:t>Locate the score (PI) for All Students 2</a:t>
            </a:r>
            <a:r>
              <a:rPr lang="en-US" baseline="30000" dirty="0" smtClean="0"/>
              <a:t>nd</a:t>
            </a:r>
            <a:r>
              <a:rPr lang="en-US" dirty="0" smtClean="0"/>
              <a:t> ELA</a:t>
            </a:r>
          </a:p>
          <a:p>
            <a:r>
              <a:rPr lang="en-US" dirty="0" smtClean="0"/>
              <a:t>Locate the EAMO for All Students 2</a:t>
            </a:r>
            <a:r>
              <a:rPr lang="en-US" baseline="30000" dirty="0" smtClean="0"/>
              <a:t>nd</a:t>
            </a:r>
            <a:r>
              <a:rPr lang="en-US" dirty="0" smtClean="0"/>
              <a:t> ELA</a:t>
            </a:r>
          </a:p>
          <a:p>
            <a:r>
              <a:rPr lang="en-US" dirty="0" smtClean="0"/>
              <a:t>What’s the difference?</a:t>
            </a:r>
          </a:p>
          <a:p>
            <a:r>
              <a:rPr lang="en-US" dirty="0" smtClean="0"/>
              <a:t>Write it in the margin</a:t>
            </a:r>
          </a:p>
          <a:p>
            <a:r>
              <a:rPr lang="en-US" dirty="0" smtClean="0"/>
              <a:t>Do the same for the Subgroups (White, SWDs, Econ </a:t>
            </a:r>
            <a:r>
              <a:rPr lang="en-US" dirty="0" err="1" smtClean="0"/>
              <a:t>Disadv</a:t>
            </a:r>
            <a:r>
              <a:rPr lang="en-US" dirty="0" smtClean="0"/>
              <a:t>, etc.)</a:t>
            </a:r>
          </a:p>
          <a:p>
            <a:r>
              <a:rPr lang="en-US" dirty="0" smtClean="0"/>
              <a:t>Do the same for 2</a:t>
            </a:r>
            <a:r>
              <a:rPr lang="en-US" baseline="30000" dirty="0" smtClean="0"/>
              <a:t>nd</a:t>
            </a:r>
            <a:r>
              <a:rPr lang="en-US" dirty="0" smtClean="0"/>
              <a:t> Math</a:t>
            </a:r>
          </a:p>
          <a:p>
            <a:r>
              <a:rPr lang="en-US" dirty="0" smtClean="0"/>
              <a:t>Same Routine for 2012-2013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Erie 1 BOCES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8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398</Words>
  <Application>Microsoft Office PowerPoint</Application>
  <PresentationFormat>On-screen Show (4:3)</PresentationFormat>
  <Paragraphs>202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Subgroup Performance Evaluation Using NYSED Accountability Data</vt:lpstr>
      <vt:lpstr>Teaching You to Fish!</vt:lpstr>
      <vt:lpstr>Pull the Resources</vt:lpstr>
      <vt:lpstr>Pulling the Report Cards</vt:lpstr>
      <vt:lpstr>Just Pull Accountability</vt:lpstr>
      <vt:lpstr>Go to School Report Card and Build It</vt:lpstr>
      <vt:lpstr>Make it a PDF</vt:lpstr>
      <vt:lpstr>Keep Going</vt:lpstr>
      <vt:lpstr>Here We Go!</vt:lpstr>
      <vt:lpstr>Put the Data Into a Chart</vt:lpstr>
      <vt:lpstr>Extend the Activity</vt:lpstr>
      <vt:lpstr>What SIRS 101 looks like</vt:lpstr>
      <vt:lpstr>Here are some examples</vt:lpstr>
      <vt:lpstr>Secondary ELA Example District #1</vt:lpstr>
      <vt:lpstr>Secondary Math Example District #1</vt:lpstr>
      <vt:lpstr>Questions to Ask?</vt:lpstr>
      <vt:lpstr>Secondary ELA Example District #2</vt:lpstr>
      <vt:lpstr>Secondary Math Example District #2</vt:lpstr>
      <vt:lpstr>Secondary ELA Example District #3</vt:lpstr>
      <vt:lpstr>Secondary Math Example District #3</vt:lpstr>
      <vt:lpstr>Contacts</vt:lpstr>
    </vt:vector>
  </TitlesOfParts>
  <Company>Erie 1 BOCES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Program Evaluation Using the School Report Card</dc:title>
  <dc:creator>E1 Staff</dc:creator>
  <cp:lastModifiedBy>E1 Staff</cp:lastModifiedBy>
  <cp:revision>38</cp:revision>
  <cp:lastPrinted>2014-10-06T14:06:27Z</cp:lastPrinted>
  <dcterms:created xsi:type="dcterms:W3CDTF">2014-07-16T18:40:30Z</dcterms:created>
  <dcterms:modified xsi:type="dcterms:W3CDTF">2015-02-23T18:10:47Z</dcterms:modified>
</cp:coreProperties>
</file>