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368" r:id="rId3"/>
    <p:sldId id="355" r:id="rId4"/>
    <p:sldId id="261" r:id="rId5"/>
    <p:sldId id="314" r:id="rId6"/>
    <p:sldId id="366" r:id="rId7"/>
    <p:sldId id="367" r:id="rId8"/>
    <p:sldId id="265" r:id="rId9"/>
    <p:sldId id="270" r:id="rId10"/>
    <p:sldId id="271" r:id="rId11"/>
    <p:sldId id="272" r:id="rId12"/>
    <p:sldId id="341" r:id="rId13"/>
    <p:sldId id="352" r:id="rId14"/>
    <p:sldId id="361" r:id="rId15"/>
    <p:sldId id="276" r:id="rId16"/>
    <p:sldId id="318" r:id="rId17"/>
    <p:sldId id="279" r:id="rId18"/>
    <p:sldId id="320" r:id="rId19"/>
    <p:sldId id="338" r:id="rId20"/>
    <p:sldId id="353" r:id="rId21"/>
    <p:sldId id="281" r:id="rId22"/>
    <p:sldId id="345" r:id="rId23"/>
    <p:sldId id="288" r:id="rId24"/>
    <p:sldId id="360" r:id="rId25"/>
    <p:sldId id="348" r:id="rId26"/>
    <p:sldId id="358" r:id="rId27"/>
    <p:sldId id="301" r:id="rId28"/>
    <p:sldId id="364" r:id="rId29"/>
    <p:sldId id="307" r:id="rId30"/>
    <p:sldId id="283" r:id="rId31"/>
    <p:sldId id="330" r:id="rId32"/>
    <p:sldId id="290" r:id="rId33"/>
    <p:sldId id="293" r:id="rId34"/>
    <p:sldId id="294" r:id="rId35"/>
    <p:sldId id="295" r:id="rId36"/>
    <p:sldId id="296" r:id="rId37"/>
    <p:sldId id="298" r:id="rId38"/>
    <p:sldId id="335" r:id="rId39"/>
    <p:sldId id="300" r:id="rId40"/>
    <p:sldId id="302" r:id="rId41"/>
    <p:sldId id="334" r:id="rId42"/>
    <p:sldId id="303" r:id="rId43"/>
    <p:sldId id="365"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gurley" initials="r" lastIdx="16" clrIdx="0"/>
  <p:cmAuthor id="1" name="mlemke" initials="" lastIdx="1" clrIdx="1"/>
  <p:cmAuthor id="2" name="Marian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7FA9"/>
    <a:srgbClr val="D0D8E8"/>
    <a:srgbClr val="66A3C8"/>
    <a:srgbClr val="A2C7DE"/>
    <a:srgbClr val="E9EDF4"/>
    <a:srgbClr val="FFFFFF"/>
    <a:srgbClr val="D54F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68" autoAdjust="0"/>
    <p:restoredTop sz="96730" autoAdjust="0"/>
  </p:normalViewPr>
  <p:slideViewPr>
    <p:cSldViewPr>
      <p:cViewPr varScale="1">
        <p:scale>
          <a:sx n="66" d="100"/>
          <a:sy n="66" d="100"/>
        </p:scale>
        <p:origin x="-8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210"/>
    </p:cViewPr>
  </p:sorterViewPr>
  <p:notesViewPr>
    <p:cSldViewPr>
      <p:cViewPr varScale="1">
        <p:scale>
          <a:sx n="50" d="100"/>
          <a:sy n="50" d="100"/>
        </p:scale>
        <p:origin x="-28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commentAuthors" Target="commentAuthors.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AEA241-3E6C-475D-8E1D-C8E301007960}" type="doc">
      <dgm:prSet loTypeId="urn:microsoft.com/office/officeart/2005/8/layout/hierarchy1" loCatId="hierarchy" qsTypeId="urn:microsoft.com/office/officeart/2005/8/quickstyle/simple1#3" qsCatId="simple" csTypeId="urn:microsoft.com/office/officeart/2005/8/colors/accent1_2#3" csCatId="accent1" phldr="1"/>
      <dgm:spPr/>
      <dgm:t>
        <a:bodyPr/>
        <a:lstStyle/>
        <a:p>
          <a:endParaRPr lang="en-US"/>
        </a:p>
      </dgm:t>
    </dgm:pt>
    <dgm:pt modelId="{2785F113-CE26-42CA-9FA9-E00D356005C8}">
      <dgm:prSet phldrT="[Text]"/>
      <dgm:spPr>
        <a:solidFill>
          <a:srgbClr val="FFFFFF">
            <a:alpha val="92941"/>
          </a:srgbClr>
        </a:solidFill>
        <a:ln>
          <a:solidFill>
            <a:srgbClr val="3D7FA9"/>
          </a:solidFill>
        </a:ln>
      </dgm:spPr>
      <dgm:t>
        <a:bodyPr/>
        <a:lstStyle/>
        <a:p>
          <a:r>
            <a:rPr lang="en-US" dirty="0" smtClean="0">
              <a:solidFill>
                <a:schemeClr val="tx1"/>
              </a:solidFill>
              <a:latin typeface="Arial" pitchFamily="34" charset="0"/>
              <a:cs typeface="Arial" pitchFamily="34" charset="0"/>
            </a:rPr>
            <a:t>Composite Evaluation Score </a:t>
          </a:r>
        </a:p>
        <a:p>
          <a:r>
            <a:rPr lang="en-US" dirty="0" smtClean="0">
              <a:solidFill>
                <a:schemeClr val="tx1"/>
              </a:solidFill>
              <a:latin typeface="Arial" pitchFamily="34" charset="0"/>
              <a:cs typeface="Arial" pitchFamily="34" charset="0"/>
            </a:rPr>
            <a:t>100 points</a:t>
          </a:r>
          <a:endParaRPr lang="en-US" dirty="0">
            <a:solidFill>
              <a:schemeClr val="tx1"/>
            </a:solidFill>
            <a:latin typeface="Arial" pitchFamily="34" charset="0"/>
            <a:cs typeface="Arial" pitchFamily="34" charset="0"/>
          </a:endParaRPr>
        </a:p>
      </dgm:t>
    </dgm:pt>
    <dgm:pt modelId="{5875D37E-072D-4C21-8B4F-42831381844A}" type="parTrans" cxnId="{F0E0DD59-782E-4970-B744-A5D0762C5817}">
      <dgm:prSet/>
      <dgm:spPr/>
      <dgm:t>
        <a:bodyPr/>
        <a:lstStyle/>
        <a:p>
          <a:endParaRPr lang="en-US"/>
        </a:p>
      </dgm:t>
    </dgm:pt>
    <dgm:pt modelId="{63C2850A-7F6F-4431-9793-3BF3E8AF51C4}" type="sibTrans" cxnId="{F0E0DD59-782E-4970-B744-A5D0762C5817}">
      <dgm:prSet/>
      <dgm:spPr/>
      <dgm:t>
        <a:bodyPr/>
        <a:lstStyle/>
        <a:p>
          <a:endParaRPr lang="en-US"/>
        </a:p>
      </dgm:t>
    </dgm:pt>
    <dgm:pt modelId="{B3197185-1237-4733-8BD5-53A4D322A7C5}">
      <dgm:prSet phldrT="[Text]"/>
      <dgm:spPr>
        <a:solidFill>
          <a:srgbClr val="FFFF00">
            <a:alpha val="90000"/>
          </a:srgbClr>
        </a:solidFill>
        <a:ln>
          <a:solidFill>
            <a:srgbClr val="3D7FA9"/>
          </a:solidFill>
        </a:ln>
      </dgm:spPr>
      <dgm:t>
        <a:bodyPr/>
        <a:lstStyle/>
        <a:p>
          <a:r>
            <a:rPr lang="en-US" dirty="0" smtClean="0">
              <a:solidFill>
                <a:schemeClr val="tx1"/>
              </a:solidFill>
              <a:latin typeface="Arial" pitchFamily="34" charset="0"/>
              <a:cs typeface="Arial" pitchFamily="34" charset="0"/>
            </a:rPr>
            <a:t>Measures of Student Growth Where a State Provided Growth Scores is Available</a:t>
          </a:r>
          <a:endParaRPr lang="en-US" dirty="0">
            <a:solidFill>
              <a:schemeClr val="tx1"/>
            </a:solidFill>
            <a:latin typeface="Arial" pitchFamily="34" charset="0"/>
            <a:cs typeface="Arial" pitchFamily="34" charset="0"/>
          </a:endParaRPr>
        </a:p>
      </dgm:t>
    </dgm:pt>
    <dgm:pt modelId="{02F5C04A-5146-4F57-A41A-BAE6B056C220}" type="parTrans" cxnId="{0B959BF3-01B1-4429-99C6-421AF222519F}">
      <dgm:prSet/>
      <dgm:spPr>
        <a:ln>
          <a:solidFill>
            <a:srgbClr val="3D7FA9"/>
          </a:solidFill>
        </a:ln>
      </dgm:spPr>
      <dgm:t>
        <a:bodyPr/>
        <a:lstStyle/>
        <a:p>
          <a:endParaRPr lang="en-US"/>
        </a:p>
      </dgm:t>
    </dgm:pt>
    <dgm:pt modelId="{CA9D578E-70C8-4500-B3DF-B5D03B6F5F36}" type="sibTrans" cxnId="{0B959BF3-01B1-4429-99C6-421AF222519F}">
      <dgm:prSet/>
      <dgm:spPr/>
      <dgm:t>
        <a:bodyPr/>
        <a:lstStyle/>
        <a:p>
          <a:endParaRPr lang="en-US"/>
        </a:p>
      </dgm:t>
    </dgm:pt>
    <dgm:pt modelId="{69025409-3F18-4199-970E-AEBE21539A4A}">
      <dgm:prSet phldrT="[Text]"/>
      <dgm:spPr>
        <a:solidFill>
          <a:srgbClr val="FFFFFF">
            <a:alpha val="92941"/>
          </a:srgbClr>
        </a:solidFill>
        <a:ln>
          <a:solidFill>
            <a:srgbClr val="3D7FA9"/>
          </a:solidFill>
        </a:ln>
      </dgm:spPr>
      <dgm:t>
        <a:bodyPr/>
        <a:lstStyle/>
        <a:p>
          <a:r>
            <a:rPr lang="en-US" dirty="0" smtClean="0">
              <a:solidFill>
                <a:srgbClr val="002060"/>
              </a:solidFill>
              <a:latin typeface="Arial" pitchFamily="34" charset="0"/>
              <a:cs typeface="Arial" pitchFamily="34" charset="0"/>
            </a:rPr>
            <a:t>“</a:t>
          </a:r>
          <a:r>
            <a:rPr lang="en-US" dirty="0" smtClean="0">
              <a:solidFill>
                <a:schemeClr val="tx1"/>
              </a:solidFill>
              <a:latin typeface="Arial" pitchFamily="34" charset="0"/>
              <a:cs typeface="Arial" pitchFamily="34" charset="0"/>
            </a:rPr>
            <a:t>Comparable Growth” Measures Where no State-Provided Growth Score is Available</a:t>
          </a:r>
          <a:endParaRPr lang="en-US" dirty="0">
            <a:solidFill>
              <a:schemeClr val="tx1"/>
            </a:solidFill>
            <a:latin typeface="Arial" pitchFamily="34" charset="0"/>
            <a:cs typeface="Arial" pitchFamily="34" charset="0"/>
          </a:endParaRPr>
        </a:p>
      </dgm:t>
    </dgm:pt>
    <dgm:pt modelId="{1A4AC42E-B855-4024-970C-E11F53399F6F}" type="parTrans" cxnId="{0940E3FB-A1E0-4D6A-BF24-4A34CE82B4B4}">
      <dgm:prSet/>
      <dgm:spPr>
        <a:ln>
          <a:solidFill>
            <a:srgbClr val="0070C0"/>
          </a:solidFill>
        </a:ln>
      </dgm:spPr>
      <dgm:t>
        <a:bodyPr/>
        <a:lstStyle/>
        <a:p>
          <a:endParaRPr lang="en-US"/>
        </a:p>
      </dgm:t>
    </dgm:pt>
    <dgm:pt modelId="{A679B0BD-CF0F-4541-A577-1CB3921C1427}" type="sibTrans" cxnId="{0940E3FB-A1E0-4D6A-BF24-4A34CE82B4B4}">
      <dgm:prSet/>
      <dgm:spPr/>
      <dgm:t>
        <a:bodyPr/>
        <a:lstStyle/>
        <a:p>
          <a:endParaRPr lang="en-US"/>
        </a:p>
      </dgm:t>
    </dgm:pt>
    <dgm:pt modelId="{62DB4FF6-7D3A-4E1C-A7A9-1478027B9D83}">
      <dgm:prSet phldrT="[Text]"/>
      <dgm:spPr>
        <a:solidFill>
          <a:srgbClr val="FFFFFF">
            <a:alpha val="92941"/>
          </a:srgbClr>
        </a:solidFill>
        <a:ln>
          <a:solidFill>
            <a:srgbClr val="3D7FA9"/>
          </a:solidFill>
        </a:ln>
      </dgm:spPr>
      <dgm:t>
        <a:bodyPr/>
        <a:lstStyle/>
        <a:p>
          <a:r>
            <a:rPr lang="en-US" dirty="0" smtClean="0">
              <a:solidFill>
                <a:schemeClr val="tx1"/>
              </a:solidFill>
              <a:latin typeface="Arial" pitchFamily="34" charset="0"/>
              <a:cs typeface="Arial" pitchFamily="34" charset="0"/>
            </a:rPr>
            <a:t>Measures of Student Learning </a:t>
          </a:r>
        </a:p>
        <a:p>
          <a:r>
            <a:rPr lang="en-US" dirty="0" smtClean="0">
              <a:solidFill>
                <a:schemeClr val="tx1"/>
              </a:solidFill>
              <a:latin typeface="Arial" pitchFamily="34" charset="0"/>
              <a:cs typeface="Arial" pitchFamily="34" charset="0"/>
            </a:rPr>
            <a:t>40 points</a:t>
          </a:r>
          <a:endParaRPr lang="en-US" dirty="0">
            <a:solidFill>
              <a:schemeClr val="tx1"/>
            </a:solidFill>
            <a:latin typeface="Arial" pitchFamily="34" charset="0"/>
            <a:cs typeface="Arial" pitchFamily="34" charset="0"/>
          </a:endParaRPr>
        </a:p>
      </dgm:t>
    </dgm:pt>
    <dgm:pt modelId="{3CB9C381-D2B5-4EF7-A3DF-CEACDCC62A54}" type="sibTrans" cxnId="{8AEB89BF-6BFC-4147-8A8A-78AA5E94935C}">
      <dgm:prSet/>
      <dgm:spPr/>
      <dgm:t>
        <a:bodyPr/>
        <a:lstStyle/>
        <a:p>
          <a:endParaRPr lang="en-US"/>
        </a:p>
      </dgm:t>
    </dgm:pt>
    <dgm:pt modelId="{4CDD01D0-DAD0-4F2E-ABE7-94871E712E9A}" type="parTrans" cxnId="{8AEB89BF-6BFC-4147-8A8A-78AA5E94935C}">
      <dgm:prSet/>
      <dgm:spPr>
        <a:ln>
          <a:solidFill>
            <a:srgbClr val="3D7FA9"/>
          </a:solidFill>
        </a:ln>
      </dgm:spPr>
      <dgm:t>
        <a:bodyPr/>
        <a:lstStyle/>
        <a:p>
          <a:endParaRPr lang="en-US"/>
        </a:p>
      </dgm:t>
    </dgm:pt>
    <dgm:pt modelId="{F2CCD927-DA12-48C4-B2B3-6B86F0EECA47}">
      <dgm:prSet phldrT="[Text]"/>
      <dgm:spPr>
        <a:solidFill>
          <a:srgbClr val="FFFFFF">
            <a:alpha val="92941"/>
          </a:srgbClr>
        </a:solidFill>
        <a:ln>
          <a:solidFill>
            <a:srgbClr val="3D7FA9"/>
          </a:solidFill>
        </a:ln>
      </dgm:spPr>
      <dgm:t>
        <a:bodyPr/>
        <a:lstStyle/>
        <a:p>
          <a:r>
            <a:rPr lang="en-US" dirty="0" smtClean="0">
              <a:solidFill>
                <a:schemeClr val="tx1"/>
              </a:solidFill>
              <a:latin typeface="Arial" pitchFamily="34" charset="0"/>
              <a:cs typeface="Arial" pitchFamily="34" charset="0"/>
            </a:rPr>
            <a:t>Other Measures of Educator Effectiveness</a:t>
          </a:r>
        </a:p>
        <a:p>
          <a:r>
            <a:rPr lang="en-US" dirty="0" smtClean="0">
              <a:solidFill>
                <a:schemeClr val="tx1"/>
              </a:solidFill>
              <a:latin typeface="Arial" pitchFamily="34" charset="0"/>
              <a:cs typeface="Arial" pitchFamily="34" charset="0"/>
            </a:rPr>
            <a:t>60 points</a:t>
          </a:r>
          <a:endParaRPr lang="en-US" dirty="0">
            <a:solidFill>
              <a:schemeClr val="tx1"/>
            </a:solidFill>
            <a:latin typeface="Arial" pitchFamily="34" charset="0"/>
            <a:cs typeface="Arial" pitchFamily="34" charset="0"/>
          </a:endParaRPr>
        </a:p>
      </dgm:t>
    </dgm:pt>
    <dgm:pt modelId="{11484F45-1AF5-4353-92E1-81451ABA5968}" type="sibTrans" cxnId="{13A3B626-5A0B-45CE-BB05-3154B5E1056F}">
      <dgm:prSet/>
      <dgm:spPr/>
      <dgm:t>
        <a:bodyPr/>
        <a:lstStyle/>
        <a:p>
          <a:endParaRPr lang="en-US"/>
        </a:p>
      </dgm:t>
    </dgm:pt>
    <dgm:pt modelId="{203D8024-581F-43FE-99A2-9F5241C8CEA9}" type="parTrans" cxnId="{13A3B626-5A0B-45CE-BB05-3154B5E1056F}">
      <dgm:prSet/>
      <dgm:spPr>
        <a:ln>
          <a:solidFill>
            <a:srgbClr val="3D7FA9"/>
          </a:solidFill>
        </a:ln>
      </dgm:spPr>
      <dgm:t>
        <a:bodyPr/>
        <a:lstStyle/>
        <a:p>
          <a:endParaRPr lang="en-US"/>
        </a:p>
      </dgm:t>
    </dgm:pt>
    <dgm:pt modelId="{94B9CE2D-22B2-4711-BB70-046EF3C67291}">
      <dgm:prSet/>
      <dgm:spPr>
        <a:solidFill>
          <a:srgbClr val="FFFFFF">
            <a:alpha val="92941"/>
          </a:srgbClr>
        </a:solidFill>
        <a:ln>
          <a:solidFill>
            <a:srgbClr val="3D7FA9"/>
          </a:solidFill>
        </a:ln>
      </dgm:spPr>
      <dgm:t>
        <a:bodyPr/>
        <a:lstStyle/>
        <a:p>
          <a:r>
            <a:rPr lang="en-US" dirty="0" smtClean="0">
              <a:solidFill>
                <a:schemeClr val="tx1"/>
              </a:solidFill>
              <a:latin typeface="Arial" pitchFamily="34" charset="0"/>
              <a:cs typeface="Arial" pitchFamily="34" charset="0"/>
            </a:rPr>
            <a:t>Locally Selected Measures of Student Achievement</a:t>
          </a:r>
          <a:endParaRPr lang="en-US" dirty="0">
            <a:solidFill>
              <a:schemeClr val="tx1"/>
            </a:solidFill>
            <a:latin typeface="Arial" pitchFamily="34" charset="0"/>
            <a:cs typeface="Arial" pitchFamily="34" charset="0"/>
          </a:endParaRPr>
        </a:p>
      </dgm:t>
    </dgm:pt>
    <dgm:pt modelId="{792DDF37-C6D5-487A-8190-A7071AE5F0D0}" type="sibTrans" cxnId="{89B78275-4D59-475C-B3B4-5A730F43CBAF}">
      <dgm:prSet/>
      <dgm:spPr/>
      <dgm:t>
        <a:bodyPr/>
        <a:lstStyle/>
        <a:p>
          <a:endParaRPr lang="en-US"/>
        </a:p>
      </dgm:t>
    </dgm:pt>
    <dgm:pt modelId="{8D93B5F7-AA5A-4542-BC70-507F5942A76E}" type="parTrans" cxnId="{89B78275-4D59-475C-B3B4-5A730F43CBAF}">
      <dgm:prSet/>
      <dgm:spPr>
        <a:ln>
          <a:solidFill>
            <a:srgbClr val="3D7FA9"/>
          </a:solidFill>
        </a:ln>
      </dgm:spPr>
      <dgm:t>
        <a:bodyPr/>
        <a:lstStyle/>
        <a:p>
          <a:endParaRPr lang="en-US"/>
        </a:p>
      </dgm:t>
    </dgm:pt>
    <dgm:pt modelId="{3529A81F-06A3-4F58-8E73-CE2971879FE5}" type="pres">
      <dgm:prSet presAssocID="{7AAEA241-3E6C-475D-8E1D-C8E301007960}" presName="hierChild1" presStyleCnt="0">
        <dgm:presLayoutVars>
          <dgm:chPref val="1"/>
          <dgm:dir/>
          <dgm:animOne val="branch"/>
          <dgm:animLvl val="lvl"/>
          <dgm:resizeHandles/>
        </dgm:presLayoutVars>
      </dgm:prSet>
      <dgm:spPr/>
      <dgm:t>
        <a:bodyPr/>
        <a:lstStyle/>
        <a:p>
          <a:endParaRPr lang="en-US"/>
        </a:p>
      </dgm:t>
    </dgm:pt>
    <dgm:pt modelId="{BC15D47B-7E7D-4C24-A8F4-33C0C7352AE4}" type="pres">
      <dgm:prSet presAssocID="{2785F113-CE26-42CA-9FA9-E00D356005C8}" presName="hierRoot1" presStyleCnt="0"/>
      <dgm:spPr/>
    </dgm:pt>
    <dgm:pt modelId="{38DB21FD-D25B-4896-97AC-576BC0EA624C}" type="pres">
      <dgm:prSet presAssocID="{2785F113-CE26-42CA-9FA9-E00D356005C8}" presName="composite" presStyleCnt="0"/>
      <dgm:spPr/>
    </dgm:pt>
    <dgm:pt modelId="{A1BFBC24-ADCC-4A6A-B734-73495CBD5B7F}" type="pres">
      <dgm:prSet presAssocID="{2785F113-CE26-42CA-9FA9-E00D356005C8}" presName="background" presStyleLbl="node0" presStyleIdx="0" presStyleCnt="1"/>
      <dgm:spPr>
        <a:solidFill>
          <a:srgbClr val="3D7FA9"/>
        </a:solidFill>
      </dgm:spPr>
      <dgm:t>
        <a:bodyPr/>
        <a:lstStyle/>
        <a:p>
          <a:endParaRPr lang="en-US"/>
        </a:p>
      </dgm:t>
    </dgm:pt>
    <dgm:pt modelId="{DDBE3BC6-DA14-4F37-BD35-0BF3ECFE9FB9}" type="pres">
      <dgm:prSet presAssocID="{2785F113-CE26-42CA-9FA9-E00D356005C8}" presName="text" presStyleLbl="fgAcc0" presStyleIdx="0" presStyleCnt="1">
        <dgm:presLayoutVars>
          <dgm:chPref val="3"/>
        </dgm:presLayoutVars>
      </dgm:prSet>
      <dgm:spPr/>
      <dgm:t>
        <a:bodyPr/>
        <a:lstStyle/>
        <a:p>
          <a:endParaRPr lang="en-US"/>
        </a:p>
      </dgm:t>
    </dgm:pt>
    <dgm:pt modelId="{2E3C3538-1A41-4D82-A10C-5A0A8399D59F}" type="pres">
      <dgm:prSet presAssocID="{2785F113-CE26-42CA-9FA9-E00D356005C8}" presName="hierChild2" presStyleCnt="0"/>
      <dgm:spPr/>
    </dgm:pt>
    <dgm:pt modelId="{3254102B-6D95-4B5C-8096-DEE09FF1A19E}" type="pres">
      <dgm:prSet presAssocID="{4CDD01D0-DAD0-4F2E-ABE7-94871E712E9A}" presName="Name10" presStyleLbl="parChTrans1D2" presStyleIdx="0" presStyleCnt="2"/>
      <dgm:spPr/>
      <dgm:t>
        <a:bodyPr/>
        <a:lstStyle/>
        <a:p>
          <a:endParaRPr lang="en-US"/>
        </a:p>
      </dgm:t>
    </dgm:pt>
    <dgm:pt modelId="{4CD7D5C1-BD56-44EA-B2DC-D109B5E22ADF}" type="pres">
      <dgm:prSet presAssocID="{62DB4FF6-7D3A-4E1C-A7A9-1478027B9D83}" presName="hierRoot2" presStyleCnt="0"/>
      <dgm:spPr/>
    </dgm:pt>
    <dgm:pt modelId="{67D874E4-444A-4AB5-B4DA-F9258B3D662C}" type="pres">
      <dgm:prSet presAssocID="{62DB4FF6-7D3A-4E1C-A7A9-1478027B9D83}" presName="composite2" presStyleCnt="0"/>
      <dgm:spPr/>
    </dgm:pt>
    <dgm:pt modelId="{F3240D52-BF91-4D7B-8D22-454143E16CA7}" type="pres">
      <dgm:prSet presAssocID="{62DB4FF6-7D3A-4E1C-A7A9-1478027B9D83}" presName="background2" presStyleLbl="node2" presStyleIdx="0" presStyleCnt="2"/>
      <dgm:spPr>
        <a:solidFill>
          <a:srgbClr val="3D7FA9"/>
        </a:solidFill>
      </dgm:spPr>
      <dgm:t>
        <a:bodyPr/>
        <a:lstStyle/>
        <a:p>
          <a:endParaRPr lang="en-US"/>
        </a:p>
      </dgm:t>
    </dgm:pt>
    <dgm:pt modelId="{5C357ADB-5741-43F0-8550-DE1D5912C3F8}" type="pres">
      <dgm:prSet presAssocID="{62DB4FF6-7D3A-4E1C-A7A9-1478027B9D83}" presName="text2" presStyleLbl="fgAcc2" presStyleIdx="0" presStyleCnt="2">
        <dgm:presLayoutVars>
          <dgm:chPref val="3"/>
        </dgm:presLayoutVars>
      </dgm:prSet>
      <dgm:spPr/>
      <dgm:t>
        <a:bodyPr/>
        <a:lstStyle/>
        <a:p>
          <a:endParaRPr lang="en-US"/>
        </a:p>
      </dgm:t>
    </dgm:pt>
    <dgm:pt modelId="{9D37D9F7-5B58-442C-8864-CCDEA102FD6B}" type="pres">
      <dgm:prSet presAssocID="{62DB4FF6-7D3A-4E1C-A7A9-1478027B9D83}" presName="hierChild3" presStyleCnt="0"/>
      <dgm:spPr/>
    </dgm:pt>
    <dgm:pt modelId="{94B847AE-D8FC-4E47-B4F2-36D66E5D4BF4}" type="pres">
      <dgm:prSet presAssocID="{02F5C04A-5146-4F57-A41A-BAE6B056C220}" presName="Name17" presStyleLbl="parChTrans1D3" presStyleIdx="0" presStyleCnt="3"/>
      <dgm:spPr/>
      <dgm:t>
        <a:bodyPr/>
        <a:lstStyle/>
        <a:p>
          <a:endParaRPr lang="en-US"/>
        </a:p>
      </dgm:t>
    </dgm:pt>
    <dgm:pt modelId="{EE219A93-5F0A-426D-B143-5492C703DDDE}" type="pres">
      <dgm:prSet presAssocID="{B3197185-1237-4733-8BD5-53A4D322A7C5}" presName="hierRoot3" presStyleCnt="0"/>
      <dgm:spPr/>
    </dgm:pt>
    <dgm:pt modelId="{7DAAEA13-3C87-4128-8D26-4CF48D465485}" type="pres">
      <dgm:prSet presAssocID="{B3197185-1237-4733-8BD5-53A4D322A7C5}" presName="composite3" presStyleCnt="0"/>
      <dgm:spPr/>
    </dgm:pt>
    <dgm:pt modelId="{037DD783-0483-4BD1-B79B-0C63A78FB912}" type="pres">
      <dgm:prSet presAssocID="{B3197185-1237-4733-8BD5-53A4D322A7C5}" presName="background3" presStyleLbl="node3" presStyleIdx="0" presStyleCnt="3"/>
      <dgm:spPr>
        <a:solidFill>
          <a:srgbClr val="3D7FA9"/>
        </a:solidFill>
      </dgm:spPr>
      <dgm:t>
        <a:bodyPr/>
        <a:lstStyle/>
        <a:p>
          <a:endParaRPr lang="en-US"/>
        </a:p>
      </dgm:t>
    </dgm:pt>
    <dgm:pt modelId="{FE24651A-3C2D-478B-8408-16053101EB24}" type="pres">
      <dgm:prSet presAssocID="{B3197185-1237-4733-8BD5-53A4D322A7C5}" presName="text3" presStyleLbl="fgAcc3" presStyleIdx="0" presStyleCnt="3" custLinFactNeighborX="695" custLinFactNeighborY="3282">
        <dgm:presLayoutVars>
          <dgm:chPref val="3"/>
        </dgm:presLayoutVars>
      </dgm:prSet>
      <dgm:spPr/>
      <dgm:t>
        <a:bodyPr/>
        <a:lstStyle/>
        <a:p>
          <a:endParaRPr lang="en-US"/>
        </a:p>
      </dgm:t>
    </dgm:pt>
    <dgm:pt modelId="{1D270EE1-34DE-4556-8577-EEC0274DEF5B}" type="pres">
      <dgm:prSet presAssocID="{B3197185-1237-4733-8BD5-53A4D322A7C5}" presName="hierChild4" presStyleCnt="0"/>
      <dgm:spPr/>
    </dgm:pt>
    <dgm:pt modelId="{36940DDE-D383-497C-AC29-B6EC7130D072}" type="pres">
      <dgm:prSet presAssocID="{1A4AC42E-B855-4024-970C-E11F53399F6F}" presName="Name17" presStyleLbl="parChTrans1D3" presStyleIdx="1" presStyleCnt="3"/>
      <dgm:spPr/>
      <dgm:t>
        <a:bodyPr/>
        <a:lstStyle/>
        <a:p>
          <a:endParaRPr lang="en-US"/>
        </a:p>
      </dgm:t>
    </dgm:pt>
    <dgm:pt modelId="{6E031060-2BBE-4B4D-857D-A7490136EF2F}" type="pres">
      <dgm:prSet presAssocID="{69025409-3F18-4199-970E-AEBE21539A4A}" presName="hierRoot3" presStyleCnt="0"/>
      <dgm:spPr/>
    </dgm:pt>
    <dgm:pt modelId="{88AEF545-F1A8-4E67-AD06-89ACEE8D7255}" type="pres">
      <dgm:prSet presAssocID="{69025409-3F18-4199-970E-AEBE21539A4A}" presName="composite3" presStyleCnt="0"/>
      <dgm:spPr/>
    </dgm:pt>
    <dgm:pt modelId="{7406B618-9017-4A59-89A8-C90ED5394E53}" type="pres">
      <dgm:prSet presAssocID="{69025409-3F18-4199-970E-AEBE21539A4A}" presName="background3" presStyleLbl="node3" presStyleIdx="1" presStyleCnt="3"/>
      <dgm:spPr>
        <a:solidFill>
          <a:srgbClr val="3D7FA9"/>
        </a:solidFill>
      </dgm:spPr>
      <dgm:t>
        <a:bodyPr/>
        <a:lstStyle/>
        <a:p>
          <a:endParaRPr lang="en-US"/>
        </a:p>
      </dgm:t>
    </dgm:pt>
    <dgm:pt modelId="{20BDBBA4-E5E4-40A7-B5D8-0D6DE6989B10}" type="pres">
      <dgm:prSet presAssocID="{69025409-3F18-4199-970E-AEBE21539A4A}" presName="text3" presStyleLbl="fgAcc3" presStyleIdx="1" presStyleCnt="3">
        <dgm:presLayoutVars>
          <dgm:chPref val="3"/>
        </dgm:presLayoutVars>
      </dgm:prSet>
      <dgm:spPr/>
      <dgm:t>
        <a:bodyPr/>
        <a:lstStyle/>
        <a:p>
          <a:endParaRPr lang="en-US"/>
        </a:p>
      </dgm:t>
    </dgm:pt>
    <dgm:pt modelId="{3CF46A04-5772-4EB3-80A6-25EC4FCCA5AC}" type="pres">
      <dgm:prSet presAssocID="{69025409-3F18-4199-970E-AEBE21539A4A}" presName="hierChild4" presStyleCnt="0"/>
      <dgm:spPr/>
    </dgm:pt>
    <dgm:pt modelId="{828EEA94-AD78-4478-8689-BAA549D79781}" type="pres">
      <dgm:prSet presAssocID="{8D93B5F7-AA5A-4542-BC70-507F5942A76E}" presName="Name17" presStyleLbl="parChTrans1D3" presStyleIdx="2" presStyleCnt="3"/>
      <dgm:spPr/>
      <dgm:t>
        <a:bodyPr/>
        <a:lstStyle/>
        <a:p>
          <a:endParaRPr lang="en-US"/>
        </a:p>
      </dgm:t>
    </dgm:pt>
    <dgm:pt modelId="{88391599-8E43-4810-B54A-1EB4AAEF3B0D}" type="pres">
      <dgm:prSet presAssocID="{94B9CE2D-22B2-4711-BB70-046EF3C67291}" presName="hierRoot3" presStyleCnt="0"/>
      <dgm:spPr/>
    </dgm:pt>
    <dgm:pt modelId="{BCFFC394-C041-4F87-95E8-28B89C4048C2}" type="pres">
      <dgm:prSet presAssocID="{94B9CE2D-22B2-4711-BB70-046EF3C67291}" presName="composite3" presStyleCnt="0"/>
      <dgm:spPr/>
    </dgm:pt>
    <dgm:pt modelId="{479FE837-9C2B-4E08-AECA-86738C6FAF7F}" type="pres">
      <dgm:prSet presAssocID="{94B9CE2D-22B2-4711-BB70-046EF3C67291}" presName="background3" presStyleLbl="node3" presStyleIdx="2" presStyleCnt="3"/>
      <dgm:spPr>
        <a:solidFill>
          <a:srgbClr val="3D7FA9"/>
        </a:solidFill>
      </dgm:spPr>
      <dgm:t>
        <a:bodyPr/>
        <a:lstStyle/>
        <a:p>
          <a:endParaRPr lang="en-US"/>
        </a:p>
      </dgm:t>
    </dgm:pt>
    <dgm:pt modelId="{68AB2305-99F9-4AB8-A8E8-11D5029E1A3A}" type="pres">
      <dgm:prSet presAssocID="{94B9CE2D-22B2-4711-BB70-046EF3C67291}" presName="text3" presStyleLbl="fgAcc3" presStyleIdx="2" presStyleCnt="3">
        <dgm:presLayoutVars>
          <dgm:chPref val="3"/>
        </dgm:presLayoutVars>
      </dgm:prSet>
      <dgm:spPr/>
      <dgm:t>
        <a:bodyPr/>
        <a:lstStyle/>
        <a:p>
          <a:endParaRPr lang="en-US"/>
        </a:p>
      </dgm:t>
    </dgm:pt>
    <dgm:pt modelId="{7D0FF15D-05EF-42B3-B423-56E331E5A11C}" type="pres">
      <dgm:prSet presAssocID="{94B9CE2D-22B2-4711-BB70-046EF3C67291}" presName="hierChild4" presStyleCnt="0"/>
      <dgm:spPr/>
    </dgm:pt>
    <dgm:pt modelId="{ACAD40CE-E2F1-4926-9C1F-73A2C788841B}" type="pres">
      <dgm:prSet presAssocID="{203D8024-581F-43FE-99A2-9F5241C8CEA9}" presName="Name10" presStyleLbl="parChTrans1D2" presStyleIdx="1" presStyleCnt="2"/>
      <dgm:spPr/>
      <dgm:t>
        <a:bodyPr/>
        <a:lstStyle/>
        <a:p>
          <a:endParaRPr lang="en-US"/>
        </a:p>
      </dgm:t>
    </dgm:pt>
    <dgm:pt modelId="{0427FE72-1270-4B62-97DA-7A1B74B15951}" type="pres">
      <dgm:prSet presAssocID="{F2CCD927-DA12-48C4-B2B3-6B86F0EECA47}" presName="hierRoot2" presStyleCnt="0"/>
      <dgm:spPr/>
    </dgm:pt>
    <dgm:pt modelId="{18B1ABEB-E386-4122-B072-A795D8EB08AF}" type="pres">
      <dgm:prSet presAssocID="{F2CCD927-DA12-48C4-B2B3-6B86F0EECA47}" presName="composite2" presStyleCnt="0"/>
      <dgm:spPr/>
    </dgm:pt>
    <dgm:pt modelId="{D7CF6477-E9CB-49FB-8ED7-5C6831B2A6A6}" type="pres">
      <dgm:prSet presAssocID="{F2CCD927-DA12-48C4-B2B3-6B86F0EECA47}" presName="background2" presStyleLbl="node2" presStyleIdx="1" presStyleCnt="2"/>
      <dgm:spPr>
        <a:solidFill>
          <a:srgbClr val="3D7FA9"/>
        </a:solidFill>
      </dgm:spPr>
      <dgm:t>
        <a:bodyPr/>
        <a:lstStyle/>
        <a:p>
          <a:endParaRPr lang="en-US"/>
        </a:p>
      </dgm:t>
    </dgm:pt>
    <dgm:pt modelId="{56DD86CB-70AE-47BE-9F20-1F0E211EE8E5}" type="pres">
      <dgm:prSet presAssocID="{F2CCD927-DA12-48C4-B2B3-6B86F0EECA47}" presName="text2" presStyleLbl="fgAcc2" presStyleIdx="1" presStyleCnt="2">
        <dgm:presLayoutVars>
          <dgm:chPref val="3"/>
        </dgm:presLayoutVars>
      </dgm:prSet>
      <dgm:spPr/>
      <dgm:t>
        <a:bodyPr/>
        <a:lstStyle/>
        <a:p>
          <a:endParaRPr lang="en-US"/>
        </a:p>
      </dgm:t>
    </dgm:pt>
    <dgm:pt modelId="{D4163EA3-8C32-4F45-BCDB-2D929AF8207B}" type="pres">
      <dgm:prSet presAssocID="{F2CCD927-DA12-48C4-B2B3-6B86F0EECA47}" presName="hierChild3" presStyleCnt="0"/>
      <dgm:spPr/>
    </dgm:pt>
  </dgm:ptLst>
  <dgm:cxnLst>
    <dgm:cxn modelId="{89B78275-4D59-475C-B3B4-5A730F43CBAF}" srcId="{62DB4FF6-7D3A-4E1C-A7A9-1478027B9D83}" destId="{94B9CE2D-22B2-4711-BB70-046EF3C67291}" srcOrd="2" destOrd="0" parTransId="{8D93B5F7-AA5A-4542-BC70-507F5942A76E}" sibTransId="{792DDF37-C6D5-487A-8190-A7071AE5F0D0}"/>
    <dgm:cxn modelId="{0940E3FB-A1E0-4D6A-BF24-4A34CE82B4B4}" srcId="{62DB4FF6-7D3A-4E1C-A7A9-1478027B9D83}" destId="{69025409-3F18-4199-970E-AEBE21539A4A}" srcOrd="1" destOrd="0" parTransId="{1A4AC42E-B855-4024-970C-E11F53399F6F}" sibTransId="{A679B0BD-CF0F-4541-A577-1CB3921C1427}"/>
    <dgm:cxn modelId="{E445669D-82FD-4FC9-9394-CAA325AC4BF3}" type="presOf" srcId="{F2CCD927-DA12-48C4-B2B3-6B86F0EECA47}" destId="{56DD86CB-70AE-47BE-9F20-1F0E211EE8E5}" srcOrd="0" destOrd="0" presId="urn:microsoft.com/office/officeart/2005/8/layout/hierarchy1"/>
    <dgm:cxn modelId="{13A3B626-5A0B-45CE-BB05-3154B5E1056F}" srcId="{2785F113-CE26-42CA-9FA9-E00D356005C8}" destId="{F2CCD927-DA12-48C4-B2B3-6B86F0EECA47}" srcOrd="1" destOrd="0" parTransId="{203D8024-581F-43FE-99A2-9F5241C8CEA9}" sibTransId="{11484F45-1AF5-4353-92E1-81451ABA5968}"/>
    <dgm:cxn modelId="{5C869054-B8D9-4CE3-A6E6-7110C576B6B5}" type="presOf" srcId="{94B9CE2D-22B2-4711-BB70-046EF3C67291}" destId="{68AB2305-99F9-4AB8-A8E8-11D5029E1A3A}" srcOrd="0" destOrd="0" presId="urn:microsoft.com/office/officeart/2005/8/layout/hierarchy1"/>
    <dgm:cxn modelId="{E007DF44-F288-491F-9505-D6D633A21631}" type="presOf" srcId="{B3197185-1237-4733-8BD5-53A4D322A7C5}" destId="{FE24651A-3C2D-478B-8408-16053101EB24}" srcOrd="0" destOrd="0" presId="urn:microsoft.com/office/officeart/2005/8/layout/hierarchy1"/>
    <dgm:cxn modelId="{61F45D65-21B0-4576-AE4F-844D32C3F1DB}" type="presOf" srcId="{69025409-3F18-4199-970E-AEBE21539A4A}" destId="{20BDBBA4-E5E4-40A7-B5D8-0D6DE6989B10}" srcOrd="0" destOrd="0" presId="urn:microsoft.com/office/officeart/2005/8/layout/hierarchy1"/>
    <dgm:cxn modelId="{8AEB89BF-6BFC-4147-8A8A-78AA5E94935C}" srcId="{2785F113-CE26-42CA-9FA9-E00D356005C8}" destId="{62DB4FF6-7D3A-4E1C-A7A9-1478027B9D83}" srcOrd="0" destOrd="0" parTransId="{4CDD01D0-DAD0-4F2E-ABE7-94871E712E9A}" sibTransId="{3CB9C381-D2B5-4EF7-A3DF-CEACDCC62A54}"/>
    <dgm:cxn modelId="{C6A3D5C1-98C3-48F7-846B-356C5411756E}" type="presOf" srcId="{8D93B5F7-AA5A-4542-BC70-507F5942A76E}" destId="{828EEA94-AD78-4478-8689-BAA549D79781}" srcOrd="0" destOrd="0" presId="urn:microsoft.com/office/officeart/2005/8/layout/hierarchy1"/>
    <dgm:cxn modelId="{5E2B1095-B765-4DED-9187-EB60F40B6535}" type="presOf" srcId="{62DB4FF6-7D3A-4E1C-A7A9-1478027B9D83}" destId="{5C357ADB-5741-43F0-8550-DE1D5912C3F8}" srcOrd="0" destOrd="0" presId="urn:microsoft.com/office/officeart/2005/8/layout/hierarchy1"/>
    <dgm:cxn modelId="{4081FD28-5342-4CAF-84FE-1AB49EFCC5B5}" type="presOf" srcId="{203D8024-581F-43FE-99A2-9F5241C8CEA9}" destId="{ACAD40CE-E2F1-4926-9C1F-73A2C788841B}" srcOrd="0" destOrd="0" presId="urn:microsoft.com/office/officeart/2005/8/layout/hierarchy1"/>
    <dgm:cxn modelId="{890152CE-C1FF-4F30-A929-193A45244901}" type="presOf" srcId="{1A4AC42E-B855-4024-970C-E11F53399F6F}" destId="{36940DDE-D383-497C-AC29-B6EC7130D072}" srcOrd="0" destOrd="0" presId="urn:microsoft.com/office/officeart/2005/8/layout/hierarchy1"/>
    <dgm:cxn modelId="{0B4FA7DA-819B-417B-A510-DE57B8E2F034}" type="presOf" srcId="{4CDD01D0-DAD0-4F2E-ABE7-94871E712E9A}" destId="{3254102B-6D95-4B5C-8096-DEE09FF1A19E}" srcOrd="0" destOrd="0" presId="urn:microsoft.com/office/officeart/2005/8/layout/hierarchy1"/>
    <dgm:cxn modelId="{9107CB3D-BEF0-4959-A871-D122F77AECE2}" type="presOf" srcId="{02F5C04A-5146-4F57-A41A-BAE6B056C220}" destId="{94B847AE-D8FC-4E47-B4F2-36D66E5D4BF4}" srcOrd="0" destOrd="0" presId="urn:microsoft.com/office/officeart/2005/8/layout/hierarchy1"/>
    <dgm:cxn modelId="{0B959BF3-01B1-4429-99C6-421AF222519F}" srcId="{62DB4FF6-7D3A-4E1C-A7A9-1478027B9D83}" destId="{B3197185-1237-4733-8BD5-53A4D322A7C5}" srcOrd="0" destOrd="0" parTransId="{02F5C04A-5146-4F57-A41A-BAE6B056C220}" sibTransId="{CA9D578E-70C8-4500-B3DF-B5D03B6F5F36}"/>
    <dgm:cxn modelId="{8172681C-DBAE-4CE8-85BC-0562621FC351}" type="presOf" srcId="{7AAEA241-3E6C-475D-8E1D-C8E301007960}" destId="{3529A81F-06A3-4F58-8E73-CE2971879FE5}" srcOrd="0" destOrd="0" presId="urn:microsoft.com/office/officeart/2005/8/layout/hierarchy1"/>
    <dgm:cxn modelId="{F0E0DD59-782E-4970-B744-A5D0762C5817}" srcId="{7AAEA241-3E6C-475D-8E1D-C8E301007960}" destId="{2785F113-CE26-42CA-9FA9-E00D356005C8}" srcOrd="0" destOrd="0" parTransId="{5875D37E-072D-4C21-8B4F-42831381844A}" sibTransId="{63C2850A-7F6F-4431-9793-3BF3E8AF51C4}"/>
    <dgm:cxn modelId="{5ED1C5D1-260A-47C0-A385-06EB4FB6A28E}" type="presOf" srcId="{2785F113-CE26-42CA-9FA9-E00D356005C8}" destId="{DDBE3BC6-DA14-4F37-BD35-0BF3ECFE9FB9}" srcOrd="0" destOrd="0" presId="urn:microsoft.com/office/officeart/2005/8/layout/hierarchy1"/>
    <dgm:cxn modelId="{F3140BA0-B42B-47C1-8095-C1A37F2E9E8E}" type="presParOf" srcId="{3529A81F-06A3-4F58-8E73-CE2971879FE5}" destId="{BC15D47B-7E7D-4C24-A8F4-33C0C7352AE4}" srcOrd="0" destOrd="0" presId="urn:microsoft.com/office/officeart/2005/8/layout/hierarchy1"/>
    <dgm:cxn modelId="{774B292B-A265-47C1-88D7-3830DD8AB908}" type="presParOf" srcId="{BC15D47B-7E7D-4C24-A8F4-33C0C7352AE4}" destId="{38DB21FD-D25B-4896-97AC-576BC0EA624C}" srcOrd="0" destOrd="0" presId="urn:microsoft.com/office/officeart/2005/8/layout/hierarchy1"/>
    <dgm:cxn modelId="{EE23B0A0-0B07-4EC4-AC48-45D76BA45336}" type="presParOf" srcId="{38DB21FD-D25B-4896-97AC-576BC0EA624C}" destId="{A1BFBC24-ADCC-4A6A-B734-73495CBD5B7F}" srcOrd="0" destOrd="0" presId="urn:microsoft.com/office/officeart/2005/8/layout/hierarchy1"/>
    <dgm:cxn modelId="{71BA403C-DBAA-461B-8419-F4CBE9520088}" type="presParOf" srcId="{38DB21FD-D25B-4896-97AC-576BC0EA624C}" destId="{DDBE3BC6-DA14-4F37-BD35-0BF3ECFE9FB9}" srcOrd="1" destOrd="0" presId="urn:microsoft.com/office/officeart/2005/8/layout/hierarchy1"/>
    <dgm:cxn modelId="{7888A900-641E-4FF6-8627-F2E1505973A0}" type="presParOf" srcId="{BC15D47B-7E7D-4C24-A8F4-33C0C7352AE4}" destId="{2E3C3538-1A41-4D82-A10C-5A0A8399D59F}" srcOrd="1" destOrd="0" presId="urn:microsoft.com/office/officeart/2005/8/layout/hierarchy1"/>
    <dgm:cxn modelId="{CBC81474-0486-4881-BF48-A741DBA84045}" type="presParOf" srcId="{2E3C3538-1A41-4D82-A10C-5A0A8399D59F}" destId="{3254102B-6D95-4B5C-8096-DEE09FF1A19E}" srcOrd="0" destOrd="0" presId="urn:microsoft.com/office/officeart/2005/8/layout/hierarchy1"/>
    <dgm:cxn modelId="{89F63976-CC61-4540-9CCD-DFF5D4F79BAC}" type="presParOf" srcId="{2E3C3538-1A41-4D82-A10C-5A0A8399D59F}" destId="{4CD7D5C1-BD56-44EA-B2DC-D109B5E22ADF}" srcOrd="1" destOrd="0" presId="urn:microsoft.com/office/officeart/2005/8/layout/hierarchy1"/>
    <dgm:cxn modelId="{ED652087-CFF6-464B-AB2D-8E8E17D1AE5B}" type="presParOf" srcId="{4CD7D5C1-BD56-44EA-B2DC-D109B5E22ADF}" destId="{67D874E4-444A-4AB5-B4DA-F9258B3D662C}" srcOrd="0" destOrd="0" presId="urn:microsoft.com/office/officeart/2005/8/layout/hierarchy1"/>
    <dgm:cxn modelId="{67900161-8DDD-456C-8247-2C6524448948}" type="presParOf" srcId="{67D874E4-444A-4AB5-B4DA-F9258B3D662C}" destId="{F3240D52-BF91-4D7B-8D22-454143E16CA7}" srcOrd="0" destOrd="0" presId="urn:microsoft.com/office/officeart/2005/8/layout/hierarchy1"/>
    <dgm:cxn modelId="{B37985F5-D11B-440A-A0EF-8CE235C32EF0}" type="presParOf" srcId="{67D874E4-444A-4AB5-B4DA-F9258B3D662C}" destId="{5C357ADB-5741-43F0-8550-DE1D5912C3F8}" srcOrd="1" destOrd="0" presId="urn:microsoft.com/office/officeart/2005/8/layout/hierarchy1"/>
    <dgm:cxn modelId="{E5E0206C-F2F7-4EB3-94CD-3EB2B3DA88AE}" type="presParOf" srcId="{4CD7D5C1-BD56-44EA-B2DC-D109B5E22ADF}" destId="{9D37D9F7-5B58-442C-8864-CCDEA102FD6B}" srcOrd="1" destOrd="0" presId="urn:microsoft.com/office/officeart/2005/8/layout/hierarchy1"/>
    <dgm:cxn modelId="{34EBD263-ECCE-4152-A070-C9A7C480E568}" type="presParOf" srcId="{9D37D9F7-5B58-442C-8864-CCDEA102FD6B}" destId="{94B847AE-D8FC-4E47-B4F2-36D66E5D4BF4}" srcOrd="0" destOrd="0" presId="urn:microsoft.com/office/officeart/2005/8/layout/hierarchy1"/>
    <dgm:cxn modelId="{011C45A1-F7A9-49B9-BBAC-3EB7407E1B40}" type="presParOf" srcId="{9D37D9F7-5B58-442C-8864-CCDEA102FD6B}" destId="{EE219A93-5F0A-426D-B143-5492C703DDDE}" srcOrd="1" destOrd="0" presId="urn:microsoft.com/office/officeart/2005/8/layout/hierarchy1"/>
    <dgm:cxn modelId="{46133490-EBB8-4EE4-B788-80D700CCEF9B}" type="presParOf" srcId="{EE219A93-5F0A-426D-B143-5492C703DDDE}" destId="{7DAAEA13-3C87-4128-8D26-4CF48D465485}" srcOrd="0" destOrd="0" presId="urn:microsoft.com/office/officeart/2005/8/layout/hierarchy1"/>
    <dgm:cxn modelId="{FEC0450B-A942-4EB1-A278-86FC08DDD895}" type="presParOf" srcId="{7DAAEA13-3C87-4128-8D26-4CF48D465485}" destId="{037DD783-0483-4BD1-B79B-0C63A78FB912}" srcOrd="0" destOrd="0" presId="urn:microsoft.com/office/officeart/2005/8/layout/hierarchy1"/>
    <dgm:cxn modelId="{A1A2593E-9593-4EFB-AA22-6375DA070ADE}" type="presParOf" srcId="{7DAAEA13-3C87-4128-8D26-4CF48D465485}" destId="{FE24651A-3C2D-478B-8408-16053101EB24}" srcOrd="1" destOrd="0" presId="urn:microsoft.com/office/officeart/2005/8/layout/hierarchy1"/>
    <dgm:cxn modelId="{EDB4BBD3-F917-4F4E-B704-42802222EF5F}" type="presParOf" srcId="{EE219A93-5F0A-426D-B143-5492C703DDDE}" destId="{1D270EE1-34DE-4556-8577-EEC0274DEF5B}" srcOrd="1" destOrd="0" presId="urn:microsoft.com/office/officeart/2005/8/layout/hierarchy1"/>
    <dgm:cxn modelId="{D1F3AB1C-D2C6-4112-B9BF-FD89CCDA1738}" type="presParOf" srcId="{9D37D9F7-5B58-442C-8864-CCDEA102FD6B}" destId="{36940DDE-D383-497C-AC29-B6EC7130D072}" srcOrd="2" destOrd="0" presId="urn:microsoft.com/office/officeart/2005/8/layout/hierarchy1"/>
    <dgm:cxn modelId="{28C0EFF7-A59B-4DAB-8E94-E6277D9C92BC}" type="presParOf" srcId="{9D37D9F7-5B58-442C-8864-CCDEA102FD6B}" destId="{6E031060-2BBE-4B4D-857D-A7490136EF2F}" srcOrd="3" destOrd="0" presId="urn:microsoft.com/office/officeart/2005/8/layout/hierarchy1"/>
    <dgm:cxn modelId="{D52F8628-FB20-4F55-8435-94126522FDF9}" type="presParOf" srcId="{6E031060-2BBE-4B4D-857D-A7490136EF2F}" destId="{88AEF545-F1A8-4E67-AD06-89ACEE8D7255}" srcOrd="0" destOrd="0" presId="urn:microsoft.com/office/officeart/2005/8/layout/hierarchy1"/>
    <dgm:cxn modelId="{6299A701-5012-4E82-9AF4-65FEAA92EA32}" type="presParOf" srcId="{88AEF545-F1A8-4E67-AD06-89ACEE8D7255}" destId="{7406B618-9017-4A59-89A8-C90ED5394E53}" srcOrd="0" destOrd="0" presId="urn:microsoft.com/office/officeart/2005/8/layout/hierarchy1"/>
    <dgm:cxn modelId="{627118A2-EB00-4A79-8807-AE492C308368}" type="presParOf" srcId="{88AEF545-F1A8-4E67-AD06-89ACEE8D7255}" destId="{20BDBBA4-E5E4-40A7-B5D8-0D6DE6989B10}" srcOrd="1" destOrd="0" presId="urn:microsoft.com/office/officeart/2005/8/layout/hierarchy1"/>
    <dgm:cxn modelId="{543A3BB4-3B83-4E63-9B85-DD0E7905F0E0}" type="presParOf" srcId="{6E031060-2BBE-4B4D-857D-A7490136EF2F}" destId="{3CF46A04-5772-4EB3-80A6-25EC4FCCA5AC}" srcOrd="1" destOrd="0" presId="urn:microsoft.com/office/officeart/2005/8/layout/hierarchy1"/>
    <dgm:cxn modelId="{D58B1694-E7D1-4BF6-88AA-A3CEBFD5D432}" type="presParOf" srcId="{9D37D9F7-5B58-442C-8864-CCDEA102FD6B}" destId="{828EEA94-AD78-4478-8689-BAA549D79781}" srcOrd="4" destOrd="0" presId="urn:microsoft.com/office/officeart/2005/8/layout/hierarchy1"/>
    <dgm:cxn modelId="{F466B0C2-D111-4444-B434-F276C53D98B2}" type="presParOf" srcId="{9D37D9F7-5B58-442C-8864-CCDEA102FD6B}" destId="{88391599-8E43-4810-B54A-1EB4AAEF3B0D}" srcOrd="5" destOrd="0" presId="urn:microsoft.com/office/officeart/2005/8/layout/hierarchy1"/>
    <dgm:cxn modelId="{B947667B-9048-44A2-8CB3-B2B3927F6311}" type="presParOf" srcId="{88391599-8E43-4810-B54A-1EB4AAEF3B0D}" destId="{BCFFC394-C041-4F87-95E8-28B89C4048C2}" srcOrd="0" destOrd="0" presId="urn:microsoft.com/office/officeart/2005/8/layout/hierarchy1"/>
    <dgm:cxn modelId="{57024EA3-36CA-485B-9124-308EAE79AF96}" type="presParOf" srcId="{BCFFC394-C041-4F87-95E8-28B89C4048C2}" destId="{479FE837-9C2B-4E08-AECA-86738C6FAF7F}" srcOrd="0" destOrd="0" presId="urn:microsoft.com/office/officeart/2005/8/layout/hierarchy1"/>
    <dgm:cxn modelId="{C746C019-D4D8-4721-8006-3639C5C0BCEC}" type="presParOf" srcId="{BCFFC394-C041-4F87-95E8-28B89C4048C2}" destId="{68AB2305-99F9-4AB8-A8E8-11D5029E1A3A}" srcOrd="1" destOrd="0" presId="urn:microsoft.com/office/officeart/2005/8/layout/hierarchy1"/>
    <dgm:cxn modelId="{86041607-BBD2-404F-9619-8F1DBF399C16}" type="presParOf" srcId="{88391599-8E43-4810-B54A-1EB4AAEF3B0D}" destId="{7D0FF15D-05EF-42B3-B423-56E331E5A11C}" srcOrd="1" destOrd="0" presId="urn:microsoft.com/office/officeart/2005/8/layout/hierarchy1"/>
    <dgm:cxn modelId="{8E83F206-AB84-45FC-A625-2D1AD86B7316}" type="presParOf" srcId="{2E3C3538-1A41-4D82-A10C-5A0A8399D59F}" destId="{ACAD40CE-E2F1-4926-9C1F-73A2C788841B}" srcOrd="2" destOrd="0" presId="urn:microsoft.com/office/officeart/2005/8/layout/hierarchy1"/>
    <dgm:cxn modelId="{2F158DD9-A7D8-47B6-B98E-D48153CC3503}" type="presParOf" srcId="{2E3C3538-1A41-4D82-A10C-5A0A8399D59F}" destId="{0427FE72-1270-4B62-97DA-7A1B74B15951}" srcOrd="3" destOrd="0" presId="urn:microsoft.com/office/officeart/2005/8/layout/hierarchy1"/>
    <dgm:cxn modelId="{786C3E1B-EC8F-4FFE-9DF6-66537EE28607}" type="presParOf" srcId="{0427FE72-1270-4B62-97DA-7A1B74B15951}" destId="{18B1ABEB-E386-4122-B072-A795D8EB08AF}" srcOrd="0" destOrd="0" presId="urn:microsoft.com/office/officeart/2005/8/layout/hierarchy1"/>
    <dgm:cxn modelId="{909AD292-65C0-49B9-96A8-FA48649C17CA}" type="presParOf" srcId="{18B1ABEB-E386-4122-B072-A795D8EB08AF}" destId="{D7CF6477-E9CB-49FB-8ED7-5C6831B2A6A6}" srcOrd="0" destOrd="0" presId="urn:microsoft.com/office/officeart/2005/8/layout/hierarchy1"/>
    <dgm:cxn modelId="{E7AA3D17-C2CB-4D58-8ED2-17019A341F10}" type="presParOf" srcId="{18B1ABEB-E386-4122-B072-A795D8EB08AF}" destId="{56DD86CB-70AE-47BE-9F20-1F0E211EE8E5}" srcOrd="1" destOrd="0" presId="urn:microsoft.com/office/officeart/2005/8/layout/hierarchy1"/>
    <dgm:cxn modelId="{1B2D1E82-5F6D-4E1F-A177-D6C33942ECB0}" type="presParOf" srcId="{0427FE72-1270-4B62-97DA-7A1B74B15951}" destId="{D4163EA3-8C32-4F45-BCDB-2D929AF8207B}"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D40CE-E2F1-4926-9C1F-73A2C788841B}">
      <dsp:nvSpPr>
        <dsp:cNvPr id="0" name=""/>
        <dsp:cNvSpPr/>
      </dsp:nvSpPr>
      <dsp:spPr>
        <a:xfrm>
          <a:off x="5621935" y="1158115"/>
          <a:ext cx="1113019" cy="529696"/>
        </a:xfrm>
        <a:custGeom>
          <a:avLst/>
          <a:gdLst/>
          <a:ahLst/>
          <a:cxnLst/>
          <a:rect l="0" t="0" r="0" b="0"/>
          <a:pathLst>
            <a:path>
              <a:moveTo>
                <a:pt x="0" y="0"/>
              </a:moveTo>
              <a:lnTo>
                <a:pt x="0" y="360972"/>
              </a:lnTo>
              <a:lnTo>
                <a:pt x="1113019" y="360972"/>
              </a:lnTo>
              <a:lnTo>
                <a:pt x="1113019" y="529696"/>
              </a:lnTo>
            </a:path>
          </a:pathLst>
        </a:custGeom>
        <a:noFill/>
        <a:ln w="25400" cap="flat" cmpd="sng" algn="ctr">
          <a:solidFill>
            <a:srgbClr val="3D7FA9"/>
          </a:solidFill>
          <a:prstDash val="solid"/>
        </a:ln>
        <a:effectLst/>
      </dsp:spPr>
      <dsp:style>
        <a:lnRef idx="2">
          <a:scrgbClr r="0" g="0" b="0"/>
        </a:lnRef>
        <a:fillRef idx="0">
          <a:scrgbClr r="0" g="0" b="0"/>
        </a:fillRef>
        <a:effectRef idx="0">
          <a:scrgbClr r="0" g="0" b="0"/>
        </a:effectRef>
        <a:fontRef idx="minor"/>
      </dsp:style>
    </dsp:sp>
    <dsp:sp modelId="{828EEA94-AD78-4478-8689-BAA549D79781}">
      <dsp:nvSpPr>
        <dsp:cNvPr id="0" name=""/>
        <dsp:cNvSpPr/>
      </dsp:nvSpPr>
      <dsp:spPr>
        <a:xfrm>
          <a:off x="4508916" y="2844339"/>
          <a:ext cx="2226039" cy="529696"/>
        </a:xfrm>
        <a:custGeom>
          <a:avLst/>
          <a:gdLst/>
          <a:ahLst/>
          <a:cxnLst/>
          <a:rect l="0" t="0" r="0" b="0"/>
          <a:pathLst>
            <a:path>
              <a:moveTo>
                <a:pt x="0" y="0"/>
              </a:moveTo>
              <a:lnTo>
                <a:pt x="0" y="360972"/>
              </a:lnTo>
              <a:lnTo>
                <a:pt x="2226039" y="360972"/>
              </a:lnTo>
              <a:lnTo>
                <a:pt x="2226039" y="529696"/>
              </a:lnTo>
            </a:path>
          </a:pathLst>
        </a:custGeom>
        <a:noFill/>
        <a:ln w="25400" cap="flat" cmpd="sng" algn="ctr">
          <a:solidFill>
            <a:srgbClr val="3D7FA9"/>
          </a:solidFill>
          <a:prstDash val="solid"/>
        </a:ln>
        <a:effectLst/>
      </dsp:spPr>
      <dsp:style>
        <a:lnRef idx="2">
          <a:scrgbClr r="0" g="0" b="0"/>
        </a:lnRef>
        <a:fillRef idx="0">
          <a:scrgbClr r="0" g="0" b="0"/>
        </a:fillRef>
        <a:effectRef idx="0">
          <a:scrgbClr r="0" g="0" b="0"/>
        </a:effectRef>
        <a:fontRef idx="minor"/>
      </dsp:style>
    </dsp:sp>
    <dsp:sp modelId="{36940DDE-D383-497C-AC29-B6EC7130D072}">
      <dsp:nvSpPr>
        <dsp:cNvPr id="0" name=""/>
        <dsp:cNvSpPr/>
      </dsp:nvSpPr>
      <dsp:spPr>
        <a:xfrm>
          <a:off x="4463196" y="2844339"/>
          <a:ext cx="91440" cy="529696"/>
        </a:xfrm>
        <a:custGeom>
          <a:avLst/>
          <a:gdLst/>
          <a:ahLst/>
          <a:cxnLst/>
          <a:rect l="0" t="0" r="0" b="0"/>
          <a:pathLst>
            <a:path>
              <a:moveTo>
                <a:pt x="45720" y="0"/>
              </a:moveTo>
              <a:lnTo>
                <a:pt x="45720" y="529696"/>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94B847AE-D8FC-4E47-B4F2-36D66E5D4BF4}">
      <dsp:nvSpPr>
        <dsp:cNvPr id="0" name=""/>
        <dsp:cNvSpPr/>
      </dsp:nvSpPr>
      <dsp:spPr>
        <a:xfrm>
          <a:off x="2295535" y="2844339"/>
          <a:ext cx="2213380" cy="531282"/>
        </a:xfrm>
        <a:custGeom>
          <a:avLst/>
          <a:gdLst/>
          <a:ahLst/>
          <a:cxnLst/>
          <a:rect l="0" t="0" r="0" b="0"/>
          <a:pathLst>
            <a:path>
              <a:moveTo>
                <a:pt x="2213380" y="0"/>
              </a:moveTo>
              <a:lnTo>
                <a:pt x="2213380" y="362559"/>
              </a:lnTo>
              <a:lnTo>
                <a:pt x="0" y="362559"/>
              </a:lnTo>
              <a:lnTo>
                <a:pt x="0" y="531282"/>
              </a:lnTo>
            </a:path>
          </a:pathLst>
        </a:custGeom>
        <a:noFill/>
        <a:ln w="25400" cap="flat" cmpd="sng" algn="ctr">
          <a:solidFill>
            <a:srgbClr val="3D7FA9"/>
          </a:solidFill>
          <a:prstDash val="solid"/>
        </a:ln>
        <a:effectLst/>
      </dsp:spPr>
      <dsp:style>
        <a:lnRef idx="2">
          <a:scrgbClr r="0" g="0" b="0"/>
        </a:lnRef>
        <a:fillRef idx="0">
          <a:scrgbClr r="0" g="0" b="0"/>
        </a:fillRef>
        <a:effectRef idx="0">
          <a:scrgbClr r="0" g="0" b="0"/>
        </a:effectRef>
        <a:fontRef idx="minor"/>
      </dsp:style>
    </dsp:sp>
    <dsp:sp modelId="{3254102B-6D95-4B5C-8096-DEE09FF1A19E}">
      <dsp:nvSpPr>
        <dsp:cNvPr id="0" name=""/>
        <dsp:cNvSpPr/>
      </dsp:nvSpPr>
      <dsp:spPr>
        <a:xfrm>
          <a:off x="4508916" y="1158115"/>
          <a:ext cx="1113019" cy="529696"/>
        </a:xfrm>
        <a:custGeom>
          <a:avLst/>
          <a:gdLst/>
          <a:ahLst/>
          <a:cxnLst/>
          <a:rect l="0" t="0" r="0" b="0"/>
          <a:pathLst>
            <a:path>
              <a:moveTo>
                <a:pt x="1113019" y="0"/>
              </a:moveTo>
              <a:lnTo>
                <a:pt x="1113019" y="360972"/>
              </a:lnTo>
              <a:lnTo>
                <a:pt x="0" y="360972"/>
              </a:lnTo>
              <a:lnTo>
                <a:pt x="0" y="529696"/>
              </a:lnTo>
            </a:path>
          </a:pathLst>
        </a:custGeom>
        <a:noFill/>
        <a:ln w="25400" cap="flat" cmpd="sng" algn="ctr">
          <a:solidFill>
            <a:srgbClr val="3D7FA9"/>
          </a:solidFill>
          <a:prstDash val="solid"/>
        </a:ln>
        <a:effectLst/>
      </dsp:spPr>
      <dsp:style>
        <a:lnRef idx="2">
          <a:scrgbClr r="0" g="0" b="0"/>
        </a:lnRef>
        <a:fillRef idx="0">
          <a:scrgbClr r="0" g="0" b="0"/>
        </a:fillRef>
        <a:effectRef idx="0">
          <a:scrgbClr r="0" g="0" b="0"/>
        </a:effectRef>
        <a:fontRef idx="minor"/>
      </dsp:style>
    </dsp:sp>
    <dsp:sp modelId="{A1BFBC24-ADCC-4A6A-B734-73495CBD5B7F}">
      <dsp:nvSpPr>
        <dsp:cNvPr id="0" name=""/>
        <dsp:cNvSpPr/>
      </dsp:nvSpPr>
      <dsp:spPr>
        <a:xfrm>
          <a:off x="4711283" y="1586"/>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BE3BC6-DA14-4F37-BD35-0BF3ECFE9FB9}">
      <dsp:nvSpPr>
        <dsp:cNvPr id="0" name=""/>
        <dsp:cNvSpPr/>
      </dsp:nvSpPr>
      <dsp:spPr>
        <a:xfrm>
          <a:off x="4913650" y="193835"/>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Composite Evaluation Score </a:t>
          </a:r>
        </a:p>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100 points</a:t>
          </a:r>
          <a:endParaRPr lang="en-US" sz="1400" kern="1200" dirty="0">
            <a:solidFill>
              <a:schemeClr val="tx1"/>
            </a:solidFill>
            <a:latin typeface="Arial" pitchFamily="34" charset="0"/>
            <a:cs typeface="Arial" pitchFamily="34" charset="0"/>
          </a:endParaRPr>
        </a:p>
      </dsp:txBody>
      <dsp:txXfrm>
        <a:off x="4947524" y="227709"/>
        <a:ext cx="1753556" cy="1088780"/>
      </dsp:txXfrm>
    </dsp:sp>
    <dsp:sp modelId="{F3240D52-BF91-4D7B-8D22-454143E16CA7}">
      <dsp:nvSpPr>
        <dsp:cNvPr id="0" name=""/>
        <dsp:cNvSpPr/>
      </dsp:nvSpPr>
      <dsp:spPr>
        <a:xfrm>
          <a:off x="3598264" y="1687811"/>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357ADB-5741-43F0-8550-DE1D5912C3F8}">
      <dsp:nvSpPr>
        <dsp:cNvPr id="0" name=""/>
        <dsp:cNvSpPr/>
      </dsp:nvSpPr>
      <dsp:spPr>
        <a:xfrm>
          <a:off x="3800631" y="1880060"/>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Measures of Student Learning </a:t>
          </a:r>
        </a:p>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40 points</a:t>
          </a:r>
          <a:endParaRPr lang="en-US" sz="1400" kern="1200" dirty="0">
            <a:solidFill>
              <a:schemeClr val="tx1"/>
            </a:solidFill>
            <a:latin typeface="Arial" pitchFamily="34" charset="0"/>
            <a:cs typeface="Arial" pitchFamily="34" charset="0"/>
          </a:endParaRPr>
        </a:p>
      </dsp:txBody>
      <dsp:txXfrm>
        <a:off x="3834505" y="1913934"/>
        <a:ext cx="1753556" cy="1088780"/>
      </dsp:txXfrm>
    </dsp:sp>
    <dsp:sp modelId="{037DD783-0483-4BD1-B79B-0C63A78FB912}">
      <dsp:nvSpPr>
        <dsp:cNvPr id="0" name=""/>
        <dsp:cNvSpPr/>
      </dsp:nvSpPr>
      <dsp:spPr>
        <a:xfrm>
          <a:off x="1384883" y="3375622"/>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24651A-3C2D-478B-8408-16053101EB24}">
      <dsp:nvSpPr>
        <dsp:cNvPr id="0" name=""/>
        <dsp:cNvSpPr/>
      </dsp:nvSpPr>
      <dsp:spPr>
        <a:xfrm>
          <a:off x="1587250" y="3567871"/>
          <a:ext cx="1821304" cy="1156528"/>
        </a:xfrm>
        <a:prstGeom prst="roundRect">
          <a:avLst>
            <a:gd name="adj" fmla="val 10000"/>
          </a:avLst>
        </a:prstGeom>
        <a:solidFill>
          <a:srgbClr val="FFFF00">
            <a:alpha val="90000"/>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Measures of Student Growth Where a State Provided Growth Scores is Available</a:t>
          </a:r>
          <a:endParaRPr lang="en-US" sz="1400" kern="1200" dirty="0">
            <a:solidFill>
              <a:schemeClr val="tx1"/>
            </a:solidFill>
            <a:latin typeface="Arial" pitchFamily="34" charset="0"/>
            <a:cs typeface="Arial" pitchFamily="34" charset="0"/>
          </a:endParaRPr>
        </a:p>
      </dsp:txBody>
      <dsp:txXfrm>
        <a:off x="1621124" y="3601745"/>
        <a:ext cx="1753556" cy="1088780"/>
      </dsp:txXfrm>
    </dsp:sp>
    <dsp:sp modelId="{7406B618-9017-4A59-89A8-C90ED5394E53}">
      <dsp:nvSpPr>
        <dsp:cNvPr id="0" name=""/>
        <dsp:cNvSpPr/>
      </dsp:nvSpPr>
      <dsp:spPr>
        <a:xfrm>
          <a:off x="3598264" y="3374035"/>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BDBBA4-E5E4-40A7-B5D8-0D6DE6989B10}">
      <dsp:nvSpPr>
        <dsp:cNvPr id="0" name=""/>
        <dsp:cNvSpPr/>
      </dsp:nvSpPr>
      <dsp:spPr>
        <a:xfrm>
          <a:off x="3800631" y="3566284"/>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2060"/>
              </a:solidFill>
              <a:latin typeface="Arial" pitchFamily="34" charset="0"/>
              <a:cs typeface="Arial" pitchFamily="34" charset="0"/>
            </a:rPr>
            <a:t>“</a:t>
          </a:r>
          <a:r>
            <a:rPr lang="en-US" sz="1400" kern="1200" dirty="0" smtClean="0">
              <a:solidFill>
                <a:schemeClr val="tx1"/>
              </a:solidFill>
              <a:latin typeface="Arial" pitchFamily="34" charset="0"/>
              <a:cs typeface="Arial" pitchFamily="34" charset="0"/>
            </a:rPr>
            <a:t>Comparable Growth” Measures Where no State-Provided Growth Score is Available</a:t>
          </a:r>
          <a:endParaRPr lang="en-US" sz="1400" kern="1200" dirty="0">
            <a:solidFill>
              <a:schemeClr val="tx1"/>
            </a:solidFill>
            <a:latin typeface="Arial" pitchFamily="34" charset="0"/>
            <a:cs typeface="Arial" pitchFamily="34" charset="0"/>
          </a:endParaRPr>
        </a:p>
      </dsp:txBody>
      <dsp:txXfrm>
        <a:off x="3834505" y="3600158"/>
        <a:ext cx="1753556" cy="1088780"/>
      </dsp:txXfrm>
    </dsp:sp>
    <dsp:sp modelId="{479FE837-9C2B-4E08-AECA-86738C6FAF7F}">
      <dsp:nvSpPr>
        <dsp:cNvPr id="0" name=""/>
        <dsp:cNvSpPr/>
      </dsp:nvSpPr>
      <dsp:spPr>
        <a:xfrm>
          <a:off x="5824303" y="3374035"/>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AB2305-99F9-4AB8-A8E8-11D5029E1A3A}">
      <dsp:nvSpPr>
        <dsp:cNvPr id="0" name=""/>
        <dsp:cNvSpPr/>
      </dsp:nvSpPr>
      <dsp:spPr>
        <a:xfrm>
          <a:off x="6026670" y="3566284"/>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Locally Selected Measures of Student Achievement</a:t>
          </a:r>
          <a:endParaRPr lang="en-US" sz="1400" kern="1200" dirty="0">
            <a:solidFill>
              <a:schemeClr val="tx1"/>
            </a:solidFill>
            <a:latin typeface="Arial" pitchFamily="34" charset="0"/>
            <a:cs typeface="Arial" pitchFamily="34" charset="0"/>
          </a:endParaRPr>
        </a:p>
      </dsp:txBody>
      <dsp:txXfrm>
        <a:off x="6060544" y="3600158"/>
        <a:ext cx="1753556" cy="1088780"/>
      </dsp:txXfrm>
    </dsp:sp>
    <dsp:sp modelId="{D7CF6477-E9CB-49FB-8ED7-5C6831B2A6A6}">
      <dsp:nvSpPr>
        <dsp:cNvPr id="0" name=""/>
        <dsp:cNvSpPr/>
      </dsp:nvSpPr>
      <dsp:spPr>
        <a:xfrm>
          <a:off x="5824303" y="1687811"/>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DD86CB-70AE-47BE-9F20-1F0E211EE8E5}">
      <dsp:nvSpPr>
        <dsp:cNvPr id="0" name=""/>
        <dsp:cNvSpPr/>
      </dsp:nvSpPr>
      <dsp:spPr>
        <a:xfrm>
          <a:off x="6026670" y="1880060"/>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Other Measures of Educator Effectiveness</a:t>
          </a:r>
        </a:p>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60 points</a:t>
          </a:r>
          <a:endParaRPr lang="en-US" sz="1400" kern="1200" dirty="0">
            <a:solidFill>
              <a:schemeClr val="tx1"/>
            </a:solidFill>
            <a:latin typeface="Arial" pitchFamily="34" charset="0"/>
            <a:cs typeface="Arial" pitchFamily="34" charset="0"/>
          </a:endParaRPr>
        </a:p>
      </dsp:txBody>
      <dsp:txXfrm>
        <a:off x="6060544" y="1913934"/>
        <a:ext cx="1753556" cy="10887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C517D35D-5ADB-47B5-9942-00EA1C9BC9A8}" type="slidenum">
              <a:rPr lang="en-US"/>
              <a:pPr>
                <a:defRPr/>
              </a:pPr>
              <a:t>‹#›</a:t>
            </a:fld>
            <a:endParaRPr lang="en-US" dirty="0"/>
          </a:p>
        </p:txBody>
      </p:sp>
    </p:spTree>
    <p:extLst>
      <p:ext uri="{BB962C8B-B14F-4D97-AF65-F5344CB8AC3E}">
        <p14:creationId xmlns:p14="http://schemas.microsoft.com/office/powerpoint/2010/main" val="634305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Slide Number Placeholder 3"/>
          <p:cNvSpPr>
            <a:spLocks noGrp="1"/>
          </p:cNvSpPr>
          <p:nvPr>
            <p:ph type="sldNum" sz="quarter" idx="5"/>
          </p:nvPr>
        </p:nvSpPr>
        <p:spPr>
          <a:noFill/>
          <a:ln>
            <a:miter lim="800000"/>
            <a:headEnd/>
            <a:tailEnd/>
          </a:ln>
        </p:spPr>
        <p:txBody>
          <a:bodyPr/>
          <a:lstStyle/>
          <a:p>
            <a:fld id="{90A9A7CD-395B-4CCC-800D-12CCD3BDC73A}" type="slidenum">
              <a:rPr lang="en-US" smtClean="0">
                <a:ea typeface="ＭＳ Ｐゴシック"/>
                <a:cs typeface="ＭＳ Ｐゴシック"/>
              </a:rPr>
              <a:pPr/>
              <a:t>3</a:t>
            </a:fld>
            <a:endParaRPr lang="en-US" smtClean="0">
              <a:ea typeface="ＭＳ Ｐゴシック"/>
              <a:cs typeface="ＭＳ Ｐゴシック"/>
            </a:endParaRPr>
          </a:p>
        </p:txBody>
      </p:sp>
      <p:sp>
        <p:nvSpPr>
          <p:cNvPr id="23555" name="Content Placeholder 2"/>
          <p:cNvSpPr>
            <a:spLocks noGrp="1"/>
          </p:cNvSpPr>
          <p:nvPr>
            <p:ph type="body" idx="1"/>
          </p:nvPr>
        </p:nvSpPr>
        <p:spPr>
          <a:noFill/>
        </p:spPr>
        <p:txBody>
          <a:bodyPr/>
          <a:lstStyle/>
          <a:p>
            <a:pPr eaLnBrk="1" hangingPunct="1"/>
            <a:endParaRPr lang="en-US" smtClean="0">
              <a:latin typeface="Calibri" pitchFamily="34" charset="0"/>
              <a:ea typeface="ＭＳ Ｐゴシック"/>
              <a:cs typeface="ＭＳ Ｐゴシック"/>
            </a:endParaRPr>
          </a:p>
        </p:txBody>
      </p:sp>
    </p:spTree>
    <p:extLst>
      <p:ext uri="{BB962C8B-B14F-4D97-AF65-F5344CB8AC3E}">
        <p14:creationId xmlns:p14="http://schemas.microsoft.com/office/powerpoint/2010/main" val="4145942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engagenylogo"/>
          <p:cNvPicPr>
            <a:picLocks noChangeAspect="1" noChangeArrowheads="1"/>
          </p:cNvPicPr>
          <p:nvPr userDrawn="1"/>
        </p:nvPicPr>
        <p:blipFill>
          <a:blip r:embed="rId2" cstate="print"/>
          <a:srcRect/>
          <a:stretch>
            <a:fillRect/>
          </a:stretch>
        </p:blipFill>
        <p:spPr bwMode="auto">
          <a:xfrm>
            <a:off x="3505200" y="533400"/>
            <a:ext cx="2209800" cy="792163"/>
          </a:xfrm>
          <a:prstGeom prst="rect">
            <a:avLst/>
          </a:prstGeom>
          <a:noFill/>
          <a:ln w="9525">
            <a:noFill/>
            <a:miter lim="800000"/>
            <a:headEnd/>
            <a:tailEnd/>
          </a:ln>
        </p:spPr>
      </p:pic>
      <p:pic>
        <p:nvPicPr>
          <p:cNvPr id="5" name="Picture 12" descr="EngageNY powerpoint banner"/>
          <p:cNvPicPr>
            <a:picLocks noChangeAspect="1" noChangeArrowheads="1"/>
          </p:cNvPicPr>
          <p:nvPr userDrawn="1"/>
        </p:nvPicPr>
        <p:blipFill>
          <a:blip r:embed="rId3" cstate="print"/>
          <a:srcRect/>
          <a:stretch>
            <a:fillRect/>
          </a:stretch>
        </p:blipFill>
        <p:spPr bwMode="auto">
          <a:xfrm>
            <a:off x="0" y="5405438"/>
            <a:ext cx="9144000" cy="1146175"/>
          </a:xfrm>
          <a:prstGeom prst="rect">
            <a:avLst/>
          </a:prstGeom>
          <a:noFill/>
          <a:ln w="9525">
            <a:noFill/>
            <a:miter lim="800000"/>
            <a:headEnd/>
            <a:tailEnd/>
          </a:ln>
        </p:spPr>
      </p:pic>
      <p:sp>
        <p:nvSpPr>
          <p:cNvPr id="3074" name="Rectangle 2"/>
          <p:cNvSpPr>
            <a:spLocks noGrp="1" noChangeArrowheads="1"/>
          </p:cNvSpPr>
          <p:nvPr>
            <p:ph type="ctrTitle"/>
          </p:nvPr>
        </p:nvSpPr>
        <p:spPr>
          <a:xfrm>
            <a:off x="685800" y="1730375"/>
            <a:ext cx="7772400" cy="1470025"/>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200400"/>
            <a:ext cx="6400800" cy="1752600"/>
          </a:xfrm>
        </p:spPr>
        <p:txBody>
          <a:bodyPr/>
          <a:lstStyle>
            <a:lvl1pPr marL="0" indent="0" algn="ctr">
              <a:buFontTx/>
              <a:buNone/>
              <a:defRPr sz="2300"/>
            </a:lvl1pPr>
          </a:lstStyle>
          <a:p>
            <a:pPr lvl="0"/>
            <a:r>
              <a:rPr lang="en-US" noProof="0" dirty="0" smtClean="0"/>
              <a:t>Click to edit Master subtitle style</a:t>
            </a:r>
          </a:p>
        </p:txBody>
      </p:sp>
      <p:sp>
        <p:nvSpPr>
          <p:cNvPr id="6" name="Rectangle 4"/>
          <p:cNvSpPr>
            <a:spLocks noGrp="1" noChangeArrowheads="1"/>
          </p:cNvSpPr>
          <p:nvPr>
            <p:ph type="ftr" sz="quarter" idx="10"/>
          </p:nvPr>
        </p:nvSpPr>
        <p:spPr/>
        <p:txBody>
          <a:bodyPr/>
          <a:lstStyle>
            <a:lvl1pPr>
              <a:defRPr dirty="0"/>
            </a:lvl1pPr>
          </a:lstStyle>
          <a:p>
            <a:pPr>
              <a:defRPr/>
            </a:pPr>
            <a:r>
              <a:rPr lang="en-US"/>
              <a:t>EngageNY.org</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0B521429-6F59-4776-B0CF-BC2A1588B95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7D9F113E-F403-4B0A-8176-E7209F13AC8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8C45B6E7-406F-4469-B0D8-C542F160625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7"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8AE4C444-7D9C-483B-8DBC-53537EE026B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6" name="Rectangle 8"/>
          <p:cNvSpPr>
            <a:spLocks noGrp="1" noChangeArrowheads="1"/>
          </p:cNvSpPr>
          <p:nvPr>
            <p:ph type="sldNum" sz="quarter" idx="11"/>
          </p:nvPr>
        </p:nvSpPr>
        <p:spPr>
          <a:ln/>
        </p:spPr>
        <p:txBody>
          <a:bodyPr/>
          <a:lstStyle>
            <a:lvl1pPr>
              <a:defRPr/>
            </a:lvl1pPr>
          </a:lstStyle>
          <a:p>
            <a:pPr>
              <a:defRPr/>
            </a:pPr>
            <a:fld id="{15701545-2217-48F4-B2D3-38F664E65AC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8" name="Rectangle 8"/>
          <p:cNvSpPr>
            <a:spLocks noGrp="1" noChangeArrowheads="1"/>
          </p:cNvSpPr>
          <p:nvPr>
            <p:ph type="sldNum" sz="quarter" idx="11"/>
          </p:nvPr>
        </p:nvSpPr>
        <p:spPr>
          <a:ln/>
        </p:spPr>
        <p:txBody>
          <a:bodyPr/>
          <a:lstStyle>
            <a:lvl1pPr>
              <a:defRPr/>
            </a:lvl1pPr>
          </a:lstStyle>
          <a:p>
            <a:pPr>
              <a:defRPr/>
            </a:pPr>
            <a:fld id="{FEFD59CD-98F1-4562-B922-4FEEBF366B9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4" name="Rectangle 8"/>
          <p:cNvSpPr>
            <a:spLocks noGrp="1" noChangeArrowheads="1"/>
          </p:cNvSpPr>
          <p:nvPr>
            <p:ph type="sldNum" sz="quarter" idx="11"/>
          </p:nvPr>
        </p:nvSpPr>
        <p:spPr>
          <a:ln/>
        </p:spPr>
        <p:txBody>
          <a:bodyPr/>
          <a:lstStyle>
            <a:lvl1pPr>
              <a:defRPr/>
            </a:lvl1pPr>
          </a:lstStyle>
          <a:p>
            <a:pPr>
              <a:defRPr/>
            </a:pPr>
            <a:fld id="{B23F4FC9-D714-4B30-ACB7-3240B8EDAC2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3" name="Rectangle 8"/>
          <p:cNvSpPr>
            <a:spLocks noGrp="1" noChangeArrowheads="1"/>
          </p:cNvSpPr>
          <p:nvPr>
            <p:ph type="sldNum" sz="quarter" idx="11"/>
          </p:nvPr>
        </p:nvSpPr>
        <p:spPr>
          <a:ln/>
        </p:spPr>
        <p:txBody>
          <a:bodyPr/>
          <a:lstStyle>
            <a:lvl1pPr>
              <a:defRPr/>
            </a:lvl1pPr>
          </a:lstStyle>
          <a:p>
            <a:pPr>
              <a:defRPr/>
            </a:pPr>
            <a:fld id="{674D25D9-A018-41E2-9BED-BE491128F6F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6" name="Rectangle 8"/>
          <p:cNvSpPr>
            <a:spLocks noGrp="1" noChangeArrowheads="1"/>
          </p:cNvSpPr>
          <p:nvPr>
            <p:ph type="sldNum" sz="quarter" idx="11"/>
          </p:nvPr>
        </p:nvSpPr>
        <p:spPr>
          <a:ln/>
        </p:spPr>
        <p:txBody>
          <a:bodyPr/>
          <a:lstStyle>
            <a:lvl1pPr>
              <a:defRPr/>
            </a:lvl1pPr>
          </a:lstStyle>
          <a:p>
            <a:pPr>
              <a:defRPr/>
            </a:pPr>
            <a:fld id="{BDEDADB5-5057-4E0A-A7CE-F56B05CCE1C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a:t>EngageNY.org</a:t>
            </a:r>
          </a:p>
        </p:txBody>
      </p:sp>
      <p:sp>
        <p:nvSpPr>
          <p:cNvPr id="6" name="Rectangle 8"/>
          <p:cNvSpPr>
            <a:spLocks noGrp="1" noChangeArrowheads="1"/>
          </p:cNvSpPr>
          <p:nvPr>
            <p:ph type="sldNum" sz="quarter" idx="11"/>
          </p:nvPr>
        </p:nvSpPr>
        <p:spPr>
          <a:ln/>
        </p:spPr>
        <p:txBody>
          <a:bodyPr/>
          <a:lstStyle>
            <a:lvl1pPr>
              <a:defRPr/>
            </a:lvl1pPr>
          </a:lstStyle>
          <a:p>
            <a:pPr>
              <a:defRPr/>
            </a:pPr>
            <a:fld id="{2D0DFA20-1529-4C54-A7FD-4371F1CC030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ftr" sz="quarter" idx="3"/>
          </p:nvPr>
        </p:nvSpPr>
        <p:spPr bwMode="auto">
          <a:xfrm>
            <a:off x="0" y="6553200"/>
            <a:ext cx="9144000" cy="304800"/>
          </a:xfrm>
          <a:prstGeom prst="rect">
            <a:avLst/>
          </a:prstGeom>
          <a:solidFill>
            <a:srgbClr val="3D7FA9"/>
          </a:solidFill>
          <a:ln>
            <a:noFill/>
          </a:ln>
          <a:effectLst/>
          <a:extLst/>
        </p:spPr>
        <p:txBody>
          <a:bodyPr vert="horz" wrap="square" lIns="91440" tIns="45720" rIns="91440" bIns="45720" numCol="1" anchor="t" anchorCtr="0" compatLnSpc="1">
            <a:prstTxWarp prst="textNoShape">
              <a:avLst/>
            </a:prstTxWarp>
          </a:bodyPr>
          <a:lstStyle>
            <a:lvl1pPr algn="ctr">
              <a:defRPr sz="1400" dirty="0">
                <a:solidFill>
                  <a:schemeClr val="bg1"/>
                </a:solidFill>
                <a:latin typeface="+mj-lt"/>
              </a:defRPr>
            </a:lvl1pPr>
          </a:lstStyle>
          <a:p>
            <a:pPr>
              <a:defRPr/>
            </a:pPr>
            <a:r>
              <a:rPr lang="en-US"/>
              <a:t>EngageNY.org</a:t>
            </a:r>
          </a:p>
        </p:txBody>
      </p:sp>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sldNum" sz="quarter" idx="4"/>
          </p:nvPr>
        </p:nvSpPr>
        <p:spPr bwMode="auto">
          <a:xfrm>
            <a:off x="7010400" y="6553200"/>
            <a:ext cx="21336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bg1"/>
                </a:solidFill>
                <a:latin typeface="+mj-lt"/>
              </a:defRPr>
            </a:lvl1pPr>
          </a:lstStyle>
          <a:p>
            <a:pPr>
              <a:defRPr/>
            </a:pPr>
            <a:fld id="{694758E1-1822-469A-9991-497FC418DE1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dt="0"/>
  <p:txStyles>
    <p:titleStyle>
      <a:lvl1pPr algn="ctr" rtl="0" eaLnBrk="0" fontAlgn="base" hangingPunct="0">
        <a:spcBef>
          <a:spcPct val="0"/>
        </a:spcBef>
        <a:spcAft>
          <a:spcPct val="0"/>
        </a:spcAft>
        <a:defRPr sz="2800" b="1">
          <a:solidFill>
            <a:srgbClr val="D54F48"/>
          </a:solidFill>
          <a:latin typeface="+mj-lt"/>
          <a:ea typeface="+mj-ea"/>
          <a:cs typeface="+mj-cs"/>
        </a:defRPr>
      </a:lvl1pPr>
      <a:lvl2pPr algn="ctr" rtl="0" eaLnBrk="0" fontAlgn="base" hangingPunct="0">
        <a:spcBef>
          <a:spcPct val="0"/>
        </a:spcBef>
        <a:spcAft>
          <a:spcPct val="0"/>
        </a:spcAft>
        <a:defRPr sz="2800" b="1">
          <a:solidFill>
            <a:srgbClr val="D54F48"/>
          </a:solidFill>
          <a:latin typeface="CartoGothic Std" pitchFamily="34" charset="0"/>
        </a:defRPr>
      </a:lvl2pPr>
      <a:lvl3pPr algn="ctr" rtl="0" eaLnBrk="0" fontAlgn="base" hangingPunct="0">
        <a:spcBef>
          <a:spcPct val="0"/>
        </a:spcBef>
        <a:spcAft>
          <a:spcPct val="0"/>
        </a:spcAft>
        <a:defRPr sz="2800" b="1">
          <a:solidFill>
            <a:srgbClr val="D54F48"/>
          </a:solidFill>
          <a:latin typeface="CartoGothic Std" pitchFamily="34" charset="0"/>
        </a:defRPr>
      </a:lvl3pPr>
      <a:lvl4pPr algn="ctr" rtl="0" eaLnBrk="0" fontAlgn="base" hangingPunct="0">
        <a:spcBef>
          <a:spcPct val="0"/>
        </a:spcBef>
        <a:spcAft>
          <a:spcPct val="0"/>
        </a:spcAft>
        <a:defRPr sz="2800" b="1">
          <a:solidFill>
            <a:srgbClr val="D54F48"/>
          </a:solidFill>
          <a:latin typeface="CartoGothic Std" pitchFamily="34" charset="0"/>
        </a:defRPr>
      </a:lvl4pPr>
      <a:lvl5pPr algn="ctr" rtl="0" eaLnBrk="0" fontAlgn="base" hangingPunct="0">
        <a:spcBef>
          <a:spcPct val="0"/>
        </a:spcBef>
        <a:spcAft>
          <a:spcPct val="0"/>
        </a:spcAft>
        <a:defRPr sz="2800" b="1">
          <a:solidFill>
            <a:srgbClr val="D54F48"/>
          </a:solidFill>
          <a:latin typeface="CartoGothic Std"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p:titleStyle>
    <p:bodyStyle>
      <a:lvl1pPr marL="342900" indent="-342900" algn="l" rtl="0" eaLnBrk="0" fontAlgn="base" hangingPunct="0">
        <a:spcBef>
          <a:spcPct val="20000"/>
        </a:spcBef>
        <a:spcAft>
          <a:spcPct val="0"/>
        </a:spcAft>
        <a:buChar char="•"/>
        <a:defRPr sz="2700" b="1">
          <a:solidFill>
            <a:srgbClr val="3D7FA9"/>
          </a:solidFill>
          <a:latin typeface="+mn-lt"/>
          <a:ea typeface="+mn-ea"/>
          <a:cs typeface="+mn-cs"/>
        </a:defRPr>
      </a:lvl1pPr>
      <a:lvl2pPr marL="857250" indent="-400050" algn="l" rtl="0" eaLnBrk="0" fontAlgn="base" hangingPunct="0">
        <a:spcBef>
          <a:spcPct val="20000"/>
        </a:spcBef>
        <a:spcAft>
          <a:spcPct val="0"/>
        </a:spcAft>
        <a:buSzPct val="50000"/>
        <a:buFont typeface="Wingdings" pitchFamily="2" charset="2"/>
        <a:buChar char="¦"/>
        <a:defRPr sz="2400" b="1">
          <a:solidFill>
            <a:schemeClr val="tx1"/>
          </a:solidFill>
          <a:latin typeface="+mn-lt"/>
        </a:defRPr>
      </a:lvl2pPr>
      <a:lvl3pPr marL="120015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Excel_97_-_2004_Worksheet1.xls"/><Relationship Id="rId6" Type="http://schemas.openxmlformats.org/officeDocument/2006/relationships/image" Target="../media/image3.emf"/><Relationship Id="rId7" Type="http://schemas.openxmlformats.org/officeDocument/2006/relationships/oleObject" Target="../embeddings/oleObject2.bin"/><Relationship Id="rId8" Type="http://schemas.openxmlformats.org/officeDocument/2006/relationships/oleObject" Target="../embeddings/Microsoft_Excel_97_-_2004_Worksheet2.xls"/><Relationship Id="rId9"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oleObject" Target="../embeddings/Microsoft_Excel_97_-_2004_Worksheet3.xls"/><Relationship Id="rId5" Type="http://schemas.openxmlformats.org/officeDocument/2006/relationships/image" Target="../media/image5.emf"/><Relationship Id="rId6" Type="http://schemas.openxmlformats.org/officeDocument/2006/relationships/oleObject" Target="../embeddings/oleObject4.bin"/><Relationship Id="rId7" Type="http://schemas.openxmlformats.org/officeDocument/2006/relationships/oleObject" Target="../embeddings/Microsoft_Excel_97_-_2004_Worksheet4.xls"/><Relationship Id="rId8"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ftr" sz="quarter" idx="10"/>
          </p:nvPr>
        </p:nvSpPr>
        <p:spPr/>
        <p:txBody>
          <a:bodyPr/>
          <a:lstStyle/>
          <a:p>
            <a:pPr>
              <a:defRPr/>
            </a:pPr>
            <a:r>
              <a:rPr lang="en-US"/>
              <a:t>EngageNY.org</a:t>
            </a:r>
          </a:p>
        </p:txBody>
      </p:sp>
      <p:sp>
        <p:nvSpPr>
          <p:cNvPr id="14338" name="Rectangle 2"/>
          <p:cNvSpPr>
            <a:spLocks noGrp="1" noChangeArrowheads="1"/>
          </p:cNvSpPr>
          <p:nvPr>
            <p:ph type="ctrTitle"/>
          </p:nvPr>
        </p:nvSpPr>
        <p:spPr/>
        <p:txBody>
          <a:bodyPr/>
          <a:lstStyle/>
          <a:p>
            <a:pPr eaLnBrk="1" hangingPunct="1"/>
            <a:r>
              <a:rPr lang="en-US" dirty="0" smtClean="0"/>
              <a:t>State-Calculated Growth Measures Overview</a:t>
            </a:r>
          </a:p>
        </p:txBody>
      </p:sp>
      <p:sp>
        <p:nvSpPr>
          <p:cNvPr id="14339" name="Rectangle 3"/>
          <p:cNvSpPr>
            <a:spLocks noGrp="1" noChangeArrowheads="1"/>
          </p:cNvSpPr>
          <p:nvPr>
            <p:ph type="subTitle" idx="1"/>
          </p:nvPr>
        </p:nvSpPr>
        <p:spPr/>
        <p:txBody>
          <a:bodyPr/>
          <a:lstStyle/>
          <a:p>
            <a:r>
              <a:rPr lang="en-US" sz="2400" dirty="0" smtClean="0">
                <a:ea typeface="ＭＳ Ｐゴシック"/>
                <a:cs typeface="Arial" charset="0"/>
              </a:rPr>
              <a:t>From July 2013</a:t>
            </a:r>
          </a:p>
          <a:p>
            <a:r>
              <a:rPr lang="en-US" sz="2400" dirty="0" smtClean="0">
                <a:ea typeface="ＭＳ Ｐゴシック"/>
                <a:cs typeface="Arial" charset="0"/>
              </a:rPr>
              <a:t>Network Team Institute</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65138" y="152400"/>
            <a:ext cx="8305800" cy="1143000"/>
          </a:xfrm>
        </p:spPr>
        <p:txBody>
          <a:bodyPr/>
          <a:lstStyle/>
          <a:p>
            <a:r>
              <a:rPr lang="en-US" sz="2600" dirty="0" smtClean="0">
                <a:latin typeface="Arial" charset="0"/>
                <a:cs typeface="Arial" charset="0"/>
              </a:rPr>
              <a:t>Expanding the Definition of “Similar” Students:  An Example</a:t>
            </a:r>
            <a:endParaRPr lang="en-US" sz="2600" dirty="0" smtClean="0"/>
          </a:p>
        </p:txBody>
      </p:sp>
      <p:sp>
        <p:nvSpPr>
          <p:cNvPr id="3" name="Content Placeholder 2"/>
          <p:cNvSpPr>
            <a:spLocks noGrp="1"/>
          </p:cNvSpPr>
          <p:nvPr>
            <p:ph idx="1"/>
          </p:nvPr>
        </p:nvSpPr>
        <p:spPr>
          <a:xfrm>
            <a:off x="5840413" y="1600200"/>
            <a:ext cx="2846387" cy="4525963"/>
          </a:xfrm>
        </p:spPr>
        <p:txBody>
          <a:bodyPr/>
          <a:lstStyle/>
          <a:p>
            <a:pPr marL="0" indent="0">
              <a:buFontTx/>
              <a:buNone/>
              <a:defRPr/>
            </a:pPr>
            <a:r>
              <a:rPr lang="en-US" sz="2000" b="0" dirty="0" smtClean="0">
                <a:solidFill>
                  <a:schemeClr val="tx1"/>
                </a:solidFill>
                <a:cs typeface="Arial" pitchFamily="34" charset="0"/>
              </a:rPr>
              <a:t>Previously, </a:t>
            </a:r>
            <a:r>
              <a:rPr lang="en-US" sz="2000" b="0" dirty="0">
                <a:solidFill>
                  <a:schemeClr val="tx1"/>
                </a:solidFill>
                <a:cs typeface="Arial" pitchFamily="34" charset="0"/>
              </a:rPr>
              <a:t>we compared all students with </a:t>
            </a:r>
            <a:r>
              <a:rPr lang="en-US" sz="2000" b="0" dirty="0" smtClean="0">
                <a:solidFill>
                  <a:schemeClr val="tx1"/>
                </a:solidFill>
                <a:cs typeface="Arial" pitchFamily="34" charset="0"/>
              </a:rPr>
              <a:t>the same prior scores to </a:t>
            </a:r>
            <a:r>
              <a:rPr lang="en-US" sz="2000" b="0" dirty="0">
                <a:solidFill>
                  <a:schemeClr val="tx1"/>
                </a:solidFill>
                <a:cs typeface="Arial" pitchFamily="34" charset="0"/>
              </a:rPr>
              <a:t>measure growth for </a:t>
            </a:r>
            <a:r>
              <a:rPr lang="en-US" sz="2000" b="0" dirty="0" smtClean="0">
                <a:solidFill>
                  <a:schemeClr val="tx1"/>
                </a:solidFill>
                <a:cs typeface="Arial" pitchFamily="34" charset="0"/>
              </a:rPr>
              <a:t>Student </a:t>
            </a:r>
            <a:r>
              <a:rPr lang="en-US" sz="2000" b="0" dirty="0">
                <a:solidFill>
                  <a:schemeClr val="tx1"/>
                </a:solidFill>
                <a:cs typeface="Arial" pitchFamily="34" charset="0"/>
              </a:rPr>
              <a:t>A.</a:t>
            </a:r>
          </a:p>
          <a:p>
            <a:pPr marL="0" indent="0">
              <a:spcBef>
                <a:spcPts val="1200"/>
              </a:spcBef>
              <a:buFontTx/>
              <a:buNone/>
              <a:defRPr/>
            </a:pPr>
            <a:r>
              <a:rPr lang="en-US" sz="2000" b="0" dirty="0" smtClean="0">
                <a:solidFill>
                  <a:schemeClr val="tx1"/>
                </a:solidFill>
                <a:cs typeface="Arial" pitchFamily="34" charset="0"/>
              </a:rPr>
              <a:t>Now </a:t>
            </a:r>
            <a:r>
              <a:rPr lang="en-US" sz="2000" b="0" dirty="0">
                <a:solidFill>
                  <a:schemeClr val="tx1"/>
                </a:solidFill>
                <a:cs typeface="Arial" pitchFamily="34" charset="0"/>
              </a:rPr>
              <a:t>we expand the definition of </a:t>
            </a:r>
            <a:r>
              <a:rPr lang="en-US" sz="2000" b="0" dirty="0" smtClean="0">
                <a:solidFill>
                  <a:schemeClr val="tx1"/>
                </a:solidFill>
                <a:cs typeface="Arial" pitchFamily="34" charset="0"/>
              </a:rPr>
              <a:t>“similar” </a:t>
            </a:r>
            <a:r>
              <a:rPr lang="en-US" sz="2000" b="0" dirty="0">
                <a:solidFill>
                  <a:schemeClr val="tx1"/>
                </a:solidFill>
                <a:cs typeface="Arial" pitchFamily="34" charset="0"/>
              </a:rPr>
              <a:t>to include other characteristics, </a:t>
            </a:r>
            <a:r>
              <a:rPr lang="en-US" sz="2000" b="0" dirty="0" smtClean="0">
                <a:solidFill>
                  <a:schemeClr val="tx1"/>
                </a:solidFill>
                <a:cs typeface="Arial" pitchFamily="34" charset="0"/>
              </a:rPr>
              <a:t>such as </a:t>
            </a:r>
            <a:r>
              <a:rPr lang="en-US" sz="2000" b="0" dirty="0">
                <a:solidFill>
                  <a:schemeClr val="tx1"/>
                </a:solidFill>
                <a:cs typeface="Arial" pitchFamily="34" charset="0"/>
              </a:rPr>
              <a:t>whether or not the student is economically </a:t>
            </a:r>
            <a:r>
              <a:rPr lang="en-US" sz="2000" b="0" dirty="0" smtClean="0">
                <a:solidFill>
                  <a:schemeClr val="tx1"/>
                </a:solidFill>
                <a:cs typeface="Arial" pitchFamily="34" charset="0"/>
              </a:rPr>
              <a:t>disadvantaged.</a:t>
            </a:r>
            <a:endParaRPr lang="en-US" sz="2000" b="0" dirty="0">
              <a:solidFill>
                <a:schemeClr val="tx1"/>
              </a:solidFill>
              <a:cs typeface="Arial" pitchFamily="34" charset="0"/>
            </a:endParaRPr>
          </a:p>
          <a:p>
            <a:pPr>
              <a:defRPr/>
            </a:pPr>
            <a:endParaRPr lang="en-US" b="0" dirty="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BFEB55A4-F392-404E-B5E6-67A52317DF67}" type="slidenum">
              <a:rPr lang="en-US" smtClean="0"/>
              <a:pPr>
                <a:defRPr/>
              </a:pPr>
              <a:t>10</a:t>
            </a:fld>
            <a:endParaRPr lang="en-US" dirty="0"/>
          </a:p>
        </p:txBody>
      </p:sp>
      <p:grpSp>
        <p:nvGrpSpPr>
          <p:cNvPr id="32773" name="Group 3"/>
          <p:cNvGrpSpPr>
            <a:grpSpLocks/>
          </p:cNvGrpSpPr>
          <p:nvPr/>
        </p:nvGrpSpPr>
        <p:grpSpPr bwMode="auto">
          <a:xfrm>
            <a:off x="381000" y="1519238"/>
            <a:ext cx="5184775" cy="4957731"/>
            <a:chOff x="300334" y="1825724"/>
            <a:chExt cx="4424057" cy="4775472"/>
          </a:xfrm>
        </p:grpSpPr>
        <p:cxnSp>
          <p:nvCxnSpPr>
            <p:cNvPr id="7" name="Straight Connector 6"/>
            <p:cNvCxnSpPr/>
            <p:nvPr/>
          </p:nvCxnSpPr>
          <p:spPr>
            <a:xfrm>
              <a:off x="685035" y="1825724"/>
              <a:ext cx="0" cy="4345814"/>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035" y="6168480"/>
              <a:ext cx="4039356"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0334" y="2358982"/>
              <a:ext cx="420233" cy="3047987"/>
            </a:xfrm>
            <a:prstGeom prst="rect">
              <a:avLst/>
            </a:prstGeom>
            <a:noFill/>
          </p:spPr>
          <p:txBody>
            <a:bodyPr vert="vert270">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sz="2000" b="1" dirty="0">
                  <a:latin typeface="Arial" pitchFamily="34" charset="0"/>
                  <a:ea typeface="ＭＳ Ｐゴシック" pitchFamily="34" charset="-128"/>
                  <a:cs typeface="Arial" pitchFamily="34" charset="0"/>
                </a:rPr>
                <a:t>ELA Scale Score</a:t>
              </a:r>
            </a:p>
          </p:txBody>
        </p:sp>
        <p:sp>
          <p:nvSpPr>
            <p:cNvPr id="32785" name="TextBox 7"/>
            <p:cNvSpPr txBox="1">
              <a:spLocks noChangeArrowheads="1"/>
            </p:cNvSpPr>
            <p:nvPr/>
          </p:nvSpPr>
          <p:spPr bwMode="auto">
            <a:xfrm>
              <a:off x="1145592" y="6245442"/>
              <a:ext cx="1240795" cy="355754"/>
            </a:xfrm>
            <a:prstGeom prst="rect">
              <a:avLst/>
            </a:prstGeom>
            <a:noFill/>
            <a:ln w="9525">
              <a:noFill/>
              <a:miter lim="800000"/>
              <a:headEnd/>
              <a:tailEnd/>
            </a:ln>
          </p:spPr>
          <p:txBody>
            <a:bodyPr wrap="square">
              <a:spAutoFit/>
            </a:bodyPr>
            <a:lstStyle/>
            <a:p>
              <a:pPr algn="ctr"/>
              <a:r>
                <a:rPr lang="en-US" b="1" dirty="0" smtClean="0">
                  <a:cs typeface="Arial" charset="0"/>
                </a:rPr>
                <a:t>2012 Scale</a:t>
              </a:r>
              <a:endParaRPr lang="en-US" b="1" dirty="0">
                <a:cs typeface="Arial" charset="0"/>
              </a:endParaRPr>
            </a:p>
          </p:txBody>
        </p:sp>
        <p:sp>
          <p:nvSpPr>
            <p:cNvPr id="32786" name="TextBox 8"/>
            <p:cNvSpPr txBox="1">
              <a:spLocks noChangeArrowheads="1"/>
            </p:cNvSpPr>
            <p:nvPr/>
          </p:nvSpPr>
          <p:spPr bwMode="auto">
            <a:xfrm>
              <a:off x="3024394" y="6245442"/>
              <a:ext cx="1276013" cy="355754"/>
            </a:xfrm>
            <a:prstGeom prst="rect">
              <a:avLst/>
            </a:prstGeom>
            <a:noFill/>
            <a:ln w="9525">
              <a:noFill/>
              <a:miter lim="800000"/>
              <a:headEnd/>
              <a:tailEnd/>
            </a:ln>
          </p:spPr>
          <p:txBody>
            <a:bodyPr wrap="square">
              <a:spAutoFit/>
            </a:bodyPr>
            <a:lstStyle/>
            <a:p>
              <a:pPr algn="ctr"/>
              <a:r>
                <a:rPr lang="en-US" b="1" dirty="0" smtClean="0">
                  <a:cs typeface="Arial" charset="0"/>
                </a:rPr>
                <a:t>2013 Scale</a:t>
              </a:r>
              <a:endParaRPr lang="en-US" b="1" dirty="0">
                <a:cs typeface="Arial" charset="0"/>
              </a:endParaRPr>
            </a:p>
          </p:txBody>
        </p:sp>
        <p:sp>
          <p:nvSpPr>
            <p:cNvPr id="12" name="Oval 11"/>
            <p:cNvSpPr/>
            <p:nvPr/>
          </p:nvSpPr>
          <p:spPr>
            <a:xfrm>
              <a:off x="3581126" y="4038388"/>
              <a:ext cx="153068" cy="15291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3" name="Straight Connector 12"/>
            <p:cNvCxnSpPr/>
            <p:nvPr/>
          </p:nvCxnSpPr>
          <p:spPr>
            <a:xfrm flipV="1">
              <a:off x="4724391" y="1825724"/>
              <a:ext cx="0" cy="4345814"/>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581126" y="3807489"/>
              <a:ext cx="153068" cy="15138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5" name="Oval 14"/>
            <p:cNvSpPr/>
            <p:nvPr/>
          </p:nvSpPr>
          <p:spPr>
            <a:xfrm>
              <a:off x="3581126" y="4339629"/>
              <a:ext cx="153068" cy="15291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6" name="Oval 15"/>
            <p:cNvSpPr/>
            <p:nvPr/>
          </p:nvSpPr>
          <p:spPr>
            <a:xfrm>
              <a:off x="3581126" y="4569000"/>
              <a:ext cx="153068" cy="1529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7" name="Oval 16"/>
            <p:cNvSpPr/>
            <p:nvPr/>
          </p:nvSpPr>
          <p:spPr>
            <a:xfrm>
              <a:off x="3581126" y="4949755"/>
              <a:ext cx="153068" cy="1529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8" name="Oval 17"/>
            <p:cNvSpPr/>
            <p:nvPr/>
          </p:nvSpPr>
          <p:spPr>
            <a:xfrm>
              <a:off x="3581126" y="5179126"/>
              <a:ext cx="153068" cy="151385"/>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9" name="Oval 18"/>
            <p:cNvSpPr/>
            <p:nvPr/>
          </p:nvSpPr>
          <p:spPr>
            <a:xfrm>
              <a:off x="3581126" y="3578118"/>
              <a:ext cx="153068" cy="1529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0" name="Oval 19"/>
            <p:cNvSpPr/>
            <p:nvPr/>
          </p:nvSpPr>
          <p:spPr>
            <a:xfrm>
              <a:off x="3581126" y="3350276"/>
              <a:ext cx="153068" cy="151385"/>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1" name="Straight Arrow Connector 20"/>
            <p:cNvCxnSpPr/>
            <p:nvPr/>
          </p:nvCxnSpPr>
          <p:spPr>
            <a:xfrm flipV="1">
              <a:off x="1981368" y="3501661"/>
              <a:ext cx="1448045" cy="122025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981368" y="3731032"/>
              <a:ext cx="1448045" cy="99088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81368" y="3958873"/>
              <a:ext cx="1448045" cy="76304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981368" y="4188244"/>
              <a:ext cx="1448045" cy="53367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981368" y="4416086"/>
              <a:ext cx="1448045" cy="30582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981368" y="4645457"/>
              <a:ext cx="1448045" cy="7645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81368" y="4721914"/>
              <a:ext cx="1448045" cy="30429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81368" y="4721914"/>
              <a:ext cx="1448045" cy="45721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3581126" y="5406969"/>
              <a:ext cx="153068" cy="1529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0" name="Straight Arrow Connector 29"/>
            <p:cNvCxnSpPr/>
            <p:nvPr/>
          </p:nvCxnSpPr>
          <p:spPr>
            <a:xfrm>
              <a:off x="1981368" y="4724972"/>
              <a:ext cx="1448045" cy="75845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581126" y="3120905"/>
              <a:ext cx="153068" cy="1529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2" name="Oval 31"/>
            <p:cNvSpPr/>
            <p:nvPr/>
          </p:nvSpPr>
          <p:spPr>
            <a:xfrm>
              <a:off x="3581126" y="2893063"/>
              <a:ext cx="153068" cy="15138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3" name="Straight Arrow Connector 32"/>
            <p:cNvCxnSpPr/>
            <p:nvPr/>
          </p:nvCxnSpPr>
          <p:spPr>
            <a:xfrm flipV="1">
              <a:off x="1981368" y="3350276"/>
              <a:ext cx="1448045" cy="137469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1981368" y="3120905"/>
              <a:ext cx="1448045" cy="160406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1774117" y="4640869"/>
              <a:ext cx="151713" cy="15291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36" name="Oval 35"/>
          <p:cNvSpPr/>
          <p:nvPr/>
        </p:nvSpPr>
        <p:spPr bwMode="auto">
          <a:xfrm>
            <a:off x="990600" y="1944688"/>
            <a:ext cx="173038" cy="152400"/>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7" name="Oval 36"/>
          <p:cNvSpPr/>
          <p:nvPr/>
        </p:nvSpPr>
        <p:spPr bwMode="auto">
          <a:xfrm>
            <a:off x="990600" y="1601788"/>
            <a:ext cx="173038" cy="152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2776" name="TextBox 37"/>
          <p:cNvSpPr txBox="1">
            <a:spLocks noChangeArrowheads="1"/>
          </p:cNvSpPr>
          <p:nvPr/>
        </p:nvSpPr>
        <p:spPr bwMode="auto">
          <a:xfrm>
            <a:off x="1179513" y="1519238"/>
            <a:ext cx="3292475" cy="661987"/>
          </a:xfrm>
          <a:prstGeom prst="rect">
            <a:avLst/>
          </a:prstGeom>
          <a:noFill/>
          <a:ln w="9525">
            <a:noFill/>
            <a:miter lim="800000"/>
            <a:headEnd/>
            <a:tailEnd/>
          </a:ln>
        </p:spPr>
        <p:txBody>
          <a:bodyPr>
            <a:spAutoFit/>
          </a:bodyPr>
          <a:lstStyle/>
          <a:p>
            <a:r>
              <a:rPr lang="en-US" sz="1600"/>
              <a:t>Not Economically Disadvantaged</a:t>
            </a:r>
          </a:p>
          <a:p>
            <a:pPr>
              <a:spcBef>
                <a:spcPts val="600"/>
              </a:spcBef>
            </a:pPr>
            <a:r>
              <a:rPr lang="en-US" sz="1600"/>
              <a:t>Economically Disadvantaged</a:t>
            </a:r>
          </a:p>
        </p:txBody>
      </p:sp>
      <p:sp>
        <p:nvSpPr>
          <p:cNvPr id="32777" name="TextBox 42"/>
          <p:cNvSpPr txBox="1">
            <a:spLocks noChangeArrowheads="1"/>
          </p:cNvSpPr>
          <p:nvPr/>
        </p:nvSpPr>
        <p:spPr bwMode="auto">
          <a:xfrm>
            <a:off x="4460875" y="4052888"/>
            <a:ext cx="1216025" cy="339725"/>
          </a:xfrm>
          <a:prstGeom prst="rect">
            <a:avLst/>
          </a:prstGeom>
          <a:noFill/>
          <a:ln w="9525">
            <a:noFill/>
            <a:miter lim="800000"/>
            <a:headEnd/>
            <a:tailEnd/>
          </a:ln>
        </p:spPr>
        <p:txBody>
          <a:bodyPr>
            <a:spAutoFit/>
          </a:bodyPr>
          <a:lstStyle/>
          <a:p>
            <a:r>
              <a:rPr lang="en-US" sz="1600">
                <a:cs typeface="Arial" charset="0"/>
              </a:rPr>
              <a:t>Student A</a:t>
            </a:r>
          </a:p>
        </p:txBody>
      </p:sp>
      <p:sp>
        <p:nvSpPr>
          <p:cNvPr id="32778" name="TextBox 59"/>
          <p:cNvSpPr txBox="1">
            <a:spLocks noChangeArrowheads="1"/>
          </p:cNvSpPr>
          <p:nvPr/>
        </p:nvSpPr>
        <p:spPr bwMode="auto">
          <a:xfrm>
            <a:off x="3573463" y="2206625"/>
            <a:ext cx="1409700" cy="338138"/>
          </a:xfrm>
          <a:prstGeom prst="rect">
            <a:avLst/>
          </a:prstGeom>
          <a:noFill/>
          <a:ln w="9525">
            <a:noFill/>
            <a:miter lim="800000"/>
            <a:headEnd/>
            <a:tailEnd/>
          </a:ln>
        </p:spPr>
        <p:txBody>
          <a:bodyPr>
            <a:spAutoFit/>
          </a:bodyPr>
          <a:lstStyle/>
          <a:p>
            <a:pPr algn="ctr"/>
            <a:r>
              <a:rPr lang="en-US" sz="1600">
                <a:cs typeface="Arial" charset="0"/>
              </a:rPr>
              <a:t>High SGP</a:t>
            </a:r>
          </a:p>
        </p:txBody>
      </p:sp>
      <p:sp>
        <p:nvSpPr>
          <p:cNvPr id="32779" name="TextBox 60"/>
          <p:cNvSpPr txBox="1">
            <a:spLocks noChangeArrowheads="1"/>
          </p:cNvSpPr>
          <p:nvPr/>
        </p:nvSpPr>
        <p:spPr bwMode="auto">
          <a:xfrm>
            <a:off x="3643313" y="5459413"/>
            <a:ext cx="1341437" cy="338137"/>
          </a:xfrm>
          <a:prstGeom prst="rect">
            <a:avLst/>
          </a:prstGeom>
          <a:noFill/>
          <a:ln w="9525">
            <a:noFill/>
            <a:miter lim="800000"/>
            <a:headEnd/>
            <a:tailEnd/>
          </a:ln>
        </p:spPr>
        <p:txBody>
          <a:bodyPr>
            <a:spAutoFit/>
          </a:bodyPr>
          <a:lstStyle/>
          <a:p>
            <a:pPr algn="ctr"/>
            <a:r>
              <a:rPr lang="en-US" sz="1600">
                <a:cs typeface="Arial" charset="0"/>
              </a:rPr>
              <a:t>Low SGP</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34975" y="152400"/>
            <a:ext cx="8302625" cy="1143000"/>
          </a:xfrm>
        </p:spPr>
        <p:txBody>
          <a:bodyPr/>
          <a:lstStyle/>
          <a:p>
            <a:r>
              <a:rPr lang="en-US" smtClean="0">
                <a:latin typeface="Arial" charset="0"/>
                <a:cs typeface="Arial" charset="0"/>
              </a:rPr>
              <a:t>Expanding the Definition of “Similar” Students:  An Example</a:t>
            </a:r>
            <a:endParaRPr lang="en-US" smtClean="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9D472CBC-D9ED-489C-9762-BCCDB428949A}" type="slidenum">
              <a:rPr lang="en-US" smtClean="0"/>
              <a:pPr>
                <a:defRPr/>
              </a:pPr>
              <a:t>11</a:t>
            </a:fld>
            <a:endParaRPr lang="en-US" dirty="0"/>
          </a:p>
        </p:txBody>
      </p:sp>
      <p:sp>
        <p:nvSpPr>
          <p:cNvPr id="6" name="Content Placeholder 2"/>
          <p:cNvSpPr>
            <a:spLocks noGrp="1"/>
          </p:cNvSpPr>
          <p:nvPr>
            <p:ph idx="1"/>
          </p:nvPr>
        </p:nvSpPr>
        <p:spPr>
          <a:xfrm>
            <a:off x="5791200" y="1295400"/>
            <a:ext cx="2998788" cy="4800600"/>
          </a:xfrm>
        </p:spPr>
        <p:txBody>
          <a:bodyPr/>
          <a:lstStyle/>
          <a:p>
            <a:pPr marL="0" indent="0">
              <a:buFontTx/>
              <a:buNone/>
              <a:defRPr/>
            </a:pPr>
            <a:r>
              <a:rPr lang="en-US" sz="1900" b="0" dirty="0" smtClean="0">
                <a:solidFill>
                  <a:schemeClr val="tx1"/>
                </a:solidFill>
                <a:cs typeface="Arial" pitchFamily="34" charset="0"/>
              </a:rPr>
              <a:t>Now the </a:t>
            </a:r>
            <a:r>
              <a:rPr lang="en-US" sz="1900" b="0" dirty="0">
                <a:solidFill>
                  <a:schemeClr val="tx1"/>
                </a:solidFill>
                <a:cs typeface="Arial" pitchFamily="34" charset="0"/>
              </a:rPr>
              <a:t>comparison group for </a:t>
            </a:r>
            <a:r>
              <a:rPr lang="en-US" sz="1900" b="0" dirty="0" smtClean="0">
                <a:solidFill>
                  <a:schemeClr val="tx1"/>
                </a:solidFill>
                <a:cs typeface="Arial" pitchFamily="34" charset="0"/>
              </a:rPr>
              <a:t>Student </a:t>
            </a:r>
            <a:r>
              <a:rPr lang="en-US" sz="1900" b="0" dirty="0">
                <a:solidFill>
                  <a:schemeClr val="tx1"/>
                </a:solidFill>
                <a:cs typeface="Arial" pitchFamily="34" charset="0"/>
              </a:rPr>
              <a:t>A </a:t>
            </a:r>
            <a:r>
              <a:rPr lang="en-US" sz="1900" b="0" dirty="0" smtClean="0">
                <a:solidFill>
                  <a:schemeClr val="tx1"/>
                </a:solidFill>
                <a:cs typeface="Arial" pitchFamily="34" charset="0"/>
              </a:rPr>
              <a:t>includes students with </a:t>
            </a:r>
            <a:r>
              <a:rPr lang="en-US" sz="1900" b="0" dirty="0">
                <a:solidFill>
                  <a:schemeClr val="tx1"/>
                </a:solidFill>
                <a:cs typeface="Arial" pitchFamily="34" charset="0"/>
              </a:rPr>
              <a:t>the same prior score </a:t>
            </a:r>
            <a:r>
              <a:rPr lang="en-US" sz="1900" b="0" dirty="0" smtClean="0">
                <a:solidFill>
                  <a:schemeClr val="tx1"/>
                </a:solidFill>
                <a:cs typeface="Arial" pitchFamily="34" charset="0"/>
              </a:rPr>
              <a:t>AND who </a:t>
            </a:r>
            <a:r>
              <a:rPr lang="en-US" sz="1900" b="0" dirty="0">
                <a:solidFill>
                  <a:schemeClr val="tx1"/>
                </a:solidFill>
                <a:cs typeface="Arial" pitchFamily="34" charset="0"/>
              </a:rPr>
              <a:t>are economically </a:t>
            </a:r>
            <a:r>
              <a:rPr lang="en-US" sz="1900" b="0" dirty="0" smtClean="0">
                <a:solidFill>
                  <a:schemeClr val="tx1"/>
                </a:solidFill>
                <a:cs typeface="Arial" pitchFamily="34" charset="0"/>
              </a:rPr>
              <a:t>disadvantaged. Student </a:t>
            </a:r>
            <a:r>
              <a:rPr lang="en-US" sz="1900" b="0" dirty="0">
                <a:solidFill>
                  <a:schemeClr val="tx1"/>
                </a:solidFill>
                <a:cs typeface="Arial" pitchFamily="34" charset="0"/>
              </a:rPr>
              <a:t>A now has an SGP of 48. </a:t>
            </a:r>
            <a:r>
              <a:rPr lang="en-US" sz="1900" b="0" dirty="0" smtClean="0">
                <a:solidFill>
                  <a:schemeClr val="tx1"/>
                </a:solidFill>
                <a:cs typeface="Arial" pitchFamily="34" charset="0"/>
              </a:rPr>
              <a:t>Students with each of the characteristics used to define similar students can have a range of SGPs.</a:t>
            </a:r>
            <a:endParaRPr lang="en-US" sz="1400" b="0" dirty="0" smtClean="0">
              <a:solidFill>
                <a:schemeClr val="tx1"/>
              </a:solidFill>
              <a:cs typeface="Arial" pitchFamily="34" charset="0"/>
            </a:endParaRPr>
          </a:p>
          <a:p>
            <a:pPr marL="0" indent="0">
              <a:spcBef>
                <a:spcPts val="1200"/>
              </a:spcBef>
              <a:buFontTx/>
              <a:buNone/>
              <a:defRPr/>
            </a:pPr>
            <a:endParaRPr lang="en-US" sz="1400" b="0" dirty="0">
              <a:solidFill>
                <a:schemeClr val="tx1"/>
              </a:solidFill>
              <a:cs typeface="Arial" pitchFamily="34" charset="0"/>
            </a:endParaRPr>
          </a:p>
          <a:p>
            <a:pPr marL="0" indent="0">
              <a:spcBef>
                <a:spcPts val="1200"/>
              </a:spcBef>
              <a:buFontTx/>
              <a:buNone/>
              <a:defRPr/>
            </a:pPr>
            <a:r>
              <a:rPr lang="en-US" sz="1400" b="0" dirty="0" smtClean="0">
                <a:solidFill>
                  <a:schemeClr val="tx1"/>
                </a:solidFill>
                <a:cs typeface="Arial" pitchFamily="34" charset="0"/>
              </a:rPr>
              <a:t>Note that </a:t>
            </a:r>
            <a:r>
              <a:rPr lang="en-US" sz="1400" b="0" dirty="0">
                <a:solidFill>
                  <a:schemeClr val="tx1"/>
                </a:solidFill>
                <a:cs typeface="Arial" pitchFamily="34" charset="0"/>
              </a:rPr>
              <a:t>this example simplifies the actual statistical calculations that occur when many factors are used in these measures.  </a:t>
            </a:r>
          </a:p>
          <a:p>
            <a:pPr>
              <a:defRPr/>
            </a:pPr>
            <a:endParaRPr lang="en-US" dirty="0"/>
          </a:p>
        </p:txBody>
      </p:sp>
      <p:cxnSp>
        <p:nvCxnSpPr>
          <p:cNvPr id="9" name="Straight Connector 8"/>
          <p:cNvCxnSpPr/>
          <p:nvPr/>
        </p:nvCxnSpPr>
        <p:spPr>
          <a:xfrm>
            <a:off x="936625" y="1684338"/>
            <a:ext cx="0" cy="4346575"/>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36625" y="6027738"/>
            <a:ext cx="4559300"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1251" y="2254250"/>
            <a:ext cx="492443" cy="2974975"/>
          </a:xfrm>
          <a:prstGeom prst="rect">
            <a:avLst/>
          </a:prstGeom>
          <a:noFill/>
        </p:spPr>
        <p:txBody>
          <a:bodyPr vert="vert270">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sz="2000" b="1" dirty="0">
                <a:latin typeface="Arial" pitchFamily="34" charset="0"/>
                <a:ea typeface="ＭＳ Ｐゴシック" pitchFamily="34" charset="-128"/>
                <a:cs typeface="Arial" pitchFamily="34" charset="0"/>
              </a:rPr>
              <a:t>ELA Scale Score</a:t>
            </a:r>
          </a:p>
        </p:txBody>
      </p:sp>
      <p:sp>
        <p:nvSpPr>
          <p:cNvPr id="33800" name="TextBox 7"/>
          <p:cNvSpPr txBox="1">
            <a:spLocks noChangeArrowheads="1"/>
          </p:cNvSpPr>
          <p:nvPr/>
        </p:nvSpPr>
        <p:spPr bwMode="auto">
          <a:xfrm>
            <a:off x="1447800" y="6103938"/>
            <a:ext cx="1447800" cy="369332"/>
          </a:xfrm>
          <a:prstGeom prst="rect">
            <a:avLst/>
          </a:prstGeom>
          <a:noFill/>
          <a:ln w="9525">
            <a:noFill/>
            <a:miter lim="800000"/>
            <a:headEnd/>
            <a:tailEnd/>
          </a:ln>
        </p:spPr>
        <p:txBody>
          <a:bodyPr wrap="square">
            <a:spAutoFit/>
          </a:bodyPr>
          <a:lstStyle/>
          <a:p>
            <a:pPr algn="ctr"/>
            <a:r>
              <a:rPr lang="en-US" b="1" dirty="0" smtClean="0">
                <a:cs typeface="Arial" charset="0"/>
              </a:rPr>
              <a:t>2012 Scale</a:t>
            </a:r>
            <a:endParaRPr lang="en-US" b="1" dirty="0">
              <a:cs typeface="Arial" charset="0"/>
            </a:endParaRPr>
          </a:p>
        </p:txBody>
      </p:sp>
      <p:sp>
        <p:nvSpPr>
          <p:cNvPr id="33801" name="TextBox 8"/>
          <p:cNvSpPr txBox="1">
            <a:spLocks noChangeArrowheads="1"/>
          </p:cNvSpPr>
          <p:nvPr/>
        </p:nvSpPr>
        <p:spPr bwMode="auto">
          <a:xfrm>
            <a:off x="3600450" y="6103938"/>
            <a:ext cx="1439069" cy="369332"/>
          </a:xfrm>
          <a:prstGeom prst="rect">
            <a:avLst/>
          </a:prstGeom>
          <a:noFill/>
          <a:ln w="9525">
            <a:noFill/>
            <a:miter lim="800000"/>
            <a:headEnd/>
            <a:tailEnd/>
          </a:ln>
        </p:spPr>
        <p:txBody>
          <a:bodyPr wrap="square">
            <a:spAutoFit/>
          </a:bodyPr>
          <a:lstStyle/>
          <a:p>
            <a:pPr algn="ctr"/>
            <a:r>
              <a:rPr lang="en-US" b="1" dirty="0" smtClean="0">
                <a:cs typeface="Arial" charset="0"/>
              </a:rPr>
              <a:t>2013 Scale</a:t>
            </a:r>
            <a:endParaRPr lang="en-US" b="1" dirty="0">
              <a:cs typeface="Arial" charset="0"/>
            </a:endParaRPr>
          </a:p>
        </p:txBody>
      </p:sp>
      <p:cxnSp>
        <p:nvCxnSpPr>
          <p:cNvPr id="14" name="Straight Connector 13"/>
          <p:cNvCxnSpPr/>
          <p:nvPr/>
        </p:nvCxnSpPr>
        <p:spPr>
          <a:xfrm flipV="1">
            <a:off x="5495925" y="1684338"/>
            <a:ext cx="0" cy="4346575"/>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grpSp>
        <p:nvGrpSpPr>
          <p:cNvPr id="33803" name="Group 14"/>
          <p:cNvGrpSpPr>
            <a:grpSpLocks/>
          </p:cNvGrpSpPr>
          <p:nvPr/>
        </p:nvGrpSpPr>
        <p:grpSpPr bwMode="auto">
          <a:xfrm>
            <a:off x="2151063" y="2979738"/>
            <a:ext cx="2227262" cy="2438400"/>
            <a:chOff x="2709863" y="2736850"/>
            <a:chExt cx="2227262" cy="2438400"/>
          </a:xfrm>
        </p:grpSpPr>
        <p:sp>
          <p:nvSpPr>
            <p:cNvPr id="16" name="Oval 15"/>
            <p:cNvSpPr/>
            <p:nvPr/>
          </p:nvSpPr>
          <p:spPr>
            <a:xfrm>
              <a:off x="4764088" y="34226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7" name="Oval 16"/>
            <p:cNvSpPr/>
            <p:nvPr/>
          </p:nvSpPr>
          <p:spPr>
            <a:xfrm>
              <a:off x="4764088" y="3956050"/>
              <a:ext cx="173037" cy="152400"/>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8" name="Oval 17"/>
            <p:cNvSpPr/>
            <p:nvPr/>
          </p:nvSpPr>
          <p:spPr>
            <a:xfrm>
              <a:off x="4764088" y="41846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9" name="Oval 18"/>
            <p:cNvSpPr/>
            <p:nvPr/>
          </p:nvSpPr>
          <p:spPr>
            <a:xfrm>
              <a:off x="4764088" y="45656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0" name="Oval 19"/>
            <p:cNvSpPr/>
            <p:nvPr/>
          </p:nvSpPr>
          <p:spPr>
            <a:xfrm>
              <a:off x="4764088" y="29654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1" name="Straight Arrow Connector 20"/>
            <p:cNvCxnSpPr/>
            <p:nvPr/>
          </p:nvCxnSpPr>
          <p:spPr>
            <a:xfrm flipV="1">
              <a:off x="2957513" y="3117850"/>
              <a:ext cx="1635125" cy="12192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957513" y="3575050"/>
              <a:ext cx="1635125" cy="7620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957513" y="4032250"/>
              <a:ext cx="1635125" cy="3048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957513" y="4260850"/>
              <a:ext cx="1635125" cy="762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957513" y="4337050"/>
              <a:ext cx="1635125" cy="3048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4764088" y="50228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7" name="Straight Arrow Connector 26"/>
            <p:cNvCxnSpPr/>
            <p:nvPr/>
          </p:nvCxnSpPr>
          <p:spPr>
            <a:xfrm>
              <a:off x="2957513" y="4337050"/>
              <a:ext cx="1635125" cy="7620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4764088" y="27368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9" name="Straight Arrow Connector 28"/>
            <p:cNvCxnSpPr/>
            <p:nvPr/>
          </p:nvCxnSpPr>
          <p:spPr>
            <a:xfrm flipV="1">
              <a:off x="2957513" y="2965450"/>
              <a:ext cx="1635125" cy="1374775"/>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2709863" y="4264025"/>
              <a:ext cx="171450" cy="152400"/>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33804" name="TextBox 42"/>
          <p:cNvSpPr txBox="1">
            <a:spLocks noChangeArrowheads="1"/>
          </p:cNvSpPr>
          <p:nvPr/>
        </p:nvSpPr>
        <p:spPr bwMode="auto">
          <a:xfrm>
            <a:off x="4432300" y="4105275"/>
            <a:ext cx="1214438" cy="339725"/>
          </a:xfrm>
          <a:prstGeom prst="rect">
            <a:avLst/>
          </a:prstGeom>
          <a:noFill/>
          <a:ln w="9525">
            <a:noFill/>
            <a:miter lim="800000"/>
            <a:headEnd/>
            <a:tailEnd/>
          </a:ln>
        </p:spPr>
        <p:txBody>
          <a:bodyPr>
            <a:spAutoFit/>
          </a:bodyPr>
          <a:lstStyle/>
          <a:p>
            <a:r>
              <a:rPr lang="en-US" sz="1600">
                <a:cs typeface="Arial" charset="0"/>
              </a:rPr>
              <a:t>Student A</a:t>
            </a:r>
          </a:p>
        </p:txBody>
      </p:sp>
      <p:sp>
        <p:nvSpPr>
          <p:cNvPr id="33805" name="TextBox 59"/>
          <p:cNvSpPr txBox="1">
            <a:spLocks noChangeArrowheads="1"/>
          </p:cNvSpPr>
          <p:nvPr/>
        </p:nvSpPr>
        <p:spPr bwMode="auto">
          <a:xfrm>
            <a:off x="3573463" y="2460625"/>
            <a:ext cx="1409700" cy="338138"/>
          </a:xfrm>
          <a:prstGeom prst="rect">
            <a:avLst/>
          </a:prstGeom>
          <a:noFill/>
          <a:ln w="9525">
            <a:noFill/>
            <a:miter lim="800000"/>
            <a:headEnd/>
            <a:tailEnd/>
          </a:ln>
        </p:spPr>
        <p:txBody>
          <a:bodyPr>
            <a:spAutoFit/>
          </a:bodyPr>
          <a:lstStyle/>
          <a:p>
            <a:pPr algn="ctr"/>
            <a:r>
              <a:rPr lang="en-US" sz="1600">
                <a:cs typeface="Arial" charset="0"/>
              </a:rPr>
              <a:t>High SGP</a:t>
            </a:r>
          </a:p>
        </p:txBody>
      </p:sp>
      <p:sp>
        <p:nvSpPr>
          <p:cNvPr id="33806" name="TextBox 60"/>
          <p:cNvSpPr txBox="1">
            <a:spLocks noChangeArrowheads="1"/>
          </p:cNvSpPr>
          <p:nvPr/>
        </p:nvSpPr>
        <p:spPr bwMode="auto">
          <a:xfrm>
            <a:off x="3600450" y="5438775"/>
            <a:ext cx="1341438" cy="338138"/>
          </a:xfrm>
          <a:prstGeom prst="rect">
            <a:avLst/>
          </a:prstGeom>
          <a:noFill/>
          <a:ln w="9525">
            <a:noFill/>
            <a:miter lim="800000"/>
            <a:headEnd/>
            <a:tailEnd/>
          </a:ln>
        </p:spPr>
        <p:txBody>
          <a:bodyPr>
            <a:spAutoFit/>
          </a:bodyPr>
          <a:lstStyle/>
          <a:p>
            <a:pPr algn="ctr"/>
            <a:r>
              <a:rPr lang="en-US" sz="1600">
                <a:cs typeface="Arial" charset="0"/>
              </a:rPr>
              <a:t>Low SGP</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274638"/>
            <a:ext cx="8229600" cy="715962"/>
          </a:xfrm>
        </p:spPr>
        <p:txBody>
          <a:bodyPr/>
          <a:lstStyle/>
          <a:p>
            <a:r>
              <a:rPr lang="en-US" smtClean="0"/>
              <a:t>Partner Activity</a:t>
            </a:r>
          </a:p>
        </p:txBody>
      </p:sp>
      <p:sp>
        <p:nvSpPr>
          <p:cNvPr id="35842" name="Content Placeholder 2"/>
          <p:cNvSpPr>
            <a:spLocks noGrp="1"/>
          </p:cNvSpPr>
          <p:nvPr>
            <p:ph idx="1"/>
          </p:nvPr>
        </p:nvSpPr>
        <p:spPr>
          <a:xfrm>
            <a:off x="457200" y="1371600"/>
            <a:ext cx="8229600" cy="4525963"/>
          </a:xfrm>
        </p:spPr>
        <p:txBody>
          <a:bodyPr/>
          <a:lstStyle/>
          <a:p>
            <a:r>
              <a:rPr lang="en-US" dirty="0" smtClean="0"/>
              <a:t>One of your teaching colleagues is concerned about her growth score because she teaches more students with disabilities than other teachers in her grade level.</a:t>
            </a:r>
          </a:p>
          <a:p>
            <a:endParaRPr lang="en-US" dirty="0" smtClean="0"/>
          </a:p>
          <a:p>
            <a:r>
              <a:rPr lang="en-US" dirty="0" smtClean="0"/>
              <a:t>With a partner, brainstorm what you would say to this teacher.  </a:t>
            </a:r>
          </a:p>
          <a:p>
            <a:pPr lvl="1"/>
            <a:r>
              <a:rPr lang="en-US" dirty="0" smtClean="0"/>
              <a:t>What information about how student growth percentiles are computed can you give her to address her concerns?</a:t>
            </a:r>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5DE96FD4-F666-4BCA-B075-2A40F6BAE976}" type="slidenum">
              <a:rPr lang="en-US" smtClean="0"/>
              <a:pPr>
                <a:defRPr/>
              </a:pPr>
              <a:t>12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a:p>
        </p:txBody>
      </p:sp>
      <p:sp>
        <p:nvSpPr>
          <p:cNvPr id="3" name="Slide Number Placeholder 2"/>
          <p:cNvSpPr>
            <a:spLocks noGrp="1"/>
          </p:cNvSpPr>
          <p:nvPr>
            <p:ph type="sldNum" sz="quarter" idx="11"/>
          </p:nvPr>
        </p:nvSpPr>
        <p:spPr/>
        <p:txBody>
          <a:bodyPr/>
          <a:lstStyle/>
          <a:p>
            <a:pPr>
              <a:defRPr/>
            </a:pPr>
            <a:fld id="{48CF0726-3B73-4839-A029-E01BB9A5D55C}" type="slidenum">
              <a:rPr lang="en-US" smtClean="0"/>
              <a:pPr>
                <a:defRPr/>
              </a:pPr>
              <a:t>13</a:t>
            </a:fld>
            <a:endParaRPr lang="en-US" dirty="0"/>
          </a:p>
        </p:txBody>
      </p:sp>
      <p:sp>
        <p:nvSpPr>
          <p:cNvPr id="38915" name="Text Placeholder 4"/>
          <p:cNvSpPr>
            <a:spLocks noGrp="1"/>
          </p:cNvSpPr>
          <p:nvPr>
            <p:ph type="body" idx="1"/>
          </p:nvPr>
        </p:nvSpPr>
        <p:spPr/>
        <p:txBody>
          <a:bodyPr/>
          <a:lstStyle/>
          <a:p>
            <a:r>
              <a:rPr lang="en-US" sz="3600" smtClean="0"/>
              <a:t>From SGPs to Teacher and Principal Mean Growth Percentiles (MGPs)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274638"/>
            <a:ext cx="8229600" cy="792162"/>
          </a:xfrm>
        </p:spPr>
        <p:txBody>
          <a:bodyPr/>
          <a:lstStyle/>
          <a:p>
            <a:r>
              <a:rPr lang="en-US" smtClean="0"/>
              <a:t>Mean Growth Percentile</a:t>
            </a:r>
          </a:p>
        </p:txBody>
      </p:sp>
      <p:sp>
        <p:nvSpPr>
          <p:cNvPr id="41986" name="Content Placeholder 2"/>
          <p:cNvSpPr>
            <a:spLocks noGrp="1"/>
          </p:cNvSpPr>
          <p:nvPr>
            <p:ph idx="1"/>
          </p:nvPr>
        </p:nvSpPr>
        <p:spPr>
          <a:xfrm>
            <a:off x="457200" y="1371600"/>
            <a:ext cx="8229600" cy="4525963"/>
          </a:xfrm>
        </p:spPr>
        <p:txBody>
          <a:bodyPr/>
          <a:lstStyle/>
          <a:p>
            <a:r>
              <a:rPr lang="en-US" sz="2400" smtClean="0"/>
              <a:t>Main educator measure is </a:t>
            </a:r>
            <a:r>
              <a:rPr lang="en-US" sz="2400" smtClean="0">
                <a:solidFill>
                  <a:srgbClr val="FF0000"/>
                </a:solidFill>
              </a:rPr>
              <a:t>Mean Growth Percentile or MGP</a:t>
            </a:r>
            <a:r>
              <a:rPr lang="en-US" sz="2400" smtClean="0"/>
              <a:t>. </a:t>
            </a:r>
          </a:p>
          <a:p>
            <a:pPr lvl="1"/>
            <a:r>
              <a:rPr lang="en-US" sz="2100" smtClean="0"/>
              <a:t>Average of SGPs associated with an educator </a:t>
            </a:r>
          </a:p>
          <a:p>
            <a:r>
              <a:rPr lang="en-US" sz="2400" smtClean="0"/>
              <a:t>Tells us on average how a teacher or principal’s students did compared to similar students. </a:t>
            </a:r>
          </a:p>
          <a:p>
            <a:pPr lvl="1"/>
            <a:r>
              <a:rPr lang="en-US" sz="2000" smtClean="0"/>
              <a:t>Example:  An MGP of 51 means that on average this teacher’s students perform better than 51 percent of similar students.</a:t>
            </a:r>
          </a:p>
          <a:p>
            <a:r>
              <a:rPr lang="en-US" sz="2400" smtClean="0"/>
              <a:t>Reports will display “unadjusted” and “adjusted” MGPs.  Adjusted MGPs account for similar student characteristics and are used for evaluation.  </a:t>
            </a:r>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42C7C1A6-9D94-49DF-9795-402C84231A98}" type="slidenum">
              <a:rPr lang="en-US" smtClean="0"/>
              <a:pPr>
                <a:defRPr/>
              </a:pPr>
              <a:t>14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0"/>
            <a:ext cx="8229600" cy="1143000"/>
          </a:xfrm>
        </p:spPr>
        <p:txBody>
          <a:bodyPr/>
          <a:lstStyle/>
          <a:p>
            <a:r>
              <a:rPr lang="en-US" smtClean="0">
                <a:latin typeface="Arial" charset="0"/>
                <a:cs typeface="Arial" charset="0"/>
              </a:rPr>
              <a:t>Elements of Teacher/Student Attribution Data</a:t>
            </a:r>
            <a:endParaRPr lang="en-US" smtClean="0"/>
          </a:p>
        </p:txBody>
      </p:sp>
      <p:sp>
        <p:nvSpPr>
          <p:cNvPr id="3" name="Content Placeholder 2"/>
          <p:cNvSpPr>
            <a:spLocks noGrp="1"/>
          </p:cNvSpPr>
          <p:nvPr>
            <p:ph sz="half" idx="1"/>
          </p:nvPr>
        </p:nvSpPr>
        <p:spPr>
          <a:xfrm>
            <a:off x="457200" y="1600200"/>
            <a:ext cx="5551488" cy="4525963"/>
          </a:xfrm>
        </p:spPr>
        <p:txBody>
          <a:bodyPr/>
          <a:lstStyle/>
          <a:p>
            <a:pPr>
              <a:defRPr/>
            </a:pPr>
            <a:r>
              <a:rPr lang="en-US" dirty="0"/>
              <a:t>Course Duration</a:t>
            </a:r>
          </a:p>
          <a:p>
            <a:pPr>
              <a:defRPr/>
            </a:pPr>
            <a:r>
              <a:rPr lang="en-US" dirty="0"/>
              <a:t>Start and End Dates*</a:t>
            </a:r>
          </a:p>
          <a:p>
            <a:pPr>
              <a:defRPr/>
            </a:pPr>
            <a:r>
              <a:rPr lang="en-US" dirty="0"/>
              <a:t>Enrollment</a:t>
            </a:r>
          </a:p>
          <a:p>
            <a:pPr>
              <a:defRPr/>
            </a:pPr>
            <a:r>
              <a:rPr lang="en-US" dirty="0"/>
              <a:t>Attendance</a:t>
            </a:r>
          </a:p>
          <a:p>
            <a:pPr>
              <a:defRPr/>
            </a:pPr>
            <a:endParaRPr lang="en-US" dirty="0" smtClean="0"/>
          </a:p>
          <a:p>
            <a:pPr>
              <a:defRPr/>
            </a:pPr>
            <a:endParaRPr lang="en-US" dirty="0"/>
          </a:p>
          <a:p>
            <a:pPr>
              <a:defRPr/>
            </a:pPr>
            <a:endParaRPr lang="en-US" dirty="0"/>
          </a:p>
          <a:p>
            <a:pPr>
              <a:defRPr/>
            </a:pPr>
            <a:endParaRPr lang="en-US" dirty="0"/>
          </a:p>
          <a:p>
            <a:pPr marL="0" indent="0">
              <a:buFontTx/>
              <a:buNone/>
              <a:defRPr/>
            </a:pPr>
            <a:r>
              <a:rPr lang="en-US" sz="1400" b="0" dirty="0">
                <a:solidFill>
                  <a:schemeClr val="tx1"/>
                </a:solidFill>
              </a:rPr>
              <a:t>*Start and end dates of </a:t>
            </a:r>
            <a:r>
              <a:rPr lang="en-US" sz="1400" b="0" dirty="0" smtClean="0">
                <a:solidFill>
                  <a:schemeClr val="tx1"/>
                </a:solidFill>
              </a:rPr>
              <a:t>teacher/student/course relationship </a:t>
            </a:r>
            <a:endParaRPr lang="en-US" sz="1400" b="0" dirty="0">
              <a:solidFill>
                <a:schemeClr val="tx1"/>
              </a:solidFill>
            </a:endParaRPr>
          </a:p>
        </p:txBody>
      </p:sp>
      <p:sp>
        <p:nvSpPr>
          <p:cNvPr id="5" name="Footer Placeholder 4"/>
          <p:cNvSpPr>
            <a:spLocks noGrp="1"/>
          </p:cNvSpPr>
          <p:nvPr>
            <p:ph type="ftr" sz="quarter" idx="10"/>
          </p:nvPr>
        </p:nvSpPr>
        <p:spPr/>
        <p:txBody>
          <a:bodyPr/>
          <a:lstStyle/>
          <a:p>
            <a:pPr>
              <a:defRPr/>
            </a:pPr>
            <a:r>
              <a:rPr lang="en-US" smtClean="0"/>
              <a:t>EngageNY.org</a:t>
            </a:r>
            <a:endParaRPr lang="en-US"/>
          </a:p>
        </p:txBody>
      </p:sp>
      <p:sp>
        <p:nvSpPr>
          <p:cNvPr id="6" name="Slide Number Placeholder 5"/>
          <p:cNvSpPr>
            <a:spLocks noGrp="1"/>
          </p:cNvSpPr>
          <p:nvPr>
            <p:ph type="sldNum" sz="quarter" idx="11"/>
          </p:nvPr>
        </p:nvSpPr>
        <p:spPr/>
        <p:txBody>
          <a:bodyPr/>
          <a:lstStyle/>
          <a:p>
            <a:pPr>
              <a:defRPr/>
            </a:pPr>
            <a:fld id="{D515A544-D782-4F71-9795-B272033FEBC6}" type="slidenum">
              <a:rPr lang="en-US" smtClean="0"/>
              <a:pPr>
                <a:defRPr/>
              </a:pPr>
              <a:t>15</a:t>
            </a:fld>
            <a:endParaRPr lang="en-US" dirty="0"/>
          </a:p>
        </p:txBody>
      </p:sp>
      <p:grpSp>
        <p:nvGrpSpPr>
          <p:cNvPr id="43013" name="Group 61"/>
          <p:cNvGrpSpPr>
            <a:grpSpLocks/>
          </p:cNvGrpSpPr>
          <p:nvPr/>
        </p:nvGrpSpPr>
        <p:grpSpPr bwMode="auto">
          <a:xfrm>
            <a:off x="4716463" y="1768475"/>
            <a:ext cx="3741737" cy="2803525"/>
            <a:chOff x="4041775" y="1257300"/>
            <a:chExt cx="3741057" cy="2803979"/>
          </a:xfrm>
        </p:grpSpPr>
        <p:sp>
          <p:nvSpPr>
            <p:cNvPr id="63" name="Rectangle 62"/>
            <p:cNvSpPr/>
            <p:nvPr/>
          </p:nvSpPr>
          <p:spPr>
            <a:xfrm>
              <a:off x="4041775" y="1257300"/>
              <a:ext cx="3656935" cy="228637"/>
            </a:xfrm>
            <a:prstGeom prst="rect">
              <a:avLst/>
            </a:prstGeom>
            <a:solidFill>
              <a:srgbClr val="3D7FA9"/>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dirty="0">
                <a:solidFill>
                  <a:sysClr val="window" lastClr="FFFFFF"/>
                </a:solidFill>
                <a:latin typeface="Rockwell"/>
                <a:ea typeface="ＭＳ Ｐゴシック"/>
              </a:endParaRPr>
            </a:p>
          </p:txBody>
        </p:sp>
        <p:sp>
          <p:nvSpPr>
            <p:cNvPr id="64" name="Rectangle 63"/>
            <p:cNvSpPr/>
            <p:nvPr/>
          </p:nvSpPr>
          <p:spPr>
            <a:xfrm>
              <a:off x="4114787" y="2332212"/>
              <a:ext cx="3047446" cy="228637"/>
            </a:xfrm>
            <a:prstGeom prst="rect">
              <a:avLst/>
            </a:prstGeom>
            <a:solidFill>
              <a:srgbClr val="C0504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dirty="0">
                <a:solidFill>
                  <a:sysClr val="window" lastClr="FFFFFF"/>
                </a:solidFill>
                <a:latin typeface="Rockwell"/>
                <a:ea typeface="ＭＳ Ｐゴシック"/>
              </a:endParaRPr>
            </a:p>
          </p:txBody>
        </p:sp>
        <p:sp>
          <p:nvSpPr>
            <p:cNvPr id="65" name="Rectangle 64"/>
            <p:cNvSpPr/>
            <p:nvPr/>
          </p:nvSpPr>
          <p:spPr>
            <a:xfrm>
              <a:off x="4114787" y="2781547"/>
              <a:ext cx="3047446" cy="228637"/>
            </a:xfrm>
            <a:prstGeom prst="rect">
              <a:avLst/>
            </a:prstGeom>
            <a:solidFill>
              <a:srgbClr val="C0504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dirty="0">
                <a:solidFill>
                  <a:sysClr val="window" lastClr="FFFFFF"/>
                </a:solidFill>
                <a:latin typeface="Rockwell"/>
                <a:ea typeface="ＭＳ Ｐゴシック"/>
              </a:endParaRPr>
            </a:p>
          </p:txBody>
        </p:sp>
        <p:sp>
          <p:nvSpPr>
            <p:cNvPr id="66" name="Rectangle 65"/>
            <p:cNvSpPr/>
            <p:nvPr/>
          </p:nvSpPr>
          <p:spPr>
            <a:xfrm flipH="1" flipV="1">
              <a:off x="4343345" y="2781547"/>
              <a:ext cx="182529" cy="228637"/>
            </a:xfrm>
            <a:prstGeom prst="rect">
              <a:avLst/>
            </a:prstGeom>
            <a:solidFill>
              <a:sysClr val="window" lastClr="FFFFFF"/>
            </a:solidFill>
            <a:ln w="12700" cap="flat" cmpd="sng" algn="ctr">
              <a:noFill/>
              <a:prstDash val="solid"/>
            </a:ln>
            <a:effectLst/>
          </p:spPr>
          <p:txBody>
            <a:bodyPr anchor="ctr"/>
            <a:lstStyle/>
            <a:p>
              <a:pPr algn="ctr" fontAlgn="auto">
                <a:spcBef>
                  <a:spcPts val="0"/>
                </a:spcBef>
                <a:spcAft>
                  <a:spcPts val="0"/>
                </a:spcAft>
                <a:defRPr/>
              </a:pPr>
              <a:endParaRPr lang="en-US" kern="0" dirty="0">
                <a:solidFill>
                  <a:sysClr val="window" lastClr="FFFFFF"/>
                </a:solidFill>
                <a:latin typeface="Rockwell"/>
                <a:ea typeface="ＭＳ Ｐゴシック"/>
              </a:endParaRPr>
            </a:p>
          </p:txBody>
        </p:sp>
        <p:sp>
          <p:nvSpPr>
            <p:cNvPr id="67" name="Rectangle 66"/>
            <p:cNvSpPr/>
            <p:nvPr/>
          </p:nvSpPr>
          <p:spPr>
            <a:xfrm>
              <a:off x="5790882" y="2781547"/>
              <a:ext cx="79361" cy="228637"/>
            </a:xfrm>
            <a:prstGeom prst="rect">
              <a:avLst/>
            </a:prstGeom>
            <a:solidFill>
              <a:sysClr val="window" lastClr="FFFFFF"/>
            </a:solidFill>
            <a:ln w="12700" cap="flat" cmpd="sng" algn="ctr">
              <a:noFill/>
              <a:prstDash val="solid"/>
            </a:ln>
            <a:effectLst/>
          </p:spPr>
          <p:txBody>
            <a:bodyPr anchor="ctr"/>
            <a:lstStyle/>
            <a:p>
              <a:pPr algn="ctr" fontAlgn="auto">
                <a:spcBef>
                  <a:spcPts val="0"/>
                </a:spcBef>
                <a:spcAft>
                  <a:spcPts val="0"/>
                </a:spcAft>
                <a:defRPr/>
              </a:pPr>
              <a:endParaRPr lang="en-US" kern="0" dirty="0">
                <a:solidFill>
                  <a:sysClr val="window" lastClr="FFFFFF"/>
                </a:solidFill>
                <a:latin typeface="Rockwell"/>
                <a:ea typeface="ＭＳ Ｐゴシック"/>
              </a:endParaRPr>
            </a:p>
          </p:txBody>
        </p:sp>
        <p:cxnSp>
          <p:nvCxnSpPr>
            <p:cNvPr id="43019" name="Straight Arrow Connector 67"/>
            <p:cNvCxnSpPr>
              <a:cxnSpLocks noChangeShapeType="1"/>
            </p:cNvCxnSpPr>
            <p:nvPr/>
          </p:nvCxnSpPr>
          <p:spPr bwMode="auto">
            <a:xfrm>
              <a:off x="4114800" y="1485900"/>
              <a:ext cx="0" cy="731838"/>
            </a:xfrm>
            <a:prstGeom prst="straightConnector1">
              <a:avLst/>
            </a:prstGeom>
            <a:noFill/>
            <a:ln w="9525" algn="ctr">
              <a:solidFill>
                <a:srgbClr val="4A7EBB"/>
              </a:solidFill>
              <a:round/>
              <a:headEnd/>
              <a:tailEnd type="arrow" w="med" len="med"/>
            </a:ln>
          </p:spPr>
        </p:cxnSp>
        <p:cxnSp>
          <p:nvCxnSpPr>
            <p:cNvPr id="43020" name="Straight Arrow Connector 68"/>
            <p:cNvCxnSpPr>
              <a:cxnSpLocks noChangeShapeType="1"/>
            </p:cNvCxnSpPr>
            <p:nvPr/>
          </p:nvCxnSpPr>
          <p:spPr bwMode="auto">
            <a:xfrm>
              <a:off x="7162800" y="1485900"/>
              <a:ext cx="0" cy="731838"/>
            </a:xfrm>
            <a:prstGeom prst="straightConnector1">
              <a:avLst/>
            </a:prstGeom>
            <a:noFill/>
            <a:ln w="9525" algn="ctr">
              <a:solidFill>
                <a:srgbClr val="4A7EBB"/>
              </a:solidFill>
              <a:round/>
              <a:headEnd/>
              <a:tailEnd type="arrow" w="med" len="med"/>
            </a:ln>
          </p:spPr>
        </p:cxnSp>
        <p:sp>
          <p:nvSpPr>
            <p:cNvPr id="70" name="TextBox 12"/>
            <p:cNvSpPr txBox="1">
              <a:spLocks noChangeArrowheads="1"/>
            </p:cNvSpPr>
            <p:nvPr/>
          </p:nvSpPr>
          <p:spPr bwMode="auto">
            <a:xfrm rot="10800000" flipV="1">
              <a:off x="4190973" y="3353139"/>
              <a:ext cx="3591859" cy="708140"/>
            </a:xfrm>
            <a:prstGeom prst="rect">
              <a:avLst/>
            </a:prstGeom>
            <a:noFill/>
            <a:ln w="9525">
              <a:noFill/>
              <a:miter lim="800000"/>
              <a:headEnd/>
              <a:tailEnd/>
            </a:ln>
          </p:spPr>
          <p:txBody>
            <a:bodyPr>
              <a:spAutoFit/>
            </a:bodyPr>
            <a:lstStyle/>
            <a:p>
              <a:pPr fontAlgn="auto">
                <a:spcBef>
                  <a:spcPts val="0"/>
                </a:spcBef>
                <a:spcAft>
                  <a:spcPts val="0"/>
                </a:spcAft>
                <a:defRPr/>
              </a:pPr>
              <a:r>
                <a:rPr lang="en-US" sz="2000" kern="0" dirty="0">
                  <a:solidFill>
                    <a:sysClr val="windowText" lastClr="000000"/>
                  </a:solidFill>
                  <a:cs typeface="ＭＳ Ｐゴシック"/>
                </a:rPr>
                <a:t>Attendance is enrollment excluding absences.</a:t>
              </a:r>
            </a:p>
          </p:txBody>
        </p:sp>
        <p:cxnSp>
          <p:nvCxnSpPr>
            <p:cNvPr id="43022" name="Straight Arrow Connector 70"/>
            <p:cNvCxnSpPr>
              <a:cxnSpLocks noChangeShapeType="1"/>
            </p:cNvCxnSpPr>
            <p:nvPr/>
          </p:nvCxnSpPr>
          <p:spPr bwMode="auto">
            <a:xfrm flipH="1" flipV="1">
              <a:off x="4525963" y="3009900"/>
              <a:ext cx="198437" cy="347663"/>
            </a:xfrm>
            <a:prstGeom prst="straightConnector1">
              <a:avLst/>
            </a:prstGeom>
            <a:noFill/>
            <a:ln w="9525" algn="ctr">
              <a:solidFill>
                <a:srgbClr val="4A7EBB"/>
              </a:solidFill>
              <a:round/>
              <a:headEnd/>
              <a:tailEnd type="arrow" w="med" len="med"/>
            </a:ln>
          </p:spPr>
        </p:cxnSp>
        <p:cxnSp>
          <p:nvCxnSpPr>
            <p:cNvPr id="43023" name="Straight Arrow Connector 71"/>
            <p:cNvCxnSpPr>
              <a:cxnSpLocks noChangeShapeType="1"/>
              <a:endCxn id="67" idx="2"/>
            </p:cNvCxnSpPr>
            <p:nvPr/>
          </p:nvCxnSpPr>
          <p:spPr bwMode="auto">
            <a:xfrm flipV="1">
              <a:off x="5562600" y="3009900"/>
              <a:ext cx="268288" cy="419100"/>
            </a:xfrm>
            <a:prstGeom prst="straightConnector1">
              <a:avLst/>
            </a:prstGeom>
            <a:noFill/>
            <a:ln w="9525" algn="ctr">
              <a:solidFill>
                <a:srgbClr val="4A7EBB"/>
              </a:solidFill>
              <a:round/>
              <a:headEnd/>
              <a:tailEnd type="arrow" w="med" len="med"/>
            </a:ln>
          </p:spPr>
        </p:cxnSp>
      </p:gr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282575" y="76200"/>
            <a:ext cx="8534400" cy="685800"/>
          </a:xfrm>
        </p:spPr>
        <p:txBody>
          <a:bodyPr/>
          <a:lstStyle/>
          <a:p>
            <a:r>
              <a:rPr lang="en-US" dirty="0" smtClean="0">
                <a:latin typeface="Arial" charset="0"/>
                <a:cs typeface="Arial" charset="0"/>
              </a:rPr>
              <a:t>From Student Growth to Teacher Growth Scores </a:t>
            </a:r>
            <a:endParaRPr lang="en-US" dirty="0" smtClean="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3952C4F4-69B5-40C6-96F4-833A9941AF93}" type="slidenum">
              <a:rPr lang="en-US" smtClean="0"/>
              <a:pPr>
                <a:defRPr/>
              </a:pPr>
              <a:t>16</a:t>
            </a:fld>
            <a:endParaRPr lang="en-US" dirty="0"/>
          </a:p>
        </p:txBody>
      </p:sp>
      <p:graphicFrame>
        <p:nvGraphicFramePr>
          <p:cNvPr id="6" name="Group 30"/>
          <p:cNvGraphicFramePr>
            <a:graphicFrameLocks/>
          </p:cNvGraphicFramePr>
          <p:nvPr>
            <p:extLst>
              <p:ext uri="{D42A27DB-BD31-4B8C-83A1-F6EECF244321}">
                <p14:modId xmlns:p14="http://schemas.microsoft.com/office/powerpoint/2010/main" val="785155456"/>
              </p:ext>
            </p:extLst>
          </p:nvPr>
        </p:nvGraphicFramePr>
        <p:xfrm>
          <a:off x="1411359" y="851272"/>
          <a:ext cx="6473682" cy="3179445"/>
        </p:xfrm>
        <a:graphic>
          <a:graphicData uri="http://schemas.openxmlformats.org/drawingml/2006/table">
            <a:tbl>
              <a:tblPr/>
              <a:tblGrid>
                <a:gridCol w="1302748"/>
                <a:gridCol w="993465"/>
                <a:gridCol w="1520895"/>
                <a:gridCol w="1328287"/>
                <a:gridCol w="1328287"/>
              </a:tblGrid>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rPr>
                        <a:t>Ms. Smith’s 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SGP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Enrollment Duration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Attendance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Enrollment x  Attendance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3.12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5109" name="TextBox 14"/>
          <p:cNvSpPr txBox="1">
            <a:spLocks noChangeArrowheads="1"/>
          </p:cNvSpPr>
          <p:nvPr/>
        </p:nvSpPr>
        <p:spPr bwMode="auto">
          <a:xfrm>
            <a:off x="304800" y="4038600"/>
            <a:ext cx="8686800" cy="2585323"/>
          </a:xfrm>
          <a:prstGeom prst="rect">
            <a:avLst/>
          </a:prstGeom>
          <a:noFill/>
          <a:ln w="9525">
            <a:noFill/>
            <a:miter lim="800000"/>
            <a:headEnd/>
            <a:tailEnd/>
          </a:ln>
        </p:spPr>
        <p:txBody>
          <a:bodyPr wrap="square">
            <a:spAutoFit/>
          </a:bodyPr>
          <a:lstStyle/>
          <a:p>
            <a:r>
              <a:rPr lang="en-US" dirty="0">
                <a:cs typeface="Arial" charset="0"/>
              </a:rPr>
              <a:t>To measure teacher performance, we find the mean growth percentile (MGP) for her students, which is the weighted average of the SGPs.  In this case:</a:t>
            </a:r>
          </a:p>
          <a:p>
            <a:endParaRPr lang="en-US" dirty="0">
              <a:cs typeface="Arial" charset="0"/>
            </a:endParaRPr>
          </a:p>
          <a:p>
            <a:r>
              <a:rPr lang="en-US" dirty="0">
                <a:cs typeface="Arial" charset="0"/>
              </a:rPr>
              <a:t>Step 1:  (.72*45)+(.95*40)+(.90*60</a:t>
            </a:r>
            <a:r>
              <a:rPr lang="en-US" dirty="0" smtClean="0">
                <a:cs typeface="Arial" charset="0"/>
              </a:rPr>
              <a:t>)+(.55*40</a:t>
            </a:r>
            <a:r>
              <a:rPr lang="en-US" dirty="0">
                <a:cs typeface="Arial" charset="0"/>
              </a:rPr>
              <a:t>)=</a:t>
            </a:r>
            <a:r>
              <a:rPr lang="en-US" dirty="0" smtClean="0">
                <a:cs typeface="Arial" charset="0"/>
              </a:rPr>
              <a:t>146.4</a:t>
            </a:r>
          </a:p>
          <a:p>
            <a:r>
              <a:rPr lang="en-US" dirty="0" smtClean="0">
                <a:cs typeface="Arial" charset="0"/>
              </a:rPr>
              <a:t>Step </a:t>
            </a:r>
            <a:r>
              <a:rPr lang="en-US" dirty="0">
                <a:cs typeface="Arial" charset="0"/>
              </a:rPr>
              <a:t>2:  .72+.95+.90</a:t>
            </a:r>
            <a:r>
              <a:rPr lang="en-US" dirty="0" smtClean="0">
                <a:cs typeface="Arial" charset="0"/>
              </a:rPr>
              <a:t>+.55 = 3.12</a:t>
            </a:r>
            <a:endParaRPr lang="en-US" dirty="0">
              <a:cs typeface="Arial" charset="0"/>
            </a:endParaRPr>
          </a:p>
          <a:p>
            <a:r>
              <a:rPr lang="en-US" dirty="0">
                <a:cs typeface="Arial" charset="0"/>
              </a:rPr>
              <a:t>Step 3.  </a:t>
            </a:r>
            <a:r>
              <a:rPr lang="en-US" dirty="0" smtClean="0">
                <a:cs typeface="Arial" charset="0"/>
              </a:rPr>
              <a:t>146.4 </a:t>
            </a:r>
            <a:r>
              <a:rPr lang="en-US" dirty="0">
                <a:cs typeface="Arial" charset="0"/>
              </a:rPr>
              <a:t>/ </a:t>
            </a:r>
            <a:r>
              <a:rPr lang="en-US" dirty="0" smtClean="0">
                <a:cs typeface="Arial" charset="0"/>
              </a:rPr>
              <a:t>3.12 </a:t>
            </a:r>
            <a:r>
              <a:rPr lang="en-US" dirty="0">
                <a:cs typeface="Arial" charset="0"/>
              </a:rPr>
              <a:t>= </a:t>
            </a:r>
            <a:r>
              <a:rPr lang="en-US" dirty="0" smtClean="0">
                <a:cs typeface="Arial" charset="0"/>
              </a:rPr>
              <a:t>46.9</a:t>
            </a:r>
            <a:endParaRPr lang="en-US" dirty="0">
              <a:cs typeface="Arial" charset="0"/>
            </a:endParaRPr>
          </a:p>
          <a:p>
            <a:endParaRPr lang="en-US" dirty="0">
              <a:cs typeface="Arial" charset="0"/>
            </a:endParaRPr>
          </a:p>
          <a:p>
            <a:r>
              <a:rPr lang="en-US" dirty="0">
                <a:cs typeface="Arial" charset="0"/>
              </a:rPr>
              <a:t>Ms. Smith’s mean growth percentile (MGP) is </a:t>
            </a:r>
            <a:r>
              <a:rPr lang="en-US" dirty="0" smtClean="0">
                <a:cs typeface="Arial" charset="0"/>
              </a:rPr>
              <a:t>46.9, </a:t>
            </a:r>
            <a:r>
              <a:rPr lang="en-US" dirty="0">
                <a:cs typeface="Arial" charset="0"/>
              </a:rPr>
              <a:t>meaning on average her students performed as well or better than about 47 percent of similar students. </a:t>
            </a:r>
            <a:endParaRPr lang="en-US" dirty="0">
              <a:latin typeface="Rockwell" pitchFamily="18" charset="0"/>
              <a:ea typeface="ＭＳ Ｐゴシック"/>
              <a:cs typeface="ＭＳ Ｐゴシック"/>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457200" y="152400"/>
            <a:ext cx="8229600" cy="1143000"/>
          </a:xfrm>
        </p:spPr>
        <p:txBody>
          <a:bodyPr/>
          <a:lstStyle/>
          <a:p>
            <a:r>
              <a:rPr lang="en-US" smtClean="0"/>
              <a:t>Minimum Number of Scores Required for Reporting Teacher MGPs </a:t>
            </a:r>
          </a:p>
        </p:txBody>
      </p:sp>
      <p:sp>
        <p:nvSpPr>
          <p:cNvPr id="3" name="Content Placeholder 2"/>
          <p:cNvSpPr>
            <a:spLocks noGrp="1"/>
          </p:cNvSpPr>
          <p:nvPr>
            <p:ph idx="1"/>
          </p:nvPr>
        </p:nvSpPr>
        <p:spPr>
          <a:xfrm>
            <a:off x="457200" y="1524000"/>
            <a:ext cx="6553200" cy="4953000"/>
          </a:xfrm>
          <a:extLst/>
        </p:spPr>
        <p:txBody>
          <a:bodyPr/>
          <a:lstStyle/>
          <a:p>
            <a:pPr>
              <a:defRPr/>
            </a:pPr>
            <a:r>
              <a:rPr lang="en-US" sz="2000" b="0" dirty="0">
                <a:cs typeface="Arial" pitchFamily="34" charset="0"/>
              </a:rPr>
              <a:t>In order for an educator to receive a growth score, he or she must have a minimum sample size of </a:t>
            </a:r>
            <a:r>
              <a:rPr lang="en-US" sz="2000" dirty="0">
                <a:cs typeface="Arial" pitchFamily="34" charset="0"/>
              </a:rPr>
              <a:t>16 student scores </a:t>
            </a:r>
            <a:r>
              <a:rPr lang="en-US" sz="2000" b="0" dirty="0">
                <a:cs typeface="Arial" pitchFamily="34" charset="0"/>
              </a:rPr>
              <a:t>in ELA or mathematics across all grades he or she teaches</a:t>
            </a:r>
            <a:r>
              <a:rPr lang="en-US" sz="2000" b="0" dirty="0" smtClean="0">
                <a:cs typeface="Arial" pitchFamily="34" charset="0"/>
              </a:rPr>
              <a:t>.</a:t>
            </a:r>
          </a:p>
          <a:p>
            <a:pPr>
              <a:spcBef>
                <a:spcPts val="1200"/>
              </a:spcBef>
              <a:defRPr/>
            </a:pPr>
            <a:endParaRPr lang="en-US" sz="2000" b="0" dirty="0" smtClean="0">
              <a:cs typeface="Arial" pitchFamily="34" charset="0"/>
            </a:endParaRPr>
          </a:p>
          <a:p>
            <a:pPr>
              <a:spcBef>
                <a:spcPts val="1200"/>
              </a:spcBef>
              <a:defRPr/>
            </a:pPr>
            <a:r>
              <a:rPr lang="en-US" sz="2000" b="0" dirty="0" smtClean="0">
                <a:cs typeface="Arial" pitchFamily="34" charset="0"/>
              </a:rPr>
              <a:t>If </a:t>
            </a:r>
            <a:r>
              <a:rPr lang="en-US" sz="2000" b="0" dirty="0">
                <a:cs typeface="Arial" pitchFamily="34" charset="0"/>
              </a:rPr>
              <a:t>an educator does not have 16 student scores, </a:t>
            </a:r>
            <a:r>
              <a:rPr lang="en-US" sz="2000" b="0" dirty="0" smtClean="0">
                <a:cs typeface="Arial" pitchFamily="34" charset="0"/>
              </a:rPr>
              <a:t>he/she </a:t>
            </a:r>
            <a:r>
              <a:rPr lang="en-US" sz="2000" b="0" dirty="0">
                <a:cs typeface="Arial" pitchFamily="34" charset="0"/>
              </a:rPr>
              <a:t>will not receive a growth score from the </a:t>
            </a:r>
            <a:r>
              <a:rPr lang="en-US" sz="2000" b="0" dirty="0" smtClean="0">
                <a:cs typeface="Arial" pitchFamily="34" charset="0"/>
              </a:rPr>
              <a:t>State</a:t>
            </a:r>
            <a:r>
              <a:rPr lang="en-US" sz="2000" b="0" dirty="0">
                <a:cs typeface="Arial" pitchFamily="34" charset="0"/>
              </a:rPr>
              <a:t>.</a:t>
            </a:r>
            <a:endParaRPr lang="en-US" sz="2000" b="0" strike="sngStrike" dirty="0">
              <a:cs typeface="Arial" pitchFamily="34" charset="0"/>
            </a:endParaRPr>
          </a:p>
          <a:p>
            <a:pPr lvl="1">
              <a:defRPr/>
            </a:pPr>
            <a:r>
              <a:rPr lang="en-US" sz="2000" b="0" dirty="0">
                <a:cs typeface="Arial" pitchFamily="34" charset="0"/>
              </a:rPr>
              <a:t>Educators likely to have fewer than 16 scores should have </a:t>
            </a:r>
            <a:r>
              <a:rPr lang="en-US" sz="2000" b="0" dirty="0" smtClean="0">
                <a:cs typeface="Arial" pitchFamily="34" charset="0"/>
              </a:rPr>
              <a:t>student learning objectives (SLOs). </a:t>
            </a:r>
            <a:endParaRPr lang="en-US" sz="2000" b="0" dirty="0">
              <a:cs typeface="Arial" pitchFamily="34" charset="0"/>
            </a:endParaRPr>
          </a:p>
          <a:p>
            <a:pPr>
              <a:defRPr/>
            </a:pPr>
            <a:endParaRPr lang="en-US" sz="2000" b="0" dirty="0" smtClean="0"/>
          </a:p>
          <a:p>
            <a:pPr>
              <a:defRPr/>
            </a:pPr>
            <a:r>
              <a:rPr lang="en-US" sz="2000" b="0" dirty="0" smtClean="0"/>
              <a:t>Examples included in appendix, along with information about </a:t>
            </a:r>
            <a:r>
              <a:rPr lang="en-US" sz="2000" b="0" dirty="0"/>
              <a:t>rosters </a:t>
            </a:r>
            <a:r>
              <a:rPr lang="en-US" sz="2000" b="0" dirty="0" smtClean="0"/>
              <a:t>of student-level data that will be available for authorized educators in AIR’s Growth Reporting System.</a:t>
            </a:r>
            <a:endParaRPr lang="en-US" sz="2000" b="0" dirty="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499ECA49-E8C0-49ED-BB77-41CD2F13896A}" type="slidenum">
              <a:rPr lang="en-US" smtClean="0"/>
              <a:pPr>
                <a:defRPr/>
              </a:pPr>
              <a:t>17</a:t>
            </a:fld>
            <a:endParaRPr lang="en-US" dirty="0"/>
          </a:p>
        </p:txBody>
      </p:sp>
      <p:sp>
        <p:nvSpPr>
          <p:cNvPr id="6" name="Oval 5"/>
          <p:cNvSpPr/>
          <p:nvPr/>
        </p:nvSpPr>
        <p:spPr>
          <a:xfrm>
            <a:off x="7010400" y="1905000"/>
            <a:ext cx="1447800" cy="1157288"/>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a:t>16</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152400"/>
            <a:ext cx="8229600" cy="1143000"/>
          </a:xfrm>
        </p:spPr>
        <p:txBody>
          <a:bodyPr/>
          <a:lstStyle/>
          <a:p>
            <a:r>
              <a:rPr lang="en-US" smtClean="0">
                <a:latin typeface="Arial" charset="0"/>
                <a:cs typeface="Arial" charset="0"/>
              </a:rPr>
              <a:t>Which Students Count in a Principal’s MGP for 2012–13?</a:t>
            </a:r>
            <a:endParaRPr lang="en-US" smtClean="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C147401B-0FFD-471A-92AA-B9046548D224}" type="slidenum">
              <a:rPr lang="en-US" smtClean="0"/>
              <a:pPr>
                <a:defRPr/>
              </a:pPr>
              <a:t>18</a:t>
            </a:fld>
            <a:endParaRPr lang="en-US" dirty="0"/>
          </a:p>
        </p:txBody>
      </p:sp>
      <p:grpSp>
        <p:nvGrpSpPr>
          <p:cNvPr id="48132" name="Group 33"/>
          <p:cNvGrpSpPr>
            <a:grpSpLocks/>
          </p:cNvGrpSpPr>
          <p:nvPr/>
        </p:nvGrpSpPr>
        <p:grpSpPr bwMode="auto">
          <a:xfrm>
            <a:off x="520700" y="1912938"/>
            <a:ext cx="8072438" cy="3649662"/>
            <a:chOff x="520264" y="1440284"/>
            <a:chExt cx="8072438" cy="3649336"/>
          </a:xfrm>
        </p:grpSpPr>
        <p:cxnSp>
          <p:nvCxnSpPr>
            <p:cNvPr id="48134" name="Straight Arrow Connector 34"/>
            <p:cNvCxnSpPr>
              <a:cxnSpLocks noChangeShapeType="1"/>
            </p:cNvCxnSpPr>
            <p:nvPr/>
          </p:nvCxnSpPr>
          <p:spPr bwMode="auto">
            <a:xfrm flipH="1">
              <a:off x="1335315" y="3010758"/>
              <a:ext cx="10885" cy="632494"/>
            </a:xfrm>
            <a:prstGeom prst="straightConnector1">
              <a:avLst/>
            </a:prstGeom>
            <a:noFill/>
            <a:ln w="25400" algn="ctr">
              <a:solidFill>
                <a:srgbClr val="3D7FA9"/>
              </a:solidFill>
              <a:round/>
              <a:headEnd/>
              <a:tailEnd type="arrow" w="med" len="med"/>
            </a:ln>
          </p:spPr>
        </p:cxnSp>
        <p:grpSp>
          <p:nvGrpSpPr>
            <p:cNvPr id="48135" name="Group 28"/>
            <p:cNvGrpSpPr>
              <a:grpSpLocks/>
            </p:cNvGrpSpPr>
            <p:nvPr/>
          </p:nvGrpSpPr>
          <p:grpSpPr bwMode="auto">
            <a:xfrm>
              <a:off x="520264" y="1440284"/>
              <a:ext cx="8072438" cy="3649336"/>
              <a:chOff x="457200" y="1120299"/>
              <a:chExt cx="8073191" cy="3648800"/>
            </a:xfrm>
          </p:grpSpPr>
          <p:sp>
            <p:nvSpPr>
              <p:cNvPr id="37" name="Rectangle 36"/>
              <p:cNvSpPr>
                <a:spLocks noChangeArrowheads="1"/>
              </p:cNvSpPr>
              <p:nvPr/>
            </p:nvSpPr>
            <p:spPr bwMode="auto">
              <a:xfrm>
                <a:off x="457200" y="1120299"/>
                <a:ext cx="1876600" cy="1460155"/>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auto">
                  <a:spcBef>
                    <a:spcPts val="0"/>
                  </a:spcBef>
                  <a:spcAft>
                    <a:spcPts val="0"/>
                  </a:spcAft>
                  <a:defRPr/>
                </a:pPr>
                <a:r>
                  <a:rPr lang="en-US" sz="1600" kern="0" dirty="0">
                    <a:solidFill>
                      <a:schemeClr val="bg1"/>
                    </a:solidFill>
                    <a:latin typeface="Arial" pitchFamily="34" charset="0"/>
                    <a:ea typeface="ＭＳ Ｐゴシック"/>
                    <a:cs typeface="Arial" pitchFamily="34" charset="0"/>
                  </a:rPr>
                  <a:t>Student has valid test scores  for at least 2012</a:t>
                </a:r>
                <a:r>
                  <a:rPr lang="en-US" sz="1600" kern="0" dirty="0">
                    <a:solidFill>
                      <a:schemeClr val="bg1"/>
                    </a:solidFill>
                    <a:latin typeface="Arial"/>
                    <a:ea typeface="ＭＳ Ｐゴシック"/>
                    <a:cs typeface="Arial"/>
                  </a:rPr>
                  <a:t>–</a:t>
                </a:r>
                <a:r>
                  <a:rPr lang="en-US" sz="1600" kern="0" dirty="0">
                    <a:solidFill>
                      <a:schemeClr val="bg1"/>
                    </a:solidFill>
                    <a:latin typeface="Arial" pitchFamily="34" charset="0"/>
                    <a:ea typeface="ＭＳ Ｐゴシック"/>
                    <a:cs typeface="Arial" pitchFamily="34" charset="0"/>
                  </a:rPr>
                  <a:t>13 and 2011</a:t>
                </a:r>
                <a:r>
                  <a:rPr lang="en-US" sz="1600" kern="0" dirty="0">
                    <a:solidFill>
                      <a:schemeClr val="bg1"/>
                    </a:solidFill>
                    <a:latin typeface="Arial"/>
                    <a:ea typeface="ＭＳ Ｐゴシック"/>
                    <a:cs typeface="Arial"/>
                  </a:rPr>
                  <a:t>–</a:t>
                </a:r>
                <a:r>
                  <a:rPr lang="en-US" sz="1600" kern="0" dirty="0">
                    <a:solidFill>
                      <a:schemeClr val="bg1"/>
                    </a:solidFill>
                    <a:latin typeface="Arial" pitchFamily="34" charset="0"/>
                    <a:ea typeface="ＭＳ Ｐゴシック"/>
                    <a:cs typeface="Arial" pitchFamily="34" charset="0"/>
                  </a:rPr>
                  <a:t>12</a:t>
                </a:r>
              </a:p>
            </p:txBody>
          </p:sp>
          <p:sp>
            <p:nvSpPr>
              <p:cNvPr id="38" name="Rectangle 37"/>
              <p:cNvSpPr>
                <a:spLocks noChangeArrowheads="1"/>
              </p:cNvSpPr>
              <p:nvPr/>
            </p:nvSpPr>
            <p:spPr bwMode="auto">
              <a:xfrm>
                <a:off x="457200" y="3385126"/>
                <a:ext cx="1876600" cy="1383973"/>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auto">
                  <a:spcBef>
                    <a:spcPts val="0"/>
                  </a:spcBef>
                  <a:spcAft>
                    <a:spcPts val="0"/>
                  </a:spcAft>
                  <a:defRPr/>
                </a:pPr>
                <a:r>
                  <a:rPr lang="en-US" sz="1600" kern="0" dirty="0">
                    <a:solidFill>
                      <a:schemeClr val="bg1"/>
                    </a:solidFill>
                    <a:latin typeface="Arial" pitchFamily="34" charset="0"/>
                    <a:ea typeface="ＭＳ Ｐゴシック"/>
                    <a:cs typeface="Arial" pitchFamily="34" charset="0"/>
                  </a:rPr>
                  <a:t>Student scores do not count for the teacher in </a:t>
                </a:r>
              </a:p>
              <a:p>
                <a:pPr algn="ctr" fontAlgn="auto">
                  <a:spcBef>
                    <a:spcPts val="0"/>
                  </a:spcBef>
                  <a:spcAft>
                    <a:spcPts val="0"/>
                  </a:spcAft>
                  <a:defRPr/>
                </a:pPr>
                <a:r>
                  <a:rPr lang="en-US" sz="1600" kern="0" dirty="0">
                    <a:solidFill>
                      <a:schemeClr val="bg1"/>
                    </a:solidFill>
                    <a:latin typeface="Arial" pitchFamily="34" charset="0"/>
                    <a:ea typeface="ＭＳ Ｐゴシック"/>
                    <a:cs typeface="Arial" pitchFamily="34" charset="0"/>
                  </a:rPr>
                  <a:t>2012</a:t>
                </a:r>
                <a:r>
                  <a:rPr lang="en-US" sz="1600" kern="0" dirty="0">
                    <a:solidFill>
                      <a:schemeClr val="bg1"/>
                    </a:solidFill>
                    <a:latin typeface="Arial"/>
                    <a:ea typeface="ＭＳ Ｐゴシック"/>
                    <a:cs typeface="Arial"/>
                  </a:rPr>
                  <a:t>–</a:t>
                </a:r>
                <a:r>
                  <a:rPr lang="en-US" sz="1600" kern="0" dirty="0">
                    <a:solidFill>
                      <a:schemeClr val="bg1"/>
                    </a:solidFill>
                    <a:latin typeface="Arial" pitchFamily="34" charset="0"/>
                    <a:ea typeface="ＭＳ Ｐゴシック"/>
                    <a:cs typeface="Arial" pitchFamily="34" charset="0"/>
                  </a:rPr>
                  <a:t>13</a:t>
                </a:r>
              </a:p>
            </p:txBody>
          </p:sp>
          <p:grpSp>
            <p:nvGrpSpPr>
              <p:cNvPr id="48138" name="Group 21"/>
              <p:cNvGrpSpPr>
                <a:grpSpLocks/>
              </p:cNvGrpSpPr>
              <p:nvPr/>
            </p:nvGrpSpPr>
            <p:grpSpPr bwMode="auto">
              <a:xfrm>
                <a:off x="2550697" y="1524864"/>
                <a:ext cx="3819940" cy="419227"/>
                <a:chOff x="2550697" y="1524864"/>
                <a:chExt cx="3819940" cy="419227"/>
              </a:xfrm>
            </p:grpSpPr>
            <p:cxnSp>
              <p:nvCxnSpPr>
                <p:cNvPr id="48145" name="Straight Arrow Connector 45"/>
                <p:cNvCxnSpPr>
                  <a:cxnSpLocks noChangeShapeType="1"/>
                </p:cNvCxnSpPr>
                <p:nvPr/>
              </p:nvCxnSpPr>
              <p:spPr bwMode="auto">
                <a:xfrm>
                  <a:off x="2551648" y="1942503"/>
                  <a:ext cx="552501" cy="1588"/>
                </a:xfrm>
                <a:prstGeom prst="straightConnector1">
                  <a:avLst/>
                </a:prstGeom>
                <a:noFill/>
                <a:ln w="25400" algn="ctr">
                  <a:solidFill>
                    <a:srgbClr val="3D7FA9"/>
                  </a:solidFill>
                  <a:round/>
                  <a:headEnd/>
                  <a:tailEnd type="arrow" w="med" len="med"/>
                </a:ln>
              </p:spPr>
            </p:cxnSp>
            <p:sp>
              <p:nvSpPr>
                <p:cNvPr id="47" name="TextBox 8"/>
                <p:cNvSpPr txBox="1">
                  <a:spLocks noChangeArrowheads="1"/>
                </p:cNvSpPr>
                <p:nvPr/>
              </p:nvSpPr>
              <p:spPr bwMode="auto">
                <a:xfrm>
                  <a:off x="2551308" y="1525015"/>
                  <a:ext cx="554089" cy="338058"/>
                </a:xfrm>
                <a:prstGeom prst="rect">
                  <a:avLst/>
                </a:prstGeom>
                <a:noFill/>
                <a:ln w="9525">
                  <a:noFill/>
                  <a:miter lim="800000"/>
                  <a:headEnd/>
                  <a:tailEnd/>
                </a:ln>
              </p:spPr>
              <p:txBody>
                <a:bodyPr>
                  <a:spAutoFit/>
                </a:bodyPr>
                <a:lstStyle/>
                <a:p>
                  <a:pPr fontAlgn="auto">
                    <a:spcBef>
                      <a:spcPts val="0"/>
                    </a:spcBef>
                    <a:spcAft>
                      <a:spcPts val="0"/>
                    </a:spcAft>
                    <a:defRPr/>
                  </a:pPr>
                  <a:r>
                    <a:rPr lang="en-US" sz="1600" kern="0" dirty="0">
                      <a:solidFill>
                        <a:sysClr val="windowText" lastClr="000000"/>
                      </a:solidFill>
                      <a:cs typeface="ＭＳ Ｐゴシック"/>
                    </a:rPr>
                    <a:t>Yes</a:t>
                  </a:r>
                </a:p>
              </p:txBody>
            </p:sp>
            <p:cxnSp>
              <p:nvCxnSpPr>
                <p:cNvPr id="48147" name="Straight Arrow Connector 48"/>
                <p:cNvCxnSpPr>
                  <a:cxnSpLocks noChangeShapeType="1"/>
                </p:cNvCxnSpPr>
                <p:nvPr/>
              </p:nvCxnSpPr>
              <p:spPr bwMode="auto">
                <a:xfrm>
                  <a:off x="5818136" y="1942501"/>
                  <a:ext cx="552501" cy="1588"/>
                </a:xfrm>
                <a:prstGeom prst="straightConnector1">
                  <a:avLst/>
                </a:prstGeom>
                <a:noFill/>
                <a:ln w="25400" algn="ctr">
                  <a:solidFill>
                    <a:srgbClr val="3D7FA9"/>
                  </a:solidFill>
                  <a:round/>
                  <a:headEnd/>
                  <a:tailEnd type="arrow" w="med" len="med"/>
                </a:ln>
              </p:spPr>
            </p:cxnSp>
          </p:grpSp>
          <p:sp>
            <p:nvSpPr>
              <p:cNvPr id="40" name="Rectangle 39"/>
              <p:cNvSpPr>
                <a:spLocks noChangeArrowheads="1"/>
              </p:cNvSpPr>
              <p:nvPr/>
            </p:nvSpPr>
            <p:spPr bwMode="auto">
              <a:xfrm>
                <a:off x="3527711" y="1120299"/>
                <a:ext cx="1876600" cy="1460155"/>
              </a:xfrm>
              <a:prstGeom prst="rect">
                <a:avLst/>
              </a:prstGeom>
              <a:solidFill>
                <a:srgbClr val="3D7FA9"/>
              </a:solidFill>
              <a:ln w="9525" algn="ctr">
                <a:solidFill>
                  <a:srgbClr val="4A7EBB"/>
                </a:solidFill>
                <a:miter lim="800000"/>
                <a:headEnd/>
                <a:tailEnd/>
              </a:ln>
              <a:effectLst/>
            </p:spPr>
            <p:txBody>
              <a:bodyPr anchor="ctr"/>
              <a:lstStyle/>
              <a:p>
                <a:pPr algn="ctr" fontAlgn="auto">
                  <a:spcBef>
                    <a:spcPts val="0"/>
                  </a:spcBef>
                  <a:spcAft>
                    <a:spcPts val="0"/>
                  </a:spcAft>
                  <a:defRPr/>
                </a:pPr>
                <a:r>
                  <a:rPr lang="en-US" sz="1600" kern="0" dirty="0">
                    <a:solidFill>
                      <a:schemeClr val="bg1"/>
                    </a:solidFill>
                    <a:latin typeface="Arial" pitchFamily="34" charset="0"/>
                    <a:ea typeface="ＭＳ Ｐゴシック"/>
                    <a:cs typeface="Arial" pitchFamily="34" charset="0"/>
                  </a:rPr>
                  <a:t>Student was enrolled on BEDS and assessment day (continuous enrollment)</a:t>
                </a:r>
              </a:p>
            </p:txBody>
          </p:sp>
          <p:sp>
            <p:nvSpPr>
              <p:cNvPr id="41" name="TextBox 12"/>
              <p:cNvSpPr txBox="1">
                <a:spLocks noChangeArrowheads="1"/>
              </p:cNvSpPr>
              <p:nvPr/>
            </p:nvSpPr>
            <p:spPr bwMode="auto">
              <a:xfrm>
                <a:off x="719162" y="2747102"/>
                <a:ext cx="552502" cy="338058"/>
              </a:xfrm>
              <a:prstGeom prst="rect">
                <a:avLst/>
              </a:prstGeom>
              <a:noFill/>
              <a:ln w="9525">
                <a:noFill/>
                <a:miter lim="800000"/>
                <a:headEnd/>
                <a:tailEnd/>
              </a:ln>
            </p:spPr>
            <p:txBody>
              <a:bodyPr>
                <a:spAutoFit/>
              </a:bodyPr>
              <a:lstStyle/>
              <a:p>
                <a:pPr fontAlgn="auto">
                  <a:spcBef>
                    <a:spcPts val="0"/>
                  </a:spcBef>
                  <a:spcAft>
                    <a:spcPts val="0"/>
                  </a:spcAft>
                  <a:defRPr/>
                </a:pPr>
                <a:r>
                  <a:rPr lang="en-US" sz="1600" kern="0" dirty="0">
                    <a:solidFill>
                      <a:sysClr val="windowText" lastClr="000000"/>
                    </a:solidFill>
                    <a:cs typeface="ＭＳ Ｐゴシック"/>
                  </a:rPr>
                  <a:t>No</a:t>
                </a:r>
              </a:p>
            </p:txBody>
          </p:sp>
          <p:sp>
            <p:nvSpPr>
              <p:cNvPr id="42" name="Rectangle 41"/>
              <p:cNvSpPr>
                <a:spLocks noChangeArrowheads="1"/>
              </p:cNvSpPr>
              <p:nvPr/>
            </p:nvSpPr>
            <p:spPr bwMode="auto">
              <a:xfrm>
                <a:off x="6653791" y="1132996"/>
                <a:ext cx="1876600" cy="1447458"/>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auto">
                  <a:spcBef>
                    <a:spcPts val="0"/>
                  </a:spcBef>
                  <a:spcAft>
                    <a:spcPts val="0"/>
                  </a:spcAft>
                  <a:defRPr/>
                </a:pPr>
                <a:r>
                  <a:rPr lang="en-US" sz="1600" kern="0" dirty="0">
                    <a:solidFill>
                      <a:schemeClr val="bg1"/>
                    </a:solidFill>
                    <a:latin typeface="Arial" pitchFamily="34" charset="0"/>
                    <a:ea typeface="ＭＳ Ｐゴシック"/>
                    <a:cs typeface="Arial" pitchFamily="34" charset="0"/>
                  </a:rPr>
                  <a:t>SGP is counted in principal MGP</a:t>
                </a:r>
              </a:p>
            </p:txBody>
          </p:sp>
          <p:sp>
            <p:nvSpPr>
              <p:cNvPr id="43" name="TextBox 47"/>
              <p:cNvSpPr txBox="1">
                <a:spLocks noChangeArrowheads="1"/>
              </p:cNvSpPr>
              <p:nvPr/>
            </p:nvSpPr>
            <p:spPr bwMode="auto">
              <a:xfrm>
                <a:off x="5818688" y="1525015"/>
                <a:ext cx="552502" cy="338058"/>
              </a:xfrm>
              <a:prstGeom prst="rect">
                <a:avLst/>
              </a:prstGeom>
              <a:noFill/>
              <a:ln w="9525">
                <a:noFill/>
                <a:miter lim="800000"/>
                <a:headEnd/>
                <a:tailEnd/>
              </a:ln>
            </p:spPr>
            <p:txBody>
              <a:bodyPr>
                <a:spAutoFit/>
              </a:bodyPr>
              <a:lstStyle/>
              <a:p>
                <a:pPr fontAlgn="auto">
                  <a:spcBef>
                    <a:spcPts val="0"/>
                  </a:spcBef>
                  <a:spcAft>
                    <a:spcPts val="0"/>
                  </a:spcAft>
                  <a:defRPr/>
                </a:pPr>
                <a:r>
                  <a:rPr lang="en-US" sz="1600" kern="0" dirty="0">
                    <a:solidFill>
                      <a:sysClr val="windowText" lastClr="000000"/>
                    </a:solidFill>
                    <a:cs typeface="ＭＳ Ｐゴシック"/>
                  </a:rPr>
                  <a:t>Yes</a:t>
                </a:r>
              </a:p>
            </p:txBody>
          </p:sp>
          <p:cxnSp>
            <p:nvCxnSpPr>
              <p:cNvPr id="48143" name="Straight Arrow Connector 43"/>
              <p:cNvCxnSpPr>
                <a:cxnSpLocks noChangeShapeType="1"/>
              </p:cNvCxnSpPr>
              <p:nvPr/>
            </p:nvCxnSpPr>
            <p:spPr bwMode="auto">
              <a:xfrm flipH="1">
                <a:off x="2490979" y="2690542"/>
                <a:ext cx="1865921" cy="1340804"/>
              </a:xfrm>
              <a:prstGeom prst="straightConnector1">
                <a:avLst/>
              </a:prstGeom>
              <a:noFill/>
              <a:ln w="25400" algn="ctr">
                <a:solidFill>
                  <a:srgbClr val="3D7FA9"/>
                </a:solidFill>
                <a:round/>
                <a:headEnd/>
                <a:tailEnd type="arrow" w="med" len="med"/>
              </a:ln>
            </p:spPr>
          </p:cxnSp>
          <p:sp>
            <p:nvSpPr>
              <p:cNvPr id="45" name="TextBox 51"/>
              <p:cNvSpPr txBox="1">
                <a:spLocks noChangeArrowheads="1"/>
              </p:cNvSpPr>
              <p:nvPr/>
            </p:nvSpPr>
            <p:spPr bwMode="auto">
              <a:xfrm>
                <a:off x="2767228" y="3153406"/>
                <a:ext cx="554089" cy="338058"/>
              </a:xfrm>
              <a:prstGeom prst="rect">
                <a:avLst/>
              </a:prstGeom>
              <a:noFill/>
              <a:ln w="9525">
                <a:noFill/>
                <a:miter lim="800000"/>
                <a:headEnd/>
                <a:tailEnd/>
              </a:ln>
            </p:spPr>
            <p:txBody>
              <a:bodyPr>
                <a:spAutoFit/>
              </a:bodyPr>
              <a:lstStyle/>
              <a:p>
                <a:pPr fontAlgn="auto">
                  <a:spcBef>
                    <a:spcPts val="0"/>
                  </a:spcBef>
                  <a:spcAft>
                    <a:spcPts val="0"/>
                  </a:spcAft>
                  <a:defRPr/>
                </a:pPr>
                <a:r>
                  <a:rPr lang="en-US" sz="1600" kern="0" dirty="0">
                    <a:solidFill>
                      <a:sysClr val="windowText" lastClr="000000"/>
                    </a:solidFill>
                    <a:cs typeface="ＭＳ Ｐゴシック"/>
                  </a:rPr>
                  <a:t>No</a:t>
                </a:r>
              </a:p>
            </p:txBody>
          </p:sp>
        </p:grpSp>
      </p:grpSp>
      <p:sp>
        <p:nvSpPr>
          <p:cNvPr id="48133" name="TextBox 19"/>
          <p:cNvSpPr txBox="1">
            <a:spLocks noChangeArrowheads="1"/>
          </p:cNvSpPr>
          <p:nvPr/>
        </p:nvSpPr>
        <p:spPr bwMode="auto">
          <a:xfrm>
            <a:off x="3754438" y="4408488"/>
            <a:ext cx="4805362" cy="923925"/>
          </a:xfrm>
          <a:prstGeom prst="rect">
            <a:avLst/>
          </a:prstGeom>
          <a:noFill/>
          <a:ln w="9525">
            <a:noFill/>
            <a:miter lim="800000"/>
            <a:headEnd/>
            <a:tailEnd/>
          </a:ln>
        </p:spPr>
        <p:txBody>
          <a:bodyPr>
            <a:spAutoFit/>
          </a:bodyPr>
          <a:lstStyle/>
          <a:p>
            <a:r>
              <a:rPr lang="en-US"/>
              <a:t>Continuous enrollment is consistent with institutional accountability.  Attendance is not used in determining principal MGP.</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457200" y="76200"/>
            <a:ext cx="8229600" cy="1143000"/>
          </a:xfrm>
        </p:spPr>
        <p:txBody>
          <a:bodyPr/>
          <a:lstStyle/>
          <a:p>
            <a:r>
              <a:rPr lang="en-US" smtClean="0">
                <a:latin typeface="Arial" charset="0"/>
                <a:cs typeface="Arial" charset="0"/>
              </a:rPr>
              <a:t>From Student Growth to Principal Growth Scores </a:t>
            </a:r>
            <a:endParaRPr lang="en-US" smtClean="0"/>
          </a:p>
        </p:txBody>
      </p:sp>
      <p:sp>
        <p:nvSpPr>
          <p:cNvPr id="3" name="Footer Placeholder 2"/>
          <p:cNvSpPr>
            <a:spLocks noGrp="1"/>
          </p:cNvSpPr>
          <p:nvPr>
            <p:ph type="ftr" sz="quarter" idx="10"/>
          </p:nvPr>
        </p:nvSpPr>
        <p:spPr/>
        <p:txBody>
          <a:bodyPr/>
          <a:lstStyle/>
          <a:p>
            <a:pPr>
              <a:defRPr/>
            </a:pPr>
            <a:r>
              <a:rPr lang="en-US" smtClean="0"/>
              <a:t>EngageNY.org</a:t>
            </a:r>
            <a:endParaRPr lang="en-US"/>
          </a:p>
        </p:txBody>
      </p:sp>
      <p:sp>
        <p:nvSpPr>
          <p:cNvPr id="4" name="Slide Number Placeholder 3"/>
          <p:cNvSpPr>
            <a:spLocks noGrp="1"/>
          </p:cNvSpPr>
          <p:nvPr>
            <p:ph type="sldNum" sz="quarter" idx="11"/>
          </p:nvPr>
        </p:nvSpPr>
        <p:spPr/>
        <p:txBody>
          <a:bodyPr/>
          <a:lstStyle/>
          <a:p>
            <a:pPr>
              <a:defRPr/>
            </a:pPr>
            <a:fld id="{A787E822-072C-49FE-9B9C-EE047840BED1}" type="slidenum">
              <a:rPr lang="en-US" smtClean="0"/>
              <a:pPr>
                <a:defRPr/>
              </a:pPr>
              <a:t>19</a:t>
            </a:fld>
            <a:endParaRPr lang="en-US" dirty="0"/>
          </a:p>
        </p:txBody>
      </p:sp>
      <p:graphicFrame>
        <p:nvGraphicFramePr>
          <p:cNvPr id="5" name="Group 30"/>
          <p:cNvGraphicFramePr>
            <a:graphicFrameLocks/>
          </p:cNvGraphicFramePr>
          <p:nvPr/>
        </p:nvGraphicFramePr>
        <p:xfrm>
          <a:off x="609600" y="1447800"/>
          <a:ext cx="3993702" cy="3295650"/>
        </p:xfrm>
        <a:graphic>
          <a:graphicData uri="http://schemas.openxmlformats.org/drawingml/2006/table">
            <a:tbl>
              <a:tblPr/>
              <a:tblGrid>
                <a:gridCol w="1246442"/>
                <a:gridCol w="1373630"/>
                <a:gridCol w="1373630"/>
              </a:tblGrid>
              <a:tr h="371475">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rPr>
                        <a:t>Principal Jensen’s School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endParaRPr lang="en-US"/>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SGP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BEDS-Assessment Day Enrollment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Q</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9188" name="TextBox 5"/>
          <p:cNvSpPr txBox="1">
            <a:spLocks noChangeArrowheads="1"/>
          </p:cNvSpPr>
          <p:nvPr/>
        </p:nvSpPr>
        <p:spPr bwMode="auto">
          <a:xfrm>
            <a:off x="533400" y="5029200"/>
            <a:ext cx="3983038" cy="923925"/>
          </a:xfrm>
          <a:prstGeom prst="rect">
            <a:avLst/>
          </a:prstGeom>
          <a:noFill/>
          <a:ln w="9525">
            <a:noFill/>
            <a:miter lim="800000"/>
            <a:headEnd/>
            <a:tailEnd/>
          </a:ln>
        </p:spPr>
        <p:txBody>
          <a:bodyPr>
            <a:spAutoFit/>
          </a:bodyPr>
          <a:lstStyle/>
          <a:p>
            <a:r>
              <a:rPr lang="en-US" i="1"/>
              <a:t>Same minimum sample size requirements (16 student scores) for principals as for teachers.</a:t>
            </a:r>
          </a:p>
        </p:txBody>
      </p:sp>
      <p:sp>
        <p:nvSpPr>
          <p:cNvPr id="49189" name="TextBox 14"/>
          <p:cNvSpPr txBox="1">
            <a:spLocks noChangeArrowheads="1"/>
          </p:cNvSpPr>
          <p:nvPr/>
        </p:nvSpPr>
        <p:spPr bwMode="auto">
          <a:xfrm>
            <a:off x="4765675" y="1295400"/>
            <a:ext cx="3943350" cy="5078413"/>
          </a:xfrm>
          <a:prstGeom prst="rect">
            <a:avLst/>
          </a:prstGeom>
          <a:noFill/>
          <a:ln w="9525">
            <a:noFill/>
            <a:miter lim="800000"/>
            <a:headEnd/>
            <a:tailEnd/>
          </a:ln>
        </p:spPr>
        <p:txBody>
          <a:bodyPr>
            <a:spAutoFit/>
          </a:bodyPr>
          <a:lstStyle/>
          <a:p>
            <a:r>
              <a:rPr lang="en-US">
                <a:solidFill>
                  <a:srgbClr val="002060"/>
                </a:solidFill>
                <a:cs typeface="Arial" charset="0"/>
              </a:rPr>
              <a:t>To measure principal performance, we find the mean growth percentile (MGP) for all her students who were enrolled on BEDS and assessment day.  To find a principal’s mean growth percentile, take the average of SGPs in the school:</a:t>
            </a:r>
          </a:p>
          <a:p>
            <a:endParaRPr lang="en-US">
              <a:solidFill>
                <a:srgbClr val="002060"/>
              </a:solidFill>
              <a:cs typeface="Arial" charset="0"/>
            </a:endParaRPr>
          </a:p>
          <a:p>
            <a:r>
              <a:rPr lang="en-US">
                <a:solidFill>
                  <a:srgbClr val="002060"/>
                </a:solidFill>
                <a:cs typeface="Arial" charset="0"/>
              </a:rPr>
              <a:t>Step 1:  45+40+70+41=196</a:t>
            </a:r>
          </a:p>
          <a:p>
            <a:endParaRPr lang="en-US">
              <a:solidFill>
                <a:srgbClr val="002060"/>
              </a:solidFill>
              <a:cs typeface="Arial" charset="0"/>
            </a:endParaRPr>
          </a:p>
          <a:p>
            <a:r>
              <a:rPr lang="en-US">
                <a:solidFill>
                  <a:srgbClr val="002060"/>
                </a:solidFill>
                <a:cs typeface="Arial" charset="0"/>
              </a:rPr>
              <a:t>Step 2.  196/4=49.</a:t>
            </a:r>
          </a:p>
          <a:p>
            <a:endParaRPr lang="en-US">
              <a:solidFill>
                <a:srgbClr val="002060"/>
              </a:solidFill>
              <a:cs typeface="Arial" charset="0"/>
            </a:endParaRPr>
          </a:p>
          <a:p>
            <a:r>
              <a:rPr lang="en-US">
                <a:solidFill>
                  <a:srgbClr val="002060"/>
                </a:solidFill>
                <a:cs typeface="Arial" charset="0"/>
              </a:rPr>
              <a:t>Principal Jensen’s mean growth percentile (MGP) is 49, meaning on average her students performed as well or better than 49 percent of similar students. </a:t>
            </a:r>
          </a:p>
          <a:p>
            <a:endParaRPr lang="en-US">
              <a:latin typeface="Rockwell" pitchFamily="18" charset="0"/>
              <a:ea typeface="ＭＳ Ｐゴシック"/>
              <a:cs typeface="ＭＳ Ｐゴシック"/>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a:xfrm>
            <a:off x="457200" y="152400"/>
            <a:ext cx="8229600" cy="1143000"/>
          </a:xfrm>
        </p:spPr>
        <p:txBody>
          <a:bodyPr/>
          <a:lstStyle/>
          <a:p>
            <a:r>
              <a:rPr lang="en-US" dirty="0" smtClean="0">
                <a:latin typeface="Arial" charset="0"/>
                <a:ea typeface="ＭＳ Ｐゴシック"/>
                <a:cs typeface="Arial" charset="0"/>
              </a:rPr>
              <a:t>New York State Multiple Measures Evaluation System</a:t>
            </a:r>
            <a:endParaRPr lang="en-US" dirty="0" smtClean="0">
              <a:ea typeface="ＭＳ Ｐゴシック"/>
              <a:cs typeface="Arial" charset="0"/>
            </a:endParaRPr>
          </a:p>
        </p:txBody>
      </p:sp>
      <p:sp>
        <p:nvSpPr>
          <p:cNvPr id="4" name="Footer Placeholder 3"/>
          <p:cNvSpPr>
            <a:spLocks noGrp="1"/>
          </p:cNvSpPr>
          <p:nvPr>
            <p:ph type="ftr" sz="quarter" idx="10"/>
          </p:nvPr>
        </p:nvSpPr>
        <p:spPr/>
        <p:txBody>
          <a:bodyPr/>
          <a:lstStyle/>
          <a:p>
            <a:pPr>
              <a:defRPr/>
            </a:pPr>
            <a:r>
              <a:rPr lang="en-US"/>
              <a:t>EngageNY.org</a:t>
            </a:r>
          </a:p>
        </p:txBody>
      </p:sp>
      <p:sp>
        <p:nvSpPr>
          <p:cNvPr id="5" name="Slide Number Placeholder 4"/>
          <p:cNvSpPr>
            <a:spLocks noGrp="1"/>
          </p:cNvSpPr>
          <p:nvPr>
            <p:ph type="sldNum" sz="quarter" idx="11"/>
          </p:nvPr>
        </p:nvSpPr>
        <p:spPr/>
        <p:txBody>
          <a:bodyPr/>
          <a:lstStyle/>
          <a:p>
            <a:pPr>
              <a:defRPr/>
            </a:pPr>
            <a:fld id="{CFCD7AA9-EECF-4212-8EC2-508299E5D3DC}" type="slidenum">
              <a:rPr lang="en-US"/>
              <a:pPr>
                <a:defRPr/>
              </a:pPr>
              <a:t>2</a:t>
            </a:fld>
            <a:endParaRPr lang="en-US" dirty="0"/>
          </a:p>
        </p:txBody>
      </p:sp>
      <p:graphicFrame>
        <p:nvGraphicFramePr>
          <p:cNvPr id="13" name="Content Placeholder 12"/>
          <p:cNvGraphicFramePr>
            <a:graphicFrameLocks noGrp="1"/>
          </p:cNvGraphicFramePr>
          <p:nvPr>
            <p:ph idx="1"/>
          </p:nvPr>
        </p:nvGraphicFramePr>
        <p:xfrm>
          <a:off x="152400" y="1600201"/>
          <a:ext cx="9220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Down Arrow 14"/>
          <p:cNvSpPr/>
          <p:nvPr/>
        </p:nvSpPr>
        <p:spPr>
          <a:xfrm>
            <a:off x="1143000" y="2452688"/>
            <a:ext cx="2557463" cy="2173287"/>
          </a:xfrm>
          <a:prstGeom prst="downArrow">
            <a:avLst>
              <a:gd name="adj1" fmla="val 50000"/>
              <a:gd name="adj2" fmla="val 52015"/>
            </a:avLst>
          </a:prstGeom>
          <a:solidFill>
            <a:srgbClr val="FFFF00"/>
          </a:solidFill>
          <a:ln/>
        </p:spPr>
        <p:style>
          <a:lnRef idx="1">
            <a:schemeClr val="accent1"/>
          </a:lnRef>
          <a:fillRef idx="3">
            <a:schemeClr val="accent1"/>
          </a:fillRef>
          <a:effectRef idx="2">
            <a:schemeClr val="accent1"/>
          </a:effectRef>
          <a:fontRef idx="minor">
            <a:schemeClr val="lt1"/>
          </a:fontRef>
        </p:style>
        <p:txBody>
          <a:bodyPr wrap="none" lIns="0" rIns="0"/>
          <a:lstStyle/>
          <a:p>
            <a:pPr algn="ctr">
              <a:defRPr/>
            </a:pPr>
            <a:r>
              <a:rPr lang="en-US" sz="2200" dirty="0">
                <a:solidFill>
                  <a:schemeClr val="tx1"/>
                </a:solidFill>
                <a:cs typeface="Arial" pitchFamily="34" charset="0"/>
              </a:rPr>
              <a:t>	</a:t>
            </a:r>
            <a:endParaRPr lang="en-US" sz="2200" dirty="0" smtClean="0">
              <a:solidFill>
                <a:schemeClr val="tx1"/>
              </a:solidFill>
              <a:cs typeface="Arial" pitchFamily="34" charset="0"/>
            </a:endParaRPr>
          </a:p>
          <a:p>
            <a:pPr algn="ctr">
              <a:defRPr/>
            </a:pPr>
            <a:r>
              <a:rPr lang="en-US" sz="2200" dirty="0" smtClean="0">
                <a:solidFill>
                  <a:schemeClr val="tx1"/>
                </a:solidFill>
                <a:cs typeface="Arial" pitchFamily="34" charset="0"/>
              </a:rPr>
              <a:t>Today’s </a:t>
            </a:r>
            <a:endParaRPr lang="en-US" sz="2200" dirty="0">
              <a:solidFill>
                <a:schemeClr val="tx1"/>
              </a:solidFill>
              <a:cs typeface="Arial" pitchFamily="34" charset="0"/>
            </a:endParaRPr>
          </a:p>
          <a:p>
            <a:pPr algn="ctr">
              <a:defRPr/>
            </a:pPr>
            <a:r>
              <a:rPr lang="en-US" sz="2200" dirty="0">
                <a:solidFill>
                  <a:schemeClr val="tx1"/>
                </a:solidFill>
                <a:cs typeface="Arial" pitchFamily="34" charset="0"/>
              </a:rPr>
              <a:t>Topic</a:t>
            </a:r>
          </a:p>
        </p:txBody>
      </p:sp>
    </p:spTree>
    <p:extLst>
      <p:ext uri="{BB962C8B-B14F-4D97-AF65-F5344CB8AC3E}">
        <p14:creationId xmlns:p14="http://schemas.microsoft.com/office/powerpoint/2010/main" val="1470653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a:p>
        </p:txBody>
      </p:sp>
      <p:sp>
        <p:nvSpPr>
          <p:cNvPr id="3" name="Slide Number Placeholder 2"/>
          <p:cNvSpPr>
            <a:spLocks noGrp="1"/>
          </p:cNvSpPr>
          <p:nvPr>
            <p:ph type="sldNum" sz="quarter" idx="11"/>
          </p:nvPr>
        </p:nvSpPr>
        <p:spPr/>
        <p:txBody>
          <a:bodyPr/>
          <a:lstStyle/>
          <a:p>
            <a:pPr>
              <a:defRPr/>
            </a:pPr>
            <a:fld id="{20584E72-6A5F-4518-A35D-335D4BE65A23}" type="slidenum">
              <a:rPr lang="en-US" smtClean="0"/>
              <a:pPr>
                <a:defRPr/>
              </a:pPr>
              <a:t>20</a:t>
            </a:fld>
            <a:endParaRPr lang="en-US" dirty="0"/>
          </a:p>
        </p:txBody>
      </p:sp>
      <p:sp>
        <p:nvSpPr>
          <p:cNvPr id="50179" name="Text Placeholder 4"/>
          <p:cNvSpPr>
            <a:spLocks noGrp="1"/>
          </p:cNvSpPr>
          <p:nvPr>
            <p:ph type="body" idx="1"/>
          </p:nvPr>
        </p:nvSpPr>
        <p:spPr/>
        <p:txBody>
          <a:bodyPr/>
          <a:lstStyle/>
          <a:p>
            <a:r>
              <a:rPr lang="en-US" sz="3600" smtClean="0"/>
              <a:t>From Teacher and Principal MGPs to HEDI Ratings and Scores</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57200" y="73025"/>
            <a:ext cx="8229600" cy="1143000"/>
          </a:xfrm>
        </p:spPr>
        <p:txBody>
          <a:bodyPr/>
          <a:lstStyle/>
          <a:p>
            <a:r>
              <a:rPr lang="en-US" smtClean="0">
                <a:latin typeface="Arial" charset="0"/>
                <a:cs typeface="Arial" charset="0"/>
              </a:rPr>
              <a:t>MGPs and Statistical Confidence:  Teachers and Principals</a:t>
            </a:r>
            <a:endParaRPr lang="en-US" smtClean="0"/>
          </a:p>
        </p:txBody>
      </p:sp>
      <p:sp>
        <p:nvSpPr>
          <p:cNvPr id="3" name="Content Placeholder 2"/>
          <p:cNvSpPr>
            <a:spLocks noGrp="1"/>
          </p:cNvSpPr>
          <p:nvPr>
            <p:ph idx="1"/>
          </p:nvPr>
        </p:nvSpPr>
        <p:spPr>
          <a:xfrm>
            <a:off x="457200" y="4495800"/>
            <a:ext cx="8305800" cy="1935163"/>
          </a:xfrm>
        </p:spPr>
        <p:txBody>
          <a:bodyPr/>
          <a:lstStyle/>
          <a:p>
            <a:pPr marL="231775" indent="-231775">
              <a:defRPr/>
            </a:pPr>
            <a:r>
              <a:rPr lang="en-US" sz="1600" b="0" dirty="0" smtClean="0">
                <a:solidFill>
                  <a:schemeClr val="tx1"/>
                </a:solidFill>
                <a:cs typeface="Arial" pitchFamily="34" charset="0"/>
              </a:rPr>
              <a:t>New York State Education Department (NYSED) </a:t>
            </a:r>
            <a:r>
              <a:rPr lang="en-US" sz="1600" b="0" dirty="0">
                <a:solidFill>
                  <a:schemeClr val="tx1"/>
                </a:solidFill>
                <a:cs typeface="Arial" pitchFamily="34" charset="0"/>
              </a:rPr>
              <a:t>will provide a 95 percent confidence range, meaning we can be 95 percent confident that an educator’s “true” MGP lies within that range. Upper and lower limits of MGPs will </a:t>
            </a:r>
            <a:r>
              <a:rPr lang="en-US" sz="1600" b="0" dirty="0" smtClean="0">
                <a:solidFill>
                  <a:schemeClr val="tx1"/>
                </a:solidFill>
                <a:cs typeface="Arial" pitchFamily="34" charset="0"/>
              </a:rPr>
              <a:t>be used </a:t>
            </a:r>
            <a:r>
              <a:rPr lang="en-US" sz="1600" b="0" dirty="0">
                <a:solidFill>
                  <a:schemeClr val="tx1"/>
                </a:solidFill>
                <a:cs typeface="Arial" pitchFamily="34" charset="0"/>
              </a:rPr>
              <a:t>when classifying educators into HEDI categories.</a:t>
            </a:r>
          </a:p>
          <a:p>
            <a:pPr marL="231775" indent="-231775">
              <a:spcBef>
                <a:spcPts val="1200"/>
              </a:spcBef>
              <a:defRPr/>
            </a:pPr>
            <a:r>
              <a:rPr lang="en-US" sz="1600" b="0" dirty="0" smtClean="0">
                <a:solidFill>
                  <a:schemeClr val="tx1"/>
                </a:solidFill>
                <a:cs typeface="Arial" pitchFamily="34" charset="0"/>
              </a:rPr>
              <a:t>An </a:t>
            </a:r>
            <a:r>
              <a:rPr lang="en-US" sz="1600" b="0" dirty="0">
                <a:solidFill>
                  <a:schemeClr val="tx1"/>
                </a:solidFill>
                <a:cs typeface="Arial" pitchFamily="34" charset="0"/>
              </a:rPr>
              <a:t>educator’s confidence range depends on a number of factors, </a:t>
            </a:r>
            <a:r>
              <a:rPr lang="en-US" sz="1600" b="0" dirty="0" smtClean="0">
                <a:solidFill>
                  <a:schemeClr val="tx1"/>
                </a:solidFill>
                <a:cs typeface="Arial" pitchFamily="34" charset="0"/>
              </a:rPr>
              <a:t>including the number </a:t>
            </a:r>
            <a:r>
              <a:rPr lang="en-US" sz="1600" b="0" dirty="0">
                <a:solidFill>
                  <a:schemeClr val="tx1"/>
                </a:solidFill>
                <a:cs typeface="Arial" pitchFamily="34" charset="0"/>
              </a:rPr>
              <a:t>of student scores included in </a:t>
            </a:r>
            <a:r>
              <a:rPr lang="en-US" sz="1600" b="0" dirty="0" smtClean="0">
                <a:solidFill>
                  <a:schemeClr val="tx1"/>
                </a:solidFill>
                <a:cs typeface="Arial" pitchFamily="34" charset="0"/>
              </a:rPr>
              <a:t>his or her </a:t>
            </a:r>
            <a:r>
              <a:rPr lang="en-US" sz="1600" b="0" dirty="0">
                <a:solidFill>
                  <a:schemeClr val="tx1"/>
                </a:solidFill>
                <a:cs typeface="Arial" pitchFamily="34" charset="0"/>
              </a:rPr>
              <a:t>MGP and the variability of student performance in </a:t>
            </a:r>
            <a:r>
              <a:rPr lang="en-US" sz="1600" b="0" dirty="0" smtClean="0">
                <a:solidFill>
                  <a:schemeClr val="tx1"/>
                </a:solidFill>
                <a:cs typeface="Arial" pitchFamily="34" charset="0"/>
              </a:rPr>
              <a:t>the class or school. </a:t>
            </a:r>
            <a:endParaRPr lang="en-US" sz="1600" b="0" dirty="0">
              <a:solidFill>
                <a:schemeClr val="tx1"/>
              </a:solidFill>
              <a:cs typeface="Arial" pitchFamily="34" charset="0"/>
            </a:endParaRPr>
          </a:p>
          <a:p>
            <a:pPr>
              <a:defRPr/>
            </a:pPr>
            <a:endParaRPr lang="en-US" sz="1600" dirty="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E87C7EB1-2FB6-4EBC-901A-4F77928DA5FE}" type="slidenum">
              <a:rPr lang="en-US" smtClean="0"/>
              <a:pPr>
                <a:defRPr/>
              </a:pPr>
              <a:t>21</a:t>
            </a:fld>
            <a:endParaRPr lang="en-US" dirty="0"/>
          </a:p>
        </p:txBody>
      </p:sp>
      <p:grpSp>
        <p:nvGrpSpPr>
          <p:cNvPr id="51205" name="Group 19"/>
          <p:cNvGrpSpPr>
            <a:grpSpLocks/>
          </p:cNvGrpSpPr>
          <p:nvPr/>
        </p:nvGrpSpPr>
        <p:grpSpPr bwMode="auto">
          <a:xfrm>
            <a:off x="1143000" y="1216025"/>
            <a:ext cx="6270625" cy="3154363"/>
            <a:chOff x="712" y="690"/>
            <a:chExt cx="3950" cy="1987"/>
          </a:xfrm>
        </p:grpSpPr>
        <p:grpSp>
          <p:nvGrpSpPr>
            <p:cNvPr id="51206" name="Group 22"/>
            <p:cNvGrpSpPr>
              <a:grpSpLocks/>
            </p:cNvGrpSpPr>
            <p:nvPr/>
          </p:nvGrpSpPr>
          <p:grpSpPr bwMode="auto">
            <a:xfrm>
              <a:off x="1650" y="1358"/>
              <a:ext cx="2117" cy="646"/>
              <a:chOff x="2187145" y="1977081"/>
              <a:chExt cx="3361040" cy="1025610"/>
            </a:xfrm>
          </p:grpSpPr>
          <p:sp>
            <p:nvSpPr>
              <p:cNvPr id="16" name="Oval 15"/>
              <p:cNvSpPr/>
              <p:nvPr/>
            </p:nvSpPr>
            <p:spPr>
              <a:xfrm>
                <a:off x="3781138" y="1977081"/>
                <a:ext cx="1012916" cy="1025610"/>
              </a:xfrm>
              <a:prstGeom prst="ellipse">
                <a:avLst/>
              </a:prstGeom>
              <a:noFill/>
              <a:ln w="19050">
                <a:solidFill>
                  <a:srgbClr val="3D7FA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dirty="0">
                    <a:solidFill>
                      <a:schemeClr val="tx1"/>
                    </a:solidFill>
                  </a:rPr>
                  <a:t>87</a:t>
                </a:r>
              </a:p>
            </p:txBody>
          </p:sp>
          <p:cxnSp>
            <p:nvCxnSpPr>
              <p:cNvPr id="17" name="Straight Connector 16"/>
              <p:cNvCxnSpPr/>
              <p:nvPr/>
            </p:nvCxnSpPr>
            <p:spPr>
              <a:xfrm>
                <a:off x="4794054" y="2469247"/>
                <a:ext cx="754131" cy="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187145" y="2489887"/>
                <a:ext cx="1593993" cy="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548185" y="2273969"/>
                <a:ext cx="0" cy="39532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187145" y="2273969"/>
                <a:ext cx="0" cy="39532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grpSp>
        <p:sp>
          <p:nvSpPr>
            <p:cNvPr id="8" name="Left Brace 7"/>
            <p:cNvSpPr>
              <a:spLocks/>
            </p:cNvSpPr>
            <p:nvPr/>
          </p:nvSpPr>
          <p:spPr bwMode="auto">
            <a:xfrm rot="16200000">
              <a:off x="2560" y="1237"/>
              <a:ext cx="296" cy="2117"/>
            </a:xfrm>
            <a:prstGeom prst="leftBrace">
              <a:avLst>
                <a:gd name="adj1" fmla="val 8319"/>
                <a:gd name="adj2" fmla="val 50000"/>
              </a:avLst>
            </a:prstGeom>
            <a:noFill/>
            <a:ln w="25400" algn="ctr">
              <a:solidFill>
                <a:schemeClr val="tx1"/>
              </a:solidFill>
              <a:round/>
              <a:headEnd/>
              <a:tailEnd/>
            </a:ln>
            <a:effectLst/>
          </p:spPr>
          <p:txBody>
            <a:bodyPr vert="eaVert" anchor="ctr"/>
            <a:lstStyle/>
            <a:p>
              <a:pPr algn="ctr">
                <a:defRPr/>
              </a:pPr>
              <a:endParaRPr lang="en-US" dirty="0">
                <a:latin typeface="+mn-lt"/>
              </a:endParaRPr>
            </a:p>
          </p:txBody>
        </p:sp>
        <p:sp>
          <p:nvSpPr>
            <p:cNvPr id="51208" name="TextBox 21"/>
            <p:cNvSpPr txBox="1">
              <a:spLocks noChangeArrowheads="1"/>
            </p:cNvSpPr>
            <p:nvPr/>
          </p:nvSpPr>
          <p:spPr bwMode="auto">
            <a:xfrm>
              <a:off x="1650" y="2444"/>
              <a:ext cx="2117" cy="233"/>
            </a:xfrm>
            <a:prstGeom prst="rect">
              <a:avLst/>
            </a:prstGeom>
            <a:noFill/>
            <a:ln w="9525">
              <a:noFill/>
              <a:miter lim="800000"/>
              <a:headEnd/>
              <a:tailEnd/>
            </a:ln>
          </p:spPr>
          <p:txBody>
            <a:bodyPr>
              <a:spAutoFit/>
            </a:bodyPr>
            <a:lstStyle/>
            <a:p>
              <a:pPr algn="ctr"/>
              <a:r>
                <a:rPr lang="en-US">
                  <a:ea typeface="ＭＳ Ｐゴシック"/>
                  <a:cs typeface="ＭＳ Ｐゴシック"/>
                </a:rPr>
                <a:t>Confidence Range</a:t>
              </a:r>
            </a:p>
          </p:txBody>
        </p:sp>
        <p:cxnSp>
          <p:nvCxnSpPr>
            <p:cNvPr id="10" name="Straight Arrow Connector 9"/>
            <p:cNvCxnSpPr/>
            <p:nvPr/>
          </p:nvCxnSpPr>
          <p:spPr>
            <a:xfrm flipH="1">
              <a:off x="3876" y="1667"/>
              <a:ext cx="2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1210" name="TextBox 28"/>
            <p:cNvSpPr txBox="1">
              <a:spLocks noChangeArrowheads="1"/>
            </p:cNvSpPr>
            <p:nvPr/>
          </p:nvSpPr>
          <p:spPr bwMode="auto">
            <a:xfrm>
              <a:off x="4125" y="1522"/>
              <a:ext cx="537" cy="582"/>
            </a:xfrm>
            <a:prstGeom prst="rect">
              <a:avLst/>
            </a:prstGeom>
            <a:noFill/>
            <a:ln w="9525">
              <a:noFill/>
              <a:miter lim="800000"/>
              <a:headEnd/>
              <a:tailEnd/>
            </a:ln>
          </p:spPr>
          <p:txBody>
            <a:bodyPr>
              <a:spAutoFit/>
            </a:bodyPr>
            <a:lstStyle/>
            <a:p>
              <a:r>
                <a:rPr lang="en-US">
                  <a:ea typeface="ＭＳ Ｐゴシック"/>
                  <a:cs typeface="ＭＳ Ｐゴシック"/>
                </a:rPr>
                <a:t>90</a:t>
              </a:r>
            </a:p>
            <a:p>
              <a:r>
                <a:rPr lang="en-US">
                  <a:ea typeface="ＭＳ Ｐゴシック"/>
                  <a:cs typeface="ＭＳ Ｐゴシック"/>
                </a:rPr>
                <a:t>Upper Limit</a:t>
              </a:r>
            </a:p>
          </p:txBody>
        </p:sp>
        <p:cxnSp>
          <p:nvCxnSpPr>
            <p:cNvPr id="12" name="Straight Arrow Connector 11"/>
            <p:cNvCxnSpPr/>
            <p:nvPr/>
          </p:nvCxnSpPr>
          <p:spPr>
            <a:xfrm>
              <a:off x="1214" y="1667"/>
              <a:ext cx="338"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1212" name="TextBox 32"/>
            <p:cNvSpPr txBox="1">
              <a:spLocks noChangeArrowheads="1"/>
            </p:cNvSpPr>
            <p:nvPr/>
          </p:nvSpPr>
          <p:spPr bwMode="auto">
            <a:xfrm>
              <a:off x="712" y="1522"/>
              <a:ext cx="614" cy="582"/>
            </a:xfrm>
            <a:prstGeom prst="rect">
              <a:avLst/>
            </a:prstGeom>
            <a:noFill/>
            <a:ln w="9525">
              <a:noFill/>
              <a:miter lim="800000"/>
              <a:headEnd/>
              <a:tailEnd/>
            </a:ln>
          </p:spPr>
          <p:txBody>
            <a:bodyPr>
              <a:spAutoFit/>
            </a:bodyPr>
            <a:lstStyle/>
            <a:p>
              <a:r>
                <a:rPr lang="en-US">
                  <a:ea typeface="ＭＳ Ｐゴシック"/>
                  <a:cs typeface="ＭＳ Ｐゴシック"/>
                </a:rPr>
                <a:t>84</a:t>
              </a:r>
            </a:p>
            <a:p>
              <a:r>
                <a:rPr lang="en-US">
                  <a:ea typeface="ＭＳ Ｐゴシック"/>
                  <a:cs typeface="ＭＳ Ｐゴシック"/>
                </a:rPr>
                <a:t>Lower Limit</a:t>
              </a:r>
            </a:p>
          </p:txBody>
        </p:sp>
        <p:cxnSp>
          <p:nvCxnSpPr>
            <p:cNvPr id="14" name="Straight Arrow Connector 13"/>
            <p:cNvCxnSpPr/>
            <p:nvPr/>
          </p:nvCxnSpPr>
          <p:spPr>
            <a:xfrm>
              <a:off x="2973" y="926"/>
              <a:ext cx="0" cy="31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1214" name="TextBox 36"/>
            <p:cNvSpPr txBox="1">
              <a:spLocks noChangeArrowheads="1"/>
            </p:cNvSpPr>
            <p:nvPr/>
          </p:nvSpPr>
          <p:spPr bwMode="auto">
            <a:xfrm>
              <a:off x="2705" y="690"/>
              <a:ext cx="537" cy="233"/>
            </a:xfrm>
            <a:prstGeom prst="rect">
              <a:avLst/>
            </a:prstGeom>
            <a:noFill/>
            <a:ln w="9525">
              <a:noFill/>
              <a:miter lim="800000"/>
              <a:headEnd/>
              <a:tailEnd/>
            </a:ln>
          </p:spPr>
          <p:txBody>
            <a:bodyPr>
              <a:spAutoFit/>
            </a:bodyPr>
            <a:lstStyle/>
            <a:p>
              <a:pPr algn="ctr"/>
              <a:r>
                <a:rPr lang="en-US">
                  <a:ea typeface="ＭＳ Ｐゴシック"/>
                  <a:cs typeface="ＭＳ Ｐゴシック"/>
                </a:rPr>
                <a:t>MGP</a:t>
              </a:r>
            </a:p>
          </p:txBody>
        </p:sp>
      </p:gr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457200" y="152400"/>
            <a:ext cx="8229600" cy="762000"/>
          </a:xfrm>
        </p:spPr>
        <p:txBody>
          <a:bodyPr/>
          <a:lstStyle/>
          <a:p>
            <a:r>
              <a:rPr lang="en-US" smtClean="0"/>
              <a:t>Growth Rating Classification</a:t>
            </a:r>
          </a:p>
        </p:txBody>
      </p:sp>
      <p:sp>
        <p:nvSpPr>
          <p:cNvPr id="3" name="Footer Placeholder 2"/>
          <p:cNvSpPr>
            <a:spLocks noGrp="1"/>
          </p:cNvSpPr>
          <p:nvPr>
            <p:ph type="ftr" sz="quarter" idx="10"/>
          </p:nvPr>
        </p:nvSpPr>
        <p:spPr/>
        <p:txBody>
          <a:bodyPr/>
          <a:lstStyle/>
          <a:p>
            <a:pPr>
              <a:defRPr/>
            </a:pPr>
            <a:r>
              <a:rPr lang="en-US" smtClean="0"/>
              <a:t>EngageNY.org</a:t>
            </a:r>
            <a:endParaRPr lang="en-US"/>
          </a:p>
        </p:txBody>
      </p:sp>
      <p:sp>
        <p:nvSpPr>
          <p:cNvPr id="4" name="Slide Number Placeholder 3"/>
          <p:cNvSpPr>
            <a:spLocks noGrp="1"/>
          </p:cNvSpPr>
          <p:nvPr>
            <p:ph type="sldNum" sz="quarter" idx="11"/>
          </p:nvPr>
        </p:nvSpPr>
        <p:spPr/>
        <p:txBody>
          <a:bodyPr/>
          <a:lstStyle/>
          <a:p>
            <a:pPr>
              <a:defRPr/>
            </a:pPr>
            <a:fld id="{F81BC13A-87C8-4557-BAD3-8526AB885B46}" type="slidenum">
              <a:rPr lang="en-US" smtClean="0"/>
              <a:pPr>
                <a:defRPr/>
              </a:pPr>
              <a:t>22</a:t>
            </a:fld>
            <a:endParaRPr lang="en-US" dirty="0"/>
          </a:p>
        </p:txBody>
      </p:sp>
      <p:grpSp>
        <p:nvGrpSpPr>
          <p:cNvPr id="52228" name="Group 105"/>
          <p:cNvGrpSpPr>
            <a:grpSpLocks/>
          </p:cNvGrpSpPr>
          <p:nvPr/>
        </p:nvGrpSpPr>
        <p:grpSpPr bwMode="auto">
          <a:xfrm>
            <a:off x="90488" y="1014413"/>
            <a:ext cx="8843962" cy="5118100"/>
            <a:chOff x="57" y="639"/>
            <a:chExt cx="5571" cy="3224"/>
          </a:xfrm>
        </p:grpSpPr>
        <p:sp>
          <p:nvSpPr>
            <p:cNvPr id="52244" name="Text Box 44"/>
            <p:cNvSpPr txBox="1">
              <a:spLocks noChangeArrowheads="1"/>
            </p:cNvSpPr>
            <p:nvPr/>
          </p:nvSpPr>
          <p:spPr bwMode="auto">
            <a:xfrm>
              <a:off x="230" y="1615"/>
              <a:ext cx="553" cy="173"/>
            </a:xfrm>
            <a:prstGeom prst="rect">
              <a:avLst/>
            </a:prstGeom>
            <a:noFill/>
            <a:ln w="9525">
              <a:noFill/>
              <a:miter lim="800000"/>
              <a:headEnd/>
              <a:tailEnd/>
            </a:ln>
          </p:spPr>
          <p:txBody>
            <a:bodyPr wrap="none">
              <a:spAutoFit/>
            </a:bodyPr>
            <a:lstStyle/>
            <a:p>
              <a:r>
                <a:rPr lang="en-US">
                  <a:ea typeface="ＭＳ Ｐゴシック"/>
                  <a:cs typeface="ＭＳ Ｐゴシック"/>
                </a:rPr>
                <a:t>Ineffective</a:t>
              </a:r>
            </a:p>
          </p:txBody>
        </p:sp>
        <p:sp>
          <p:nvSpPr>
            <p:cNvPr id="52245" name="Text Box 46"/>
            <p:cNvSpPr txBox="1">
              <a:spLocks noChangeArrowheads="1"/>
            </p:cNvSpPr>
            <p:nvPr/>
          </p:nvSpPr>
          <p:spPr bwMode="auto">
            <a:xfrm>
              <a:off x="4497" y="1867"/>
              <a:ext cx="776" cy="173"/>
            </a:xfrm>
            <a:prstGeom prst="rect">
              <a:avLst/>
            </a:prstGeom>
            <a:noFill/>
            <a:ln w="9525">
              <a:noFill/>
              <a:miter lim="800000"/>
              <a:headEnd/>
              <a:tailEnd/>
            </a:ln>
          </p:spPr>
          <p:txBody>
            <a:bodyPr wrap="none">
              <a:spAutoFit/>
            </a:bodyPr>
            <a:lstStyle/>
            <a:p>
              <a:r>
                <a:rPr lang="en-US">
                  <a:ea typeface="ＭＳ Ｐゴシック"/>
                  <a:cs typeface="ＭＳ Ｐゴシック"/>
                </a:rPr>
                <a:t>Highly Effective</a:t>
              </a:r>
            </a:p>
          </p:txBody>
        </p:sp>
        <p:cxnSp>
          <p:nvCxnSpPr>
            <p:cNvPr id="10" name="Straight Connector 9"/>
            <p:cNvCxnSpPr/>
            <p:nvPr/>
          </p:nvCxnSpPr>
          <p:spPr>
            <a:xfrm>
              <a:off x="652" y="1432"/>
              <a:ext cx="1766" cy="9"/>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16" y="1432"/>
              <a:ext cx="213"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413" y="1357"/>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16" y="1339"/>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991" y="1644"/>
              <a:ext cx="282"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3638" y="1653"/>
              <a:ext cx="1130"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273" y="1561"/>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646" y="1570"/>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26" name="Text Box 41"/>
            <p:cNvSpPr txBox="1">
              <a:spLocks noChangeArrowheads="1"/>
            </p:cNvSpPr>
            <p:nvPr/>
          </p:nvSpPr>
          <p:spPr bwMode="auto">
            <a:xfrm>
              <a:off x="57" y="696"/>
              <a:ext cx="744" cy="485"/>
            </a:xfrm>
            <a:prstGeom prst="rect">
              <a:avLst/>
            </a:prstGeom>
            <a:noFill/>
            <a:ln w="9525">
              <a:noFill/>
              <a:miter lim="800000"/>
              <a:headEnd/>
              <a:tailEnd/>
            </a:ln>
          </p:spPr>
          <p:txBody>
            <a:bodyPr>
              <a:spAutoFit/>
            </a:bodyPr>
            <a:lstStyle/>
            <a:p>
              <a:pPr>
                <a:defRPr/>
              </a:pPr>
              <a:r>
                <a:rPr lang="en-US" sz="2200" b="1" dirty="0">
                  <a:latin typeface="+mn-lt"/>
                  <a:cs typeface="ＭＳ Ｐゴシック"/>
                </a:rPr>
                <a:t>MGP        </a:t>
              </a:r>
            </a:p>
            <a:p>
              <a:pPr>
                <a:defRPr/>
              </a:pPr>
              <a:r>
                <a:rPr lang="en-US" sz="2200" b="1" dirty="0">
                  <a:latin typeface="+mn-lt"/>
                  <a:cs typeface="ＭＳ Ｐゴシック"/>
                </a:rPr>
                <a:t>   1</a:t>
              </a:r>
            </a:p>
          </p:txBody>
        </p:sp>
        <p:sp>
          <p:nvSpPr>
            <p:cNvPr id="27" name="Text Box 43"/>
            <p:cNvSpPr txBox="1">
              <a:spLocks noChangeArrowheads="1"/>
            </p:cNvSpPr>
            <p:nvPr/>
          </p:nvSpPr>
          <p:spPr bwMode="auto">
            <a:xfrm flipH="1">
              <a:off x="4991" y="685"/>
              <a:ext cx="637" cy="485"/>
            </a:xfrm>
            <a:prstGeom prst="rect">
              <a:avLst/>
            </a:prstGeom>
            <a:noFill/>
            <a:ln w="9525">
              <a:noFill/>
              <a:miter lim="800000"/>
              <a:headEnd/>
              <a:tailEnd/>
            </a:ln>
          </p:spPr>
          <p:txBody>
            <a:bodyPr>
              <a:spAutoFit/>
            </a:bodyPr>
            <a:lstStyle/>
            <a:p>
              <a:pPr>
                <a:defRPr/>
              </a:pPr>
              <a:r>
                <a:rPr lang="en-US" sz="2200" b="1" dirty="0">
                  <a:latin typeface="+mn-lt"/>
                  <a:cs typeface="ＭＳ Ｐゴシック"/>
                </a:rPr>
                <a:t>MGP </a:t>
              </a:r>
            </a:p>
            <a:p>
              <a:pPr>
                <a:defRPr/>
              </a:pPr>
              <a:r>
                <a:rPr lang="en-US" sz="2200" b="1" dirty="0">
                  <a:latin typeface="+mn-lt"/>
                  <a:cs typeface="ＭＳ Ｐゴシック"/>
                </a:rPr>
                <a:t>  99</a:t>
              </a:r>
            </a:p>
          </p:txBody>
        </p:sp>
        <p:cxnSp>
          <p:nvCxnSpPr>
            <p:cNvPr id="28" name="Straight Connector 27"/>
            <p:cNvCxnSpPr/>
            <p:nvPr/>
          </p:nvCxnSpPr>
          <p:spPr>
            <a:xfrm>
              <a:off x="2695" y="1071"/>
              <a:ext cx="0" cy="2773"/>
            </a:xfrm>
            <a:prstGeom prst="line">
              <a:avLst/>
            </a:prstGeom>
            <a:ln w="50800">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246" y="1077"/>
              <a:ext cx="0" cy="2774"/>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886" y="656"/>
              <a:ext cx="718" cy="432"/>
            </a:xfrm>
            <a:prstGeom prst="rect">
              <a:avLst/>
            </a:prstGeom>
            <a:solidFill>
              <a:srgbClr val="3D7FA9"/>
            </a:solidFill>
            <a:ln>
              <a:solidFill>
                <a:srgbClr val="3D7FA9"/>
              </a:solidFill>
            </a:ln>
          </p:spPr>
          <p:style>
            <a:lnRef idx="1">
              <a:schemeClr val="accent1"/>
            </a:lnRef>
            <a:fillRef idx="3">
              <a:schemeClr val="accent1"/>
            </a:fillRef>
            <a:effectRef idx="2">
              <a:schemeClr val="accent1"/>
            </a:effectRef>
            <a:fontRef idx="minor">
              <a:schemeClr val="lt1"/>
            </a:fontRef>
          </p:style>
          <p:txBody>
            <a:bodyPr tIns="0" anchor="ctr"/>
            <a:lstStyle/>
            <a:p>
              <a:pPr algn="ctr">
                <a:defRPr/>
              </a:pPr>
              <a:r>
                <a:rPr lang="en-US" sz="1400" dirty="0">
                  <a:solidFill>
                    <a:srgbClr val="FFFFFF"/>
                  </a:solidFill>
                </a:rPr>
                <a:t>Well Below Average</a:t>
              </a:r>
            </a:p>
            <a:p>
              <a:pPr algn="ctr">
                <a:defRPr/>
              </a:pPr>
              <a:endParaRPr lang="en-US" sz="1400" dirty="0">
                <a:solidFill>
                  <a:srgbClr val="FFFFFF"/>
                </a:solidFill>
              </a:endParaRPr>
            </a:p>
          </p:txBody>
        </p:sp>
        <p:cxnSp>
          <p:nvCxnSpPr>
            <p:cNvPr id="31" name="Straight Connector 7"/>
            <p:cNvCxnSpPr/>
            <p:nvPr/>
          </p:nvCxnSpPr>
          <p:spPr>
            <a:xfrm>
              <a:off x="1249" y="1089"/>
              <a:ext cx="0" cy="2774"/>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32" name="Rectangle 11"/>
            <p:cNvSpPr/>
            <p:nvPr/>
          </p:nvSpPr>
          <p:spPr>
            <a:xfrm>
              <a:off x="2400" y="645"/>
              <a:ext cx="718" cy="432"/>
            </a:xfrm>
            <a:prstGeom prst="rect">
              <a:avLst/>
            </a:prstGeom>
            <a:solidFill>
              <a:srgbClr val="3D7FA9"/>
            </a:solidFill>
            <a:ln>
              <a:solidFill>
                <a:srgbClr val="3D7FA9"/>
              </a:solidFill>
            </a:ln>
          </p:spPr>
          <p:style>
            <a:lnRef idx="1">
              <a:schemeClr val="accent1"/>
            </a:lnRef>
            <a:fillRef idx="3">
              <a:schemeClr val="accent1"/>
            </a:fillRef>
            <a:effectRef idx="2">
              <a:schemeClr val="accent1"/>
            </a:effectRef>
            <a:fontRef idx="minor">
              <a:schemeClr val="lt1"/>
            </a:fontRef>
          </p:style>
          <p:txBody>
            <a:bodyPr tIns="0" anchor="ctr"/>
            <a:lstStyle/>
            <a:p>
              <a:pPr algn="ctr">
                <a:defRPr/>
              </a:pPr>
              <a:r>
                <a:rPr lang="en-US" sz="2000" dirty="0">
                  <a:solidFill>
                    <a:srgbClr val="FFFFFF"/>
                  </a:solidFill>
                </a:rPr>
                <a:t>Average</a:t>
              </a:r>
            </a:p>
            <a:p>
              <a:pPr algn="ctr">
                <a:defRPr/>
              </a:pPr>
              <a:endParaRPr lang="en-US" sz="2000" dirty="0">
                <a:solidFill>
                  <a:srgbClr val="FFFFFF"/>
                </a:solidFill>
              </a:endParaRPr>
            </a:p>
          </p:txBody>
        </p:sp>
        <p:sp>
          <p:nvSpPr>
            <p:cNvPr id="33" name="Rectangle 11"/>
            <p:cNvSpPr/>
            <p:nvPr/>
          </p:nvSpPr>
          <p:spPr>
            <a:xfrm>
              <a:off x="3887" y="639"/>
              <a:ext cx="718" cy="432"/>
            </a:xfrm>
            <a:prstGeom prst="rect">
              <a:avLst/>
            </a:prstGeom>
            <a:solidFill>
              <a:srgbClr val="3D7FA9"/>
            </a:solidFill>
            <a:ln>
              <a:solidFill>
                <a:srgbClr val="3D7FA9"/>
              </a:solidFill>
            </a:ln>
          </p:spPr>
          <p:style>
            <a:lnRef idx="1">
              <a:schemeClr val="accent1"/>
            </a:lnRef>
            <a:fillRef idx="3">
              <a:schemeClr val="accent1"/>
            </a:fillRef>
            <a:effectRef idx="2">
              <a:schemeClr val="accent1"/>
            </a:effectRef>
            <a:fontRef idx="minor">
              <a:schemeClr val="lt1"/>
            </a:fontRef>
          </p:style>
          <p:txBody>
            <a:bodyPr tIns="0" anchor="ctr"/>
            <a:lstStyle/>
            <a:p>
              <a:pPr algn="ctr">
                <a:defRPr/>
              </a:pPr>
              <a:r>
                <a:rPr lang="en-US" sz="1400" dirty="0">
                  <a:solidFill>
                    <a:srgbClr val="FFFFFF"/>
                  </a:solidFill>
                </a:rPr>
                <a:t>Well Above Average</a:t>
              </a:r>
            </a:p>
            <a:p>
              <a:pPr algn="ctr">
                <a:defRPr/>
              </a:pPr>
              <a:endParaRPr lang="en-US" sz="1400" dirty="0">
                <a:solidFill>
                  <a:srgbClr val="FFFFFF"/>
                </a:solidFill>
              </a:endParaRPr>
            </a:p>
          </p:txBody>
        </p:sp>
        <p:sp>
          <p:nvSpPr>
            <p:cNvPr id="52262" name="Line 42"/>
            <p:cNvSpPr>
              <a:spLocks noChangeShapeType="1"/>
            </p:cNvSpPr>
            <p:nvPr/>
          </p:nvSpPr>
          <p:spPr bwMode="auto">
            <a:xfrm flipH="1" flipV="1">
              <a:off x="581" y="872"/>
              <a:ext cx="305" cy="2"/>
            </a:xfrm>
            <a:prstGeom prst="line">
              <a:avLst/>
            </a:prstGeom>
            <a:noFill/>
            <a:ln w="50800">
              <a:solidFill>
                <a:srgbClr val="3D7FA9"/>
              </a:solidFill>
              <a:round/>
              <a:headEnd/>
              <a:tailEnd type="triangle" w="med" len="med"/>
            </a:ln>
          </p:spPr>
          <p:txBody>
            <a:bodyPr/>
            <a:lstStyle/>
            <a:p>
              <a:endParaRPr lang="en-US"/>
            </a:p>
          </p:txBody>
        </p:sp>
        <p:sp>
          <p:nvSpPr>
            <p:cNvPr id="52263" name="Line 44"/>
            <p:cNvSpPr>
              <a:spLocks noChangeShapeType="1"/>
            </p:cNvSpPr>
            <p:nvPr/>
          </p:nvSpPr>
          <p:spPr bwMode="auto">
            <a:xfrm>
              <a:off x="4605" y="863"/>
              <a:ext cx="386" cy="0"/>
            </a:xfrm>
            <a:prstGeom prst="line">
              <a:avLst/>
            </a:prstGeom>
            <a:noFill/>
            <a:ln w="50800">
              <a:solidFill>
                <a:srgbClr val="3D7FA9"/>
              </a:solidFill>
              <a:round/>
              <a:headEnd/>
              <a:tailEnd type="triangle" w="med" len="med"/>
            </a:ln>
          </p:spPr>
          <p:txBody>
            <a:bodyPr/>
            <a:lstStyle/>
            <a:p>
              <a:endParaRPr lang="en-US"/>
            </a:p>
          </p:txBody>
        </p:sp>
        <p:sp>
          <p:nvSpPr>
            <p:cNvPr id="52264" name="Line 46"/>
            <p:cNvSpPr>
              <a:spLocks noChangeShapeType="1"/>
            </p:cNvSpPr>
            <p:nvPr/>
          </p:nvSpPr>
          <p:spPr bwMode="auto">
            <a:xfrm flipH="1" flipV="1">
              <a:off x="1604" y="866"/>
              <a:ext cx="796" cy="0"/>
            </a:xfrm>
            <a:prstGeom prst="line">
              <a:avLst/>
            </a:prstGeom>
            <a:noFill/>
            <a:ln w="50800">
              <a:solidFill>
                <a:srgbClr val="3D7FA9"/>
              </a:solidFill>
              <a:round/>
              <a:headEnd/>
              <a:tailEnd type="triangle" w="med" len="med"/>
            </a:ln>
          </p:spPr>
          <p:txBody>
            <a:bodyPr/>
            <a:lstStyle/>
            <a:p>
              <a:endParaRPr lang="en-US"/>
            </a:p>
          </p:txBody>
        </p:sp>
        <p:sp>
          <p:nvSpPr>
            <p:cNvPr id="52265" name="Line 47"/>
            <p:cNvSpPr>
              <a:spLocks noChangeShapeType="1"/>
            </p:cNvSpPr>
            <p:nvPr/>
          </p:nvSpPr>
          <p:spPr bwMode="auto">
            <a:xfrm flipV="1">
              <a:off x="3118" y="879"/>
              <a:ext cx="769" cy="0"/>
            </a:xfrm>
            <a:prstGeom prst="line">
              <a:avLst/>
            </a:prstGeom>
            <a:noFill/>
            <a:ln w="50800">
              <a:solidFill>
                <a:srgbClr val="3D7FA9"/>
              </a:solidFill>
              <a:round/>
              <a:headEnd/>
              <a:tailEnd type="triangle" w="med" len="med"/>
            </a:ln>
          </p:spPr>
          <p:txBody>
            <a:bodyPr/>
            <a:lstStyle/>
            <a:p>
              <a:endParaRPr lang="en-US"/>
            </a:p>
          </p:txBody>
        </p:sp>
        <p:sp>
          <p:nvSpPr>
            <p:cNvPr id="52266" name="Oval 31"/>
            <p:cNvSpPr>
              <a:spLocks noChangeArrowheads="1"/>
            </p:cNvSpPr>
            <p:nvPr/>
          </p:nvSpPr>
          <p:spPr bwMode="auto">
            <a:xfrm>
              <a:off x="429" y="1260"/>
              <a:ext cx="223" cy="348"/>
            </a:xfrm>
            <a:prstGeom prst="ellipse">
              <a:avLst/>
            </a:prstGeom>
            <a:noFill/>
            <a:ln w="9525">
              <a:solidFill>
                <a:schemeClr val="tx2"/>
              </a:solidFill>
              <a:round/>
              <a:headEnd/>
              <a:tailEnd/>
            </a:ln>
          </p:spPr>
          <p:txBody>
            <a:bodyPr wrap="none" tIns="9144" anchor="ctr"/>
            <a:lstStyle/>
            <a:p>
              <a:pPr algn="ctr"/>
              <a:endParaRPr lang="en-US" sz="1600">
                <a:latin typeface="Franklin Gothic Demi" pitchFamily="34" charset="0"/>
                <a:ea typeface="ＭＳ Ｐゴシック"/>
                <a:cs typeface="ＭＳ Ｐゴシック"/>
              </a:endParaRPr>
            </a:p>
          </p:txBody>
        </p:sp>
        <p:sp>
          <p:nvSpPr>
            <p:cNvPr id="52267" name="Oval 49"/>
            <p:cNvSpPr>
              <a:spLocks noChangeArrowheads="1"/>
            </p:cNvSpPr>
            <p:nvPr/>
          </p:nvSpPr>
          <p:spPr bwMode="auto">
            <a:xfrm>
              <a:off x="4768" y="1479"/>
              <a:ext cx="223" cy="348"/>
            </a:xfrm>
            <a:prstGeom prst="ellipse">
              <a:avLst/>
            </a:prstGeom>
            <a:noFill/>
            <a:ln w="9525">
              <a:solidFill>
                <a:schemeClr val="tx2"/>
              </a:solidFill>
              <a:round/>
              <a:headEnd/>
              <a:tailEnd/>
            </a:ln>
          </p:spPr>
          <p:txBody>
            <a:bodyPr wrap="none" tIns="9144" anchor="ctr"/>
            <a:lstStyle/>
            <a:p>
              <a:pPr algn="ctr"/>
              <a:endParaRPr lang="en-US" sz="1600">
                <a:latin typeface="Franklin Gothic Demi" pitchFamily="34" charset="0"/>
                <a:ea typeface="ＭＳ Ｐゴシック"/>
                <a:cs typeface="ＭＳ Ｐゴシック"/>
              </a:endParaRPr>
            </a:p>
          </p:txBody>
        </p:sp>
        <p:grpSp>
          <p:nvGrpSpPr>
            <p:cNvPr id="52268" name="Group 98"/>
            <p:cNvGrpSpPr>
              <a:grpSpLocks/>
            </p:cNvGrpSpPr>
            <p:nvPr/>
          </p:nvGrpSpPr>
          <p:grpSpPr bwMode="auto">
            <a:xfrm>
              <a:off x="429" y="1773"/>
              <a:ext cx="2444" cy="348"/>
              <a:chOff x="429" y="1773"/>
              <a:chExt cx="2444" cy="348"/>
            </a:xfrm>
          </p:grpSpPr>
          <p:cxnSp>
            <p:nvCxnSpPr>
              <p:cNvPr id="44" name="Straight Connector 26"/>
              <p:cNvCxnSpPr/>
              <p:nvPr/>
            </p:nvCxnSpPr>
            <p:spPr>
              <a:xfrm>
                <a:off x="1348" y="1938"/>
                <a:ext cx="1525"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429" y="1947"/>
                <a:ext cx="696"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2866" y="1867"/>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47" name="Straight Connector 45"/>
              <p:cNvCxnSpPr/>
              <p:nvPr/>
            </p:nvCxnSpPr>
            <p:spPr>
              <a:xfrm>
                <a:off x="429" y="1862"/>
                <a:ext cx="0" cy="169"/>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52274" name="Oval 72"/>
              <p:cNvSpPr>
                <a:spLocks noChangeArrowheads="1"/>
              </p:cNvSpPr>
              <p:nvPr/>
            </p:nvSpPr>
            <p:spPr bwMode="auto">
              <a:xfrm>
                <a:off x="1125" y="1773"/>
                <a:ext cx="223" cy="348"/>
              </a:xfrm>
              <a:prstGeom prst="ellipse">
                <a:avLst/>
              </a:prstGeom>
              <a:noFill/>
              <a:ln w="9525">
                <a:solidFill>
                  <a:schemeClr val="tx2"/>
                </a:solidFill>
                <a:round/>
                <a:headEnd/>
                <a:tailEnd/>
              </a:ln>
            </p:spPr>
            <p:txBody>
              <a:bodyPr wrap="none" tIns="9144" anchor="ctr"/>
              <a:lstStyle/>
              <a:p>
                <a:pPr algn="ctr"/>
                <a:endParaRPr lang="en-US" sz="1600">
                  <a:latin typeface="Franklin Gothic Demi" pitchFamily="34" charset="0"/>
                  <a:ea typeface="ＭＳ Ｐゴシック"/>
                  <a:cs typeface="ＭＳ Ｐゴシック"/>
                </a:endParaRPr>
              </a:p>
            </p:txBody>
          </p:sp>
        </p:grpSp>
        <p:sp>
          <p:nvSpPr>
            <p:cNvPr id="52269" name="Text Box 45"/>
            <p:cNvSpPr txBox="1">
              <a:spLocks noChangeArrowheads="1"/>
            </p:cNvSpPr>
            <p:nvPr/>
          </p:nvSpPr>
          <p:spPr bwMode="auto">
            <a:xfrm>
              <a:off x="432" y="2083"/>
              <a:ext cx="593" cy="173"/>
            </a:xfrm>
            <a:prstGeom prst="rect">
              <a:avLst/>
            </a:prstGeom>
            <a:noFill/>
            <a:ln w="9525">
              <a:noFill/>
              <a:miter lim="800000"/>
              <a:headEnd/>
              <a:tailEnd/>
            </a:ln>
          </p:spPr>
          <p:txBody>
            <a:bodyPr wrap="none">
              <a:spAutoFit/>
            </a:bodyPr>
            <a:lstStyle/>
            <a:p>
              <a:r>
                <a:rPr lang="en-US">
                  <a:ea typeface="ＭＳ Ｐゴシック"/>
                  <a:cs typeface="ＭＳ Ｐゴシック"/>
                </a:rPr>
                <a:t>Developing</a:t>
              </a:r>
            </a:p>
          </p:txBody>
        </p:sp>
      </p:grpSp>
      <p:cxnSp>
        <p:nvCxnSpPr>
          <p:cNvPr id="56" name="Straight Connector 44"/>
          <p:cNvCxnSpPr/>
          <p:nvPr/>
        </p:nvCxnSpPr>
        <p:spPr bwMode="auto">
          <a:xfrm>
            <a:off x="5421313" y="3576638"/>
            <a:ext cx="0" cy="26670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grpSp>
        <p:nvGrpSpPr>
          <p:cNvPr id="52230" name="Group 61"/>
          <p:cNvGrpSpPr>
            <a:grpSpLocks/>
          </p:cNvGrpSpPr>
          <p:nvPr/>
        </p:nvGrpSpPr>
        <p:grpSpPr bwMode="auto">
          <a:xfrm>
            <a:off x="4162425" y="4935538"/>
            <a:ext cx="2319338" cy="855662"/>
            <a:chOff x="4162425" y="4097338"/>
            <a:chExt cx="2319338" cy="855662"/>
          </a:xfrm>
        </p:grpSpPr>
        <p:sp>
          <p:nvSpPr>
            <p:cNvPr id="52238" name="Text Box 39"/>
            <p:cNvSpPr txBox="1">
              <a:spLocks noChangeArrowheads="1"/>
            </p:cNvSpPr>
            <p:nvPr/>
          </p:nvSpPr>
          <p:spPr bwMode="auto">
            <a:xfrm>
              <a:off x="4794249" y="4583668"/>
              <a:ext cx="1304925" cy="369332"/>
            </a:xfrm>
            <a:prstGeom prst="rect">
              <a:avLst/>
            </a:prstGeom>
            <a:noFill/>
            <a:ln w="9525">
              <a:noFill/>
              <a:miter lim="800000"/>
              <a:headEnd/>
              <a:tailEnd/>
            </a:ln>
          </p:spPr>
          <p:txBody>
            <a:bodyPr>
              <a:spAutoFit/>
            </a:bodyPr>
            <a:lstStyle/>
            <a:p>
              <a:pPr algn="ctr"/>
              <a:r>
                <a:rPr lang="en-US">
                  <a:ea typeface="ＭＳ Ｐゴシック"/>
                  <a:cs typeface="ＭＳ Ｐゴシック"/>
                </a:rPr>
                <a:t>Effective</a:t>
              </a:r>
            </a:p>
          </p:txBody>
        </p:sp>
        <p:cxnSp>
          <p:nvCxnSpPr>
            <p:cNvPr id="50" name="Straight Connector 49"/>
            <p:cNvCxnSpPr/>
            <p:nvPr/>
          </p:nvCxnSpPr>
          <p:spPr bwMode="auto">
            <a:xfrm>
              <a:off x="5716588" y="4373563"/>
              <a:ext cx="765175"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a:cxnSpLocks noChangeShapeType="1"/>
            </p:cNvCxnSpPr>
            <p:nvPr/>
          </p:nvCxnSpPr>
          <p:spPr bwMode="auto">
            <a:xfrm>
              <a:off x="4162425" y="4387850"/>
              <a:ext cx="1200150" cy="0"/>
            </a:xfrm>
            <a:prstGeom prst="line">
              <a:avLst/>
            </a:prstGeom>
            <a:noFill/>
            <a:ln w="25400" algn="ctr">
              <a:solidFill>
                <a:srgbClr val="3D7FA9"/>
              </a:solidFill>
              <a:round/>
              <a:headEnd/>
              <a:tailEnd/>
            </a:ln>
            <a:effectLst>
              <a:outerShdw dist="20000" dir="5400000" rotWithShape="0">
                <a:srgbClr val="000000">
                  <a:alpha val="37999"/>
                </a:srgbClr>
              </a:outerShdw>
            </a:effectLst>
          </p:spPr>
        </p:cxnSp>
        <p:cxnSp>
          <p:nvCxnSpPr>
            <p:cNvPr id="52" name="Straight Connector 51"/>
            <p:cNvCxnSpPr/>
            <p:nvPr/>
          </p:nvCxnSpPr>
          <p:spPr bwMode="auto">
            <a:xfrm>
              <a:off x="6481763" y="4254500"/>
              <a:ext cx="0" cy="26670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bwMode="auto">
            <a:xfrm>
              <a:off x="4162425" y="4238625"/>
              <a:ext cx="0" cy="26828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52243" name="Oval 78"/>
            <p:cNvSpPr>
              <a:spLocks noChangeArrowheads="1"/>
            </p:cNvSpPr>
            <p:nvPr/>
          </p:nvSpPr>
          <p:spPr bwMode="auto">
            <a:xfrm>
              <a:off x="5362575" y="4097338"/>
              <a:ext cx="354012" cy="552450"/>
            </a:xfrm>
            <a:prstGeom prst="ellipse">
              <a:avLst/>
            </a:prstGeom>
            <a:noFill/>
            <a:ln w="9525">
              <a:solidFill>
                <a:schemeClr val="tx2"/>
              </a:solidFill>
              <a:round/>
              <a:headEnd/>
              <a:tailEnd/>
            </a:ln>
          </p:spPr>
          <p:txBody>
            <a:bodyPr wrap="none" tIns="9144" anchor="ctr"/>
            <a:lstStyle/>
            <a:p>
              <a:pPr algn="ctr"/>
              <a:endParaRPr lang="en-US" sz="1600">
                <a:latin typeface="Franklin Gothic Demi" pitchFamily="34" charset="0"/>
                <a:ea typeface="ＭＳ Ｐゴシック"/>
                <a:cs typeface="ＭＳ Ｐゴシック"/>
              </a:endParaRPr>
            </a:p>
          </p:txBody>
        </p:sp>
      </p:grpSp>
      <p:grpSp>
        <p:nvGrpSpPr>
          <p:cNvPr id="52231" name="Group 63"/>
          <p:cNvGrpSpPr>
            <a:grpSpLocks/>
          </p:cNvGrpSpPr>
          <p:nvPr/>
        </p:nvGrpSpPr>
        <p:grpSpPr bwMode="auto">
          <a:xfrm>
            <a:off x="1982788" y="1728788"/>
            <a:ext cx="4757737" cy="4384675"/>
            <a:chOff x="1982788" y="1728788"/>
            <a:chExt cx="4757737" cy="4384675"/>
          </a:xfrm>
        </p:grpSpPr>
        <p:sp>
          <p:nvSpPr>
            <p:cNvPr id="61" name="Rectangle 60"/>
            <p:cNvSpPr/>
            <p:nvPr/>
          </p:nvSpPr>
          <p:spPr>
            <a:xfrm>
              <a:off x="1982788" y="1728788"/>
              <a:ext cx="4757737" cy="4384675"/>
            </a:xfrm>
            <a:prstGeom prst="rect">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4" name="Straight Connector 42"/>
            <p:cNvCxnSpPr/>
            <p:nvPr/>
          </p:nvCxnSpPr>
          <p:spPr bwMode="auto">
            <a:xfrm>
              <a:off x="4165600" y="3695700"/>
              <a:ext cx="1255713"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55" name="Straight Connector 43"/>
            <p:cNvCxnSpPr>
              <a:cxnSpLocks noChangeShapeType="1"/>
            </p:cNvCxnSpPr>
            <p:nvPr/>
          </p:nvCxnSpPr>
          <p:spPr bwMode="auto">
            <a:xfrm>
              <a:off x="2824163" y="3709988"/>
              <a:ext cx="985837" cy="0"/>
            </a:xfrm>
            <a:prstGeom prst="line">
              <a:avLst/>
            </a:prstGeom>
            <a:noFill/>
            <a:ln w="25400" algn="ctr">
              <a:solidFill>
                <a:srgbClr val="3D7FA9"/>
              </a:solidFill>
              <a:round/>
              <a:headEnd/>
              <a:tailEnd/>
            </a:ln>
            <a:effectLst>
              <a:outerShdw dist="20000" dir="5400000" rotWithShape="0">
                <a:srgbClr val="000000">
                  <a:alpha val="37999"/>
                </a:srgbClr>
              </a:outerShdw>
            </a:effectLst>
          </p:spPr>
        </p:cxnSp>
        <p:cxnSp>
          <p:nvCxnSpPr>
            <p:cNvPr id="57" name="Straight Connector 45"/>
            <p:cNvCxnSpPr/>
            <p:nvPr/>
          </p:nvCxnSpPr>
          <p:spPr bwMode="auto">
            <a:xfrm>
              <a:off x="2824163" y="3552825"/>
              <a:ext cx="0" cy="26828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52236" name="Oval 84"/>
            <p:cNvSpPr>
              <a:spLocks noChangeArrowheads="1"/>
            </p:cNvSpPr>
            <p:nvPr/>
          </p:nvSpPr>
          <p:spPr bwMode="auto">
            <a:xfrm>
              <a:off x="3810000" y="3419476"/>
              <a:ext cx="354012" cy="552450"/>
            </a:xfrm>
            <a:prstGeom prst="ellipse">
              <a:avLst/>
            </a:prstGeom>
            <a:noFill/>
            <a:ln w="9525">
              <a:solidFill>
                <a:schemeClr val="tx2"/>
              </a:solidFill>
              <a:round/>
              <a:headEnd/>
              <a:tailEnd/>
            </a:ln>
          </p:spPr>
          <p:txBody>
            <a:bodyPr wrap="none" tIns="9144" anchor="ctr"/>
            <a:lstStyle/>
            <a:p>
              <a:pPr algn="ctr"/>
              <a:endParaRPr lang="en-US" sz="1600">
                <a:latin typeface="Franklin Gothic Demi" pitchFamily="34" charset="0"/>
                <a:ea typeface="ＭＳ Ｐゴシック"/>
                <a:cs typeface="ＭＳ Ｐゴシック"/>
              </a:endParaRPr>
            </a:p>
          </p:txBody>
        </p:sp>
        <p:sp>
          <p:nvSpPr>
            <p:cNvPr id="52237" name="Text Box 39"/>
            <p:cNvSpPr txBox="1">
              <a:spLocks noChangeArrowheads="1"/>
            </p:cNvSpPr>
            <p:nvPr/>
          </p:nvSpPr>
          <p:spPr bwMode="auto">
            <a:xfrm>
              <a:off x="2711451" y="3787260"/>
              <a:ext cx="1304925" cy="369332"/>
            </a:xfrm>
            <a:prstGeom prst="rect">
              <a:avLst/>
            </a:prstGeom>
            <a:noFill/>
            <a:ln w="9525">
              <a:noFill/>
              <a:miter lim="800000"/>
              <a:headEnd/>
              <a:tailEnd/>
            </a:ln>
          </p:spPr>
          <p:txBody>
            <a:bodyPr>
              <a:spAutoFit/>
            </a:bodyPr>
            <a:lstStyle/>
            <a:p>
              <a:pPr algn="ctr"/>
              <a:r>
                <a:rPr lang="en-US">
                  <a:ea typeface="ＭＳ Ｐゴシック"/>
                  <a:cs typeface="ＭＳ Ｐゴシック"/>
                </a:rPr>
                <a:t>Effective</a:t>
              </a:r>
            </a:p>
          </p:txBody>
        </p:sp>
      </p:gr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2" name="Title 1"/>
          <p:cNvSpPr>
            <a:spLocks noGrp="1"/>
          </p:cNvSpPr>
          <p:nvPr>
            <p:ph type="title"/>
          </p:nvPr>
        </p:nvSpPr>
        <p:spPr/>
        <p:txBody>
          <a:bodyPr anchor="b"/>
          <a:lstStyle/>
          <a:p>
            <a:pPr>
              <a:defRPr/>
            </a:pPr>
            <a:r>
              <a:rPr lang="en-US" sz="3400" dirty="0" smtClean="0"/>
              <a:t>State-Provided </a:t>
            </a:r>
            <a:r>
              <a:rPr lang="en-US" sz="3400" dirty="0"/>
              <a:t>Measures of Student Growth for </a:t>
            </a:r>
            <a:br>
              <a:rPr lang="en-US" sz="3400" dirty="0"/>
            </a:br>
            <a:r>
              <a:rPr lang="en-US" sz="3400" dirty="0"/>
              <a:t>Principals of Grades </a:t>
            </a:r>
            <a:r>
              <a:rPr lang="en-US" sz="3400" dirty="0" smtClean="0"/>
              <a:t>9</a:t>
            </a:r>
            <a:r>
              <a:rPr lang="en-US" sz="3400" dirty="0" smtClean="0">
                <a:latin typeface="Arial"/>
                <a:cs typeface="Arial"/>
              </a:rPr>
              <a:t>–</a:t>
            </a:r>
            <a:r>
              <a:rPr lang="en-US" sz="3400" dirty="0" smtClean="0"/>
              <a:t>12</a:t>
            </a:r>
            <a:br>
              <a:rPr lang="en-US" sz="3400" dirty="0" smtClean="0"/>
            </a:br>
            <a:r>
              <a:rPr lang="en-US" sz="3400" dirty="0" smtClean="0"/>
              <a:t/>
            </a:r>
            <a:br>
              <a:rPr lang="en-US" sz="3400" dirty="0" smtClean="0"/>
            </a:br>
            <a:r>
              <a:rPr lang="en-US" sz="3400" dirty="0" smtClean="0"/>
              <a:t>2012–13 </a:t>
            </a:r>
            <a:r>
              <a:rPr lang="en-US" sz="3400" dirty="0"/>
              <a:t>and 2013–14</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274638"/>
            <a:ext cx="8229600" cy="868362"/>
          </a:xfrm>
        </p:spPr>
        <p:txBody>
          <a:bodyPr/>
          <a:lstStyle/>
          <a:p>
            <a:r>
              <a:rPr lang="en-US" smtClean="0"/>
              <a:t>Goal of 9-12 Metrics</a:t>
            </a:r>
          </a:p>
        </p:txBody>
      </p:sp>
      <p:sp>
        <p:nvSpPr>
          <p:cNvPr id="61442" name="Content Placeholder 2"/>
          <p:cNvSpPr>
            <a:spLocks noGrp="1"/>
          </p:cNvSpPr>
          <p:nvPr>
            <p:ph idx="1"/>
          </p:nvPr>
        </p:nvSpPr>
        <p:spPr/>
        <p:txBody>
          <a:bodyPr/>
          <a:lstStyle/>
          <a:p>
            <a:r>
              <a:rPr lang="en-US" smtClean="0"/>
              <a:t>Goal:  Measure student growth toward graduation and college and career readiness using available Regents Exam data</a:t>
            </a:r>
          </a:p>
          <a:p>
            <a:pPr lvl="1"/>
            <a:r>
              <a:rPr lang="en-US" smtClean="0"/>
              <a:t>Acknowledge passing Regents Exams that will lead to graduation</a:t>
            </a:r>
          </a:p>
          <a:p>
            <a:pPr lvl="1"/>
            <a:r>
              <a:rPr lang="en-US" smtClean="0"/>
              <a:t>Account for high performance on Regents and go beyond minimum of 5 required Regents</a:t>
            </a:r>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3FB81100-ED7E-42B1-95AF-79A3D463B785}" type="slidenum">
              <a:rPr lang="en-US" smtClean="0"/>
              <a:pPr>
                <a:defRPr/>
              </a:pPr>
              <a:t>24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457200" y="274638"/>
            <a:ext cx="8229600" cy="868362"/>
          </a:xfrm>
        </p:spPr>
        <p:txBody>
          <a:bodyPr/>
          <a:lstStyle/>
          <a:p>
            <a:r>
              <a:rPr lang="en-US" smtClean="0"/>
              <a:t>Two Types of Measures for 9-12 Principals</a:t>
            </a:r>
          </a:p>
        </p:txBody>
      </p:sp>
      <p:sp>
        <p:nvSpPr>
          <p:cNvPr id="62466" name="Content Placeholder 2"/>
          <p:cNvSpPr>
            <a:spLocks noGrp="1"/>
          </p:cNvSpPr>
          <p:nvPr>
            <p:ph idx="1"/>
          </p:nvPr>
        </p:nvSpPr>
        <p:spPr>
          <a:xfrm>
            <a:off x="381000" y="1295400"/>
            <a:ext cx="8229600" cy="4525963"/>
          </a:xfrm>
        </p:spPr>
        <p:txBody>
          <a:bodyPr/>
          <a:lstStyle/>
          <a:p>
            <a:r>
              <a:rPr lang="en-US" smtClean="0"/>
              <a:t>MGP</a:t>
            </a:r>
          </a:p>
          <a:p>
            <a:pPr lvl="1"/>
            <a:r>
              <a:rPr lang="en-US" b="0" smtClean="0"/>
              <a:t>Compares student performance on ELA and Integrated Algebra Regents Exams given 7</a:t>
            </a:r>
            <a:r>
              <a:rPr lang="en-US" b="0" baseline="30000" smtClean="0"/>
              <a:t>th</a:t>
            </a:r>
            <a:r>
              <a:rPr lang="en-US" b="0" smtClean="0"/>
              <a:t> and 8</a:t>
            </a:r>
            <a:r>
              <a:rPr lang="en-US" b="0" baseline="30000" smtClean="0"/>
              <a:t>th</a:t>
            </a:r>
            <a:r>
              <a:rPr lang="en-US" b="0" smtClean="0"/>
              <a:t> grade state test scores.</a:t>
            </a:r>
          </a:p>
          <a:p>
            <a:pPr lvl="1"/>
            <a:r>
              <a:rPr lang="en-US" b="0" smtClean="0"/>
              <a:t>SGPs computed similarly to 4-8 measure, then averaged to find MGP.</a:t>
            </a:r>
          </a:p>
          <a:p>
            <a:r>
              <a:rPr lang="en-US" smtClean="0"/>
              <a:t>Comparative Growth in Regents Exams Passed</a:t>
            </a:r>
          </a:p>
          <a:p>
            <a:pPr lvl="1"/>
            <a:r>
              <a:rPr lang="en-US" b="0" smtClean="0"/>
              <a:t>Compares how much progress a school’s students are making from one year to the next toward passing up to eight Regents Exams (five required plus up to three more).</a:t>
            </a:r>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77F935AD-52A5-41AF-A947-E3461ED2A2C4}" type="slidenum">
              <a:rPr lang="en-US" smtClean="0"/>
              <a:pPr>
                <a:defRPr/>
              </a:pPr>
              <a:t>25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457200" y="274638"/>
            <a:ext cx="8229600" cy="868362"/>
          </a:xfrm>
        </p:spPr>
        <p:txBody>
          <a:bodyPr/>
          <a:lstStyle/>
          <a:p>
            <a:r>
              <a:rPr lang="en-US" smtClean="0">
                <a:latin typeface="Arial" charset="0"/>
                <a:ea typeface="ＭＳ Ｐゴシック"/>
                <a:cs typeface="Arial" charset="0"/>
              </a:rPr>
              <a:t>Comparative Growth in Regents Exams Passed</a:t>
            </a:r>
            <a:endParaRPr lang="en-US" smtClean="0">
              <a:ea typeface="ＭＳ Ｐゴシック"/>
              <a:cs typeface="Arial" charset="0"/>
            </a:endParaRPr>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3CDAC896-41FD-4795-BA55-22FD16231F09}" type="slidenum">
              <a:rPr lang="en-US" smtClean="0"/>
              <a:pPr>
                <a:defRPr/>
              </a:pPr>
              <a:t>26</a:t>
            </a:fld>
            <a:endParaRPr lang="en-US" dirty="0"/>
          </a:p>
        </p:txBody>
      </p:sp>
      <p:graphicFrame>
        <p:nvGraphicFramePr>
          <p:cNvPr id="6" name="Content Placeholder 3"/>
          <p:cNvGraphicFramePr>
            <a:graphicFrameLocks noGrp="1"/>
          </p:cNvGraphicFramePr>
          <p:nvPr>
            <p:ph idx="1"/>
          </p:nvPr>
        </p:nvGraphicFramePr>
        <p:xfrm>
          <a:off x="333375" y="19050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Jessica</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Tyler</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0</a:t>
                      </a:r>
                    </a:p>
                  </a:txBody>
                  <a:tcPr>
                    <a:solidFill>
                      <a:srgbClr val="E9EDF4"/>
                    </a:solidFill>
                  </a:tcPr>
                </a:tc>
              </a:tr>
              <a:tr h="362969">
                <a:tc>
                  <a:txBody>
                    <a:bodyPr/>
                    <a:lstStyle/>
                    <a:p>
                      <a:r>
                        <a:rPr lang="en-US" sz="1600" dirty="0" smtClean="0">
                          <a:latin typeface="Arial" pitchFamily="34" charset="0"/>
                          <a:cs typeface="Arial" pitchFamily="34" charset="0"/>
                        </a:rPr>
                        <a:t>Ashley</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a:txBody>
                    <a:bodyPr/>
                    <a:lstStyle/>
                    <a:p>
                      <a:r>
                        <a:rPr lang="en-US" sz="1600" dirty="0" smtClean="0">
                          <a:latin typeface="Arial" pitchFamily="34" charset="0"/>
                          <a:cs typeface="Arial" pitchFamily="34" charset="0"/>
                        </a:rPr>
                        <a:t>Emily</a:t>
                      </a:r>
                    </a:p>
                  </a:txBody>
                  <a:tcPr>
                    <a:solidFill>
                      <a:srgbClr val="E9EDF4"/>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Jacob</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a:t>
                      </a:r>
                      <a:br>
                        <a:rPr lang="en-US" sz="1600" baseline="0" dirty="0" smtClean="0">
                          <a:latin typeface="Arial" pitchFamily="34" charset="0"/>
                          <a:cs typeface="Arial" pitchFamily="34" charset="0"/>
                        </a:rPr>
                      </a:br>
                      <a:r>
                        <a:rPr lang="en-US" sz="1600" baseline="0" dirty="0" smtClean="0">
                          <a:latin typeface="Arial" pitchFamily="34" charset="0"/>
                          <a:cs typeface="Arial" pitchFamily="34" charset="0"/>
                        </a:rPr>
                        <a:t>(Total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1/5 = .2</a:t>
                      </a:r>
                    </a:p>
                  </a:txBody>
                  <a:tcPr>
                    <a:solidFill>
                      <a:srgbClr val="D0D8E8"/>
                    </a:solidFill>
                  </a:tcPr>
                </a:tc>
              </a:tr>
            </a:tbl>
          </a:graphicData>
        </a:graphic>
      </p:graphicFrame>
      <p:sp>
        <p:nvSpPr>
          <p:cNvPr id="7" name="Rectangular Callout 6"/>
          <p:cNvSpPr/>
          <p:nvPr/>
        </p:nvSpPr>
        <p:spPr>
          <a:xfrm>
            <a:off x="6813550" y="1631950"/>
            <a:ext cx="2025650" cy="3092450"/>
          </a:xfrm>
          <a:prstGeom prst="wedgeRectCallout">
            <a:avLst>
              <a:gd name="adj1" fmla="val -55940"/>
              <a:gd name="adj2" fmla="val 72113"/>
            </a:avLst>
          </a:prstGeom>
          <a:solidFill>
            <a:schemeClr val="bg1">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cs typeface="Arial" pitchFamily="34" charset="0"/>
              </a:rPr>
              <a:t>Principal’s score on this metric is 0.2.  On average, students at this school are passing 0.2 Regents Exams more than similar students statewide. A zero represents average or effective results.</a:t>
            </a:r>
          </a:p>
        </p:txBody>
      </p:sp>
      <p:sp>
        <p:nvSpPr>
          <p:cNvPr id="63536" name="TextBox 4"/>
          <p:cNvSpPr txBox="1">
            <a:spLocks noChangeArrowheads="1"/>
          </p:cNvSpPr>
          <p:nvPr/>
        </p:nvSpPr>
        <p:spPr bwMode="auto">
          <a:xfrm>
            <a:off x="2147888" y="1447800"/>
            <a:ext cx="3249612" cy="369888"/>
          </a:xfrm>
          <a:prstGeom prst="rect">
            <a:avLst/>
          </a:prstGeom>
          <a:noFill/>
          <a:ln w="9525">
            <a:noFill/>
            <a:miter lim="800000"/>
            <a:headEnd/>
            <a:tailEnd/>
          </a:ln>
        </p:spPr>
        <p:txBody>
          <a:bodyPr wrap="none">
            <a:spAutoFit/>
          </a:bodyPr>
          <a:lstStyle/>
          <a:p>
            <a:r>
              <a:rPr lang="en-US">
                <a:cs typeface="Arial" charset="0"/>
              </a:rPr>
              <a:t>Simplified Illustrative Example</a:t>
            </a:r>
          </a:p>
        </p:txBody>
      </p:sp>
      <p:sp>
        <p:nvSpPr>
          <p:cNvPr id="63537" name="TextBox 8"/>
          <p:cNvSpPr txBox="1">
            <a:spLocks noChangeArrowheads="1"/>
          </p:cNvSpPr>
          <p:nvPr/>
        </p:nvSpPr>
        <p:spPr bwMode="auto">
          <a:xfrm>
            <a:off x="333375" y="5892800"/>
            <a:ext cx="8156575" cy="584200"/>
          </a:xfrm>
          <a:prstGeom prst="rect">
            <a:avLst/>
          </a:prstGeom>
          <a:noFill/>
          <a:ln w="9525">
            <a:noFill/>
            <a:miter lim="800000"/>
            <a:headEnd/>
            <a:tailEnd/>
          </a:ln>
        </p:spPr>
        <p:txBody>
          <a:bodyPr>
            <a:spAutoFit/>
          </a:bodyPr>
          <a:lstStyle/>
          <a:p>
            <a:r>
              <a:rPr lang="en-US" sz="1600" b="1">
                <a:cs typeface="Arial" charset="0"/>
              </a:rPr>
              <a:t>NOTE: </a:t>
            </a:r>
            <a:r>
              <a:rPr lang="en-US" sz="1600">
                <a:cs typeface="Arial" charset="0"/>
              </a:rPr>
              <a:t>0 means student or school achieved the average (or “effective”) result compared to similar students statewide.</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228600" y="11113"/>
            <a:ext cx="8534400" cy="1143000"/>
          </a:xfrm>
        </p:spPr>
        <p:txBody>
          <a:bodyPr/>
          <a:lstStyle/>
          <a:p>
            <a:r>
              <a:rPr lang="en-US" smtClean="0">
                <a:latin typeface="Arial" charset="0"/>
                <a:cs typeface="Arial" charset="0"/>
              </a:rPr>
              <a:t>Student Attribution for Grades 9–12 Principals</a:t>
            </a:r>
            <a:endParaRPr lang="en-US" smtClean="0"/>
          </a:p>
        </p:txBody>
      </p:sp>
      <p:sp>
        <p:nvSpPr>
          <p:cNvPr id="3" name="Content Placeholder 2"/>
          <p:cNvSpPr>
            <a:spLocks noGrp="1"/>
          </p:cNvSpPr>
          <p:nvPr>
            <p:ph idx="1"/>
          </p:nvPr>
        </p:nvSpPr>
        <p:spPr>
          <a:xfrm>
            <a:off x="381000" y="1295400"/>
            <a:ext cx="8229600" cy="4525963"/>
          </a:xfrm>
        </p:spPr>
        <p:txBody>
          <a:bodyPr/>
          <a:lstStyle/>
          <a:p>
            <a:pPr>
              <a:defRPr/>
            </a:pPr>
            <a:r>
              <a:rPr lang="en-US" sz="2400" dirty="0"/>
              <a:t>For principals of </a:t>
            </a:r>
            <a:r>
              <a:rPr lang="en-US" sz="2400" dirty="0" smtClean="0"/>
              <a:t>Grades 9</a:t>
            </a:r>
            <a:r>
              <a:rPr lang="en-US" sz="2400" dirty="0" smtClean="0">
                <a:cs typeface="Arial"/>
              </a:rPr>
              <a:t>–</a:t>
            </a:r>
            <a:r>
              <a:rPr lang="en-US" sz="2400" dirty="0" smtClean="0"/>
              <a:t>12</a:t>
            </a:r>
            <a:r>
              <a:rPr lang="en-US" sz="2400" dirty="0"/>
              <a:t>:</a:t>
            </a:r>
          </a:p>
          <a:p>
            <a:pPr lvl="1">
              <a:defRPr/>
            </a:pPr>
            <a:r>
              <a:rPr lang="en-US" sz="2000" b="0" dirty="0"/>
              <a:t>Include students who are enrolled on BEDS day and first day of Regents Exam administration to closely match the continuous enrollment rule for </a:t>
            </a:r>
            <a:r>
              <a:rPr lang="en-US" sz="2000" b="0" dirty="0" smtClean="0"/>
              <a:t>Grades 4</a:t>
            </a:r>
            <a:r>
              <a:rPr lang="en-US" sz="2000" b="0" dirty="0" smtClean="0">
                <a:cs typeface="Arial"/>
              </a:rPr>
              <a:t>–</a:t>
            </a:r>
            <a:r>
              <a:rPr lang="en-US" sz="2000" b="0" dirty="0" smtClean="0"/>
              <a:t>8 </a:t>
            </a:r>
            <a:r>
              <a:rPr lang="en-US" sz="2000" b="0" dirty="0"/>
              <a:t>principals.</a:t>
            </a:r>
          </a:p>
          <a:p>
            <a:pPr lvl="1">
              <a:defRPr/>
            </a:pPr>
            <a:r>
              <a:rPr lang="en-US" sz="2000" b="0" dirty="0"/>
              <a:t>No consideration of student attendance</a:t>
            </a:r>
            <a:r>
              <a:rPr lang="en-US" sz="2000" b="0" dirty="0" smtClean="0"/>
              <a:t>.</a:t>
            </a:r>
          </a:p>
          <a:p>
            <a:pPr lvl="1">
              <a:defRPr/>
            </a:pPr>
            <a:r>
              <a:rPr lang="en-US" sz="2000" b="0" dirty="0" smtClean="0"/>
              <a:t>Must have </a:t>
            </a:r>
            <a:r>
              <a:rPr lang="en-US" sz="2000" b="0" dirty="0"/>
              <a:t>a minimum of 16 students in either of the two metrics.</a:t>
            </a:r>
          </a:p>
          <a:p>
            <a:pPr lvl="2">
              <a:defRPr/>
            </a:pPr>
            <a:r>
              <a:rPr lang="en-US" sz="1800" dirty="0"/>
              <a:t>If one measure has fewer than 16 students, it is dropped for that principal</a:t>
            </a:r>
            <a:r>
              <a:rPr lang="en-US" sz="1800" dirty="0" smtClean="0"/>
              <a:t>.</a:t>
            </a:r>
          </a:p>
          <a:p>
            <a:pPr marL="457200" lvl="1" indent="0">
              <a:buFont typeface="Wingdings" pitchFamily="2" charset="2"/>
              <a:buNone/>
              <a:defRPr/>
            </a:pPr>
            <a:endParaRPr lang="en-US" sz="2000" b="0" dirty="0" smtClean="0"/>
          </a:p>
          <a:p>
            <a:pPr>
              <a:defRPr/>
            </a:pPr>
            <a:r>
              <a:rPr lang="en-US" sz="2300" b="0" dirty="0" smtClean="0"/>
              <a:t>Additional details on high school metrics can be found in Appendix.</a:t>
            </a:r>
            <a:endParaRPr lang="en-US" sz="2300" b="0" dirty="0"/>
          </a:p>
          <a:p>
            <a:pPr>
              <a:defRPr/>
            </a:pPr>
            <a:endParaRPr lang="en-US" sz="2400" dirty="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C3A3E1A2-D84C-4B4C-AC43-68898ACBC984}" type="slidenum">
              <a:rPr lang="en-US" smtClean="0"/>
              <a:pPr>
                <a:defRPr/>
              </a:pPr>
              <a:t>27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685800" y="76200"/>
            <a:ext cx="8001000" cy="838200"/>
          </a:xfrm>
        </p:spPr>
        <p:txBody>
          <a:bodyPr/>
          <a:lstStyle/>
          <a:p>
            <a:r>
              <a:rPr lang="en-US" smtClean="0"/>
              <a:t>Of Note in the Grades 9-12 Reporting Activity</a:t>
            </a:r>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833C6A04-3B8B-4EBF-9682-BDFBE18BF2AA}" type="slidenum">
              <a:rPr lang="en-US" smtClean="0"/>
              <a:pPr>
                <a:defRPr/>
              </a:pPr>
              <a:t>28</a:t>
            </a:fld>
            <a:endParaRPr lang="en-US" dirty="0"/>
          </a:p>
        </p:txBody>
      </p:sp>
      <p:pic>
        <p:nvPicPr>
          <p:cNvPr id="74756" name="Picture 5" descr="C:\Users\MLemke\AppData\Local\Microsoft\Windows\Temporary Internet Files\Content.Word\2013-07-02 01.21.29 pm.png"/>
          <p:cNvPicPr>
            <a:picLocks noChangeAspect="1" noChangeArrowheads="1"/>
          </p:cNvPicPr>
          <p:nvPr/>
        </p:nvPicPr>
        <p:blipFill>
          <a:blip r:embed="rId2" cstate="print"/>
          <a:srcRect/>
          <a:stretch>
            <a:fillRect/>
          </a:stretch>
        </p:blipFill>
        <p:spPr bwMode="auto">
          <a:xfrm>
            <a:off x="723900" y="1066800"/>
            <a:ext cx="7696200" cy="4953000"/>
          </a:xfrm>
          <a:prstGeom prst="rect">
            <a:avLst/>
          </a:prstGeom>
          <a:noFill/>
          <a:ln w="9525">
            <a:noFill/>
            <a:miter lim="800000"/>
            <a:headEnd/>
            <a:tailEnd/>
          </a:ln>
        </p:spPr>
      </p:pic>
      <p:sp>
        <p:nvSpPr>
          <p:cNvPr id="8" name="Oval 7"/>
          <p:cNvSpPr/>
          <p:nvPr/>
        </p:nvSpPr>
        <p:spPr>
          <a:xfrm>
            <a:off x="6324600" y="1143000"/>
            <a:ext cx="990600" cy="914400"/>
          </a:xfrm>
          <a:prstGeom prst="ellipse">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Arrow Connector 11"/>
          <p:cNvCxnSpPr/>
          <p:nvPr/>
        </p:nvCxnSpPr>
        <p:spPr>
          <a:xfrm flipH="1" flipV="1">
            <a:off x="7239000" y="1905000"/>
            <a:ext cx="457200" cy="381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7467600" y="2286000"/>
            <a:ext cx="1600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00" dirty="0">
                <a:solidFill>
                  <a:schemeClr val="tx1"/>
                </a:solidFill>
              </a:rPr>
              <a:t>This should read Adjusted measure</a:t>
            </a:r>
          </a:p>
        </p:txBody>
      </p:sp>
      <p:sp>
        <p:nvSpPr>
          <p:cNvPr id="19" name="Rounded Rectangle 18"/>
          <p:cNvSpPr/>
          <p:nvPr/>
        </p:nvSpPr>
        <p:spPr>
          <a:xfrm>
            <a:off x="381000" y="2857500"/>
            <a:ext cx="1752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00" dirty="0">
                <a:solidFill>
                  <a:schemeClr val="tx1"/>
                </a:solidFill>
              </a:rPr>
              <a:t>This should be Comparative</a:t>
            </a:r>
          </a:p>
        </p:txBody>
      </p:sp>
      <p:cxnSp>
        <p:nvCxnSpPr>
          <p:cNvPr id="20" name="Straight Arrow Connector 19"/>
          <p:cNvCxnSpPr/>
          <p:nvPr/>
        </p:nvCxnSpPr>
        <p:spPr>
          <a:xfrm flipV="1">
            <a:off x="2133600" y="3048000"/>
            <a:ext cx="381000" cy="1524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2" name="Title 1"/>
          <p:cNvSpPr>
            <a:spLocks noGrp="1"/>
          </p:cNvSpPr>
          <p:nvPr>
            <p:ph type="title"/>
          </p:nvPr>
        </p:nvSpPr>
        <p:spPr/>
        <p:txBody>
          <a:bodyPr/>
          <a:lstStyle/>
          <a:p>
            <a:pPr>
              <a:defRPr/>
            </a:pPr>
            <a:r>
              <a:rPr lang="en-US" sz="3400" dirty="0"/>
              <a:t>Appendix</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24" name="Object 32"/>
          <p:cNvGraphicFramePr>
            <a:graphicFrameLocks/>
          </p:cNvGraphicFramePr>
          <p:nvPr/>
        </p:nvGraphicFramePr>
        <p:xfrm>
          <a:off x="414338" y="2614613"/>
          <a:ext cx="3911600" cy="3481387"/>
        </p:xfrm>
        <a:graphic>
          <a:graphicData uri="http://schemas.openxmlformats.org/presentationml/2006/ole">
            <mc:AlternateContent xmlns:mc="http://schemas.openxmlformats.org/markup-compatibility/2006">
              <mc:Choice xmlns:v="urn:schemas-microsoft-com:vml" Requires="v">
                <p:oleObj spid="_x0000_s8270" name="Worksheet" r:id="rId5" imgW="4600575" imgH="4295775" progId="Excel.Sheet.8">
                  <p:embed/>
                </p:oleObj>
              </mc:Choice>
              <mc:Fallback>
                <p:oleObj name="Worksheet" r:id="rId5" imgW="4600575" imgH="4295775" progId="Excel.Sheet.8">
                  <p:embed/>
                  <p:pic>
                    <p:nvPicPr>
                      <p:cNvPr id="0" name="Picture 4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338" y="2614613"/>
                        <a:ext cx="3911600" cy="3481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25" name="Object 33"/>
          <p:cNvGraphicFramePr>
            <a:graphicFrameLocks/>
          </p:cNvGraphicFramePr>
          <p:nvPr/>
        </p:nvGraphicFramePr>
        <p:xfrm>
          <a:off x="4846638" y="2614613"/>
          <a:ext cx="3870325" cy="3481387"/>
        </p:xfrm>
        <a:graphic>
          <a:graphicData uri="http://schemas.openxmlformats.org/presentationml/2006/ole">
            <mc:AlternateContent xmlns:mc="http://schemas.openxmlformats.org/markup-compatibility/2006">
              <mc:Choice xmlns:v="urn:schemas-microsoft-com:vml" Requires="v">
                <p:oleObj spid="_x0000_s8271" name="Worksheet" r:id="rId8" imgW="4552823" imgH="4486296" progId="Excel.Sheet.8">
                  <p:embed/>
                </p:oleObj>
              </mc:Choice>
              <mc:Fallback>
                <p:oleObj name="Worksheet" r:id="rId8" imgW="4552823" imgH="4486296" progId="Excel.Sheet.8">
                  <p:embed/>
                  <p:pic>
                    <p:nvPicPr>
                      <p:cNvPr id="0" name="Picture 4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6638" y="2614613"/>
                        <a:ext cx="3870325" cy="3481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 name="Straight Connector 6"/>
          <p:cNvCxnSpPr/>
          <p:nvPr/>
        </p:nvCxnSpPr>
        <p:spPr>
          <a:xfrm>
            <a:off x="990600" y="3581400"/>
            <a:ext cx="319405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41950" y="3581400"/>
            <a:ext cx="32480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228" name="Title 9"/>
          <p:cNvSpPr>
            <a:spLocks noGrp="1"/>
          </p:cNvSpPr>
          <p:nvPr>
            <p:ph type="title"/>
          </p:nvPr>
        </p:nvSpPr>
        <p:spPr>
          <a:xfrm>
            <a:off x="457200" y="161925"/>
            <a:ext cx="8229600" cy="600075"/>
          </a:xfrm>
        </p:spPr>
        <p:txBody>
          <a:bodyPr/>
          <a:lstStyle/>
          <a:p>
            <a:pPr eaLnBrk="1" hangingPunct="1"/>
            <a:r>
              <a:rPr lang="en-US" smtClean="0">
                <a:latin typeface="Arial" charset="0"/>
                <a:cs typeface="Arial" charset="0"/>
              </a:rPr>
              <a:t>Why Growth?</a:t>
            </a:r>
          </a:p>
        </p:txBody>
      </p:sp>
      <p:sp>
        <p:nvSpPr>
          <p:cNvPr id="8229" name="TextBox 8"/>
          <p:cNvSpPr txBox="1">
            <a:spLocks noChangeArrowheads="1"/>
          </p:cNvSpPr>
          <p:nvPr/>
        </p:nvSpPr>
        <p:spPr bwMode="auto">
          <a:xfrm>
            <a:off x="457200" y="6172200"/>
            <a:ext cx="2478088" cy="461963"/>
          </a:xfrm>
          <a:prstGeom prst="rect">
            <a:avLst/>
          </a:prstGeom>
          <a:noFill/>
          <a:ln w="9525">
            <a:noFill/>
            <a:miter lim="800000"/>
            <a:headEnd/>
            <a:tailEnd/>
          </a:ln>
        </p:spPr>
        <p:txBody>
          <a:bodyPr>
            <a:spAutoFit/>
          </a:bodyPr>
          <a:lstStyle/>
          <a:p>
            <a:r>
              <a:rPr lang="en-US">
                <a:solidFill>
                  <a:srgbClr val="FF0000"/>
                </a:solidFill>
                <a:ea typeface="ＭＳ Ｐゴシック"/>
                <a:cs typeface="ＭＳ Ｐゴシック"/>
              </a:rPr>
              <a:t>─</a:t>
            </a:r>
            <a:r>
              <a:rPr lang="en-US">
                <a:ea typeface="ＭＳ Ｐゴシック"/>
                <a:cs typeface="ＭＳ Ｐゴシック"/>
              </a:rPr>
              <a:t>   Proficiency</a:t>
            </a:r>
          </a:p>
          <a:p>
            <a:endParaRPr lang="en-US">
              <a:ea typeface="ＭＳ Ｐゴシック"/>
              <a:cs typeface="ＭＳ Ｐゴシック"/>
            </a:endParaRPr>
          </a:p>
        </p:txBody>
      </p:sp>
      <p:sp>
        <p:nvSpPr>
          <p:cNvPr id="8230" name="TextBox 4"/>
          <p:cNvSpPr txBox="1">
            <a:spLocks noChangeArrowheads="1"/>
          </p:cNvSpPr>
          <p:nvPr/>
        </p:nvSpPr>
        <p:spPr bwMode="auto">
          <a:xfrm>
            <a:off x="468313" y="838200"/>
            <a:ext cx="8088312" cy="2216150"/>
          </a:xfrm>
          <a:prstGeom prst="rect">
            <a:avLst/>
          </a:prstGeom>
          <a:noFill/>
          <a:ln w="9525">
            <a:noFill/>
            <a:miter lim="800000"/>
            <a:headEnd/>
            <a:tailEnd/>
          </a:ln>
        </p:spPr>
        <p:txBody>
          <a:bodyPr>
            <a:spAutoFit/>
          </a:bodyPr>
          <a:lstStyle/>
          <a:p>
            <a:r>
              <a:rPr lang="en-US" sz="2000">
                <a:cs typeface="Arial" charset="0"/>
              </a:rPr>
              <a:t>One way to compare student performance on tests across teachers’ classrooms is to observe student proficiency at the end of the year.</a:t>
            </a:r>
          </a:p>
          <a:p>
            <a:r>
              <a:rPr lang="en-US" sz="2000">
                <a:cs typeface="Arial" charset="0"/>
              </a:rPr>
              <a:t>  </a:t>
            </a:r>
          </a:p>
          <a:p>
            <a:r>
              <a:rPr lang="en-US" sz="2000" b="1">
                <a:cs typeface="Arial" charset="0"/>
              </a:rPr>
              <a:t>Based on this information alone, whose students had a better year?</a:t>
            </a:r>
          </a:p>
          <a:p>
            <a:r>
              <a:rPr lang="en-US" sz="2000" b="1">
                <a:cs typeface="Arial" charset="0"/>
              </a:rPr>
              <a:t> </a:t>
            </a:r>
          </a:p>
          <a:p>
            <a:endParaRPr lang="en-US">
              <a:latin typeface="Rockwell" pitchFamily="18" charset="0"/>
              <a:ea typeface="ＭＳ Ｐゴシック"/>
              <a:cs typeface="ＭＳ Ｐゴシック"/>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490538" y="0"/>
            <a:ext cx="8229600" cy="1143000"/>
          </a:xfrm>
          <a:solidFill>
            <a:schemeClr val="bg1"/>
          </a:solidFill>
        </p:spPr>
        <p:txBody>
          <a:bodyPr/>
          <a:lstStyle/>
          <a:p>
            <a:r>
              <a:rPr lang="en-US" smtClean="0">
                <a:latin typeface="Arial" charset="0"/>
                <a:cs typeface="Arial" charset="0"/>
              </a:rPr>
              <a:t>Growth Rating Classification Rules for Teachers and Principals for 2012–13</a:t>
            </a:r>
            <a:endParaRPr lang="en-US" smtClean="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E4054676-DDF9-4CAF-96BC-40BC6F823143}" type="slidenum">
              <a:rPr lang="en-US" smtClean="0"/>
              <a:pPr>
                <a:defRPr/>
              </a:pPr>
              <a:t>30</a:t>
            </a:fld>
            <a:endParaRPr lang="en-US" dirty="0"/>
          </a:p>
        </p:txBody>
      </p:sp>
      <p:grpSp>
        <p:nvGrpSpPr>
          <p:cNvPr id="82948" name="Group 88"/>
          <p:cNvGrpSpPr>
            <a:grpSpLocks/>
          </p:cNvGrpSpPr>
          <p:nvPr/>
        </p:nvGrpSpPr>
        <p:grpSpPr bwMode="auto">
          <a:xfrm>
            <a:off x="423863" y="1143000"/>
            <a:ext cx="8296275" cy="5029200"/>
            <a:chOff x="423949" y="1371600"/>
            <a:chExt cx="8296102" cy="5029200"/>
          </a:xfrm>
        </p:grpSpPr>
        <p:sp>
          <p:nvSpPr>
            <p:cNvPr id="90" name="Rounded Rectangle 89"/>
            <p:cNvSpPr/>
            <p:nvPr/>
          </p:nvSpPr>
          <p:spPr>
            <a:xfrm>
              <a:off x="423949" y="1371600"/>
              <a:ext cx="2509785"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wrap="none" lIns="0" rIns="0"/>
            <a:lstStyle/>
            <a:p>
              <a:pPr algn="ctr">
                <a:defRPr/>
              </a:pPr>
              <a:r>
                <a:rPr lang="en-US" sz="1600" b="1" dirty="0">
                  <a:solidFill>
                    <a:schemeClr val="bg1"/>
                  </a:solidFill>
                  <a:cs typeface="Arial" pitchFamily="34" charset="0"/>
                </a:rPr>
                <a:t>Mean Growth Percentile</a:t>
              </a:r>
              <a:endParaRPr lang="en-US" sz="1600" dirty="0">
                <a:solidFill>
                  <a:schemeClr val="bg1"/>
                </a:solidFill>
              </a:endParaRPr>
            </a:p>
          </p:txBody>
        </p:sp>
        <p:sp>
          <p:nvSpPr>
            <p:cNvPr id="91" name="Rounded Rectangle 90"/>
            <p:cNvSpPr/>
            <p:nvPr/>
          </p:nvSpPr>
          <p:spPr>
            <a:xfrm>
              <a:off x="65030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MGP</a:t>
              </a:r>
            </a:p>
            <a:p>
              <a:pPr algn="ctr">
                <a:spcBef>
                  <a:spcPts val="400"/>
                </a:spcBef>
                <a:defRPr/>
              </a:pPr>
              <a:r>
                <a:rPr lang="en-US" sz="1400" b="1" dirty="0">
                  <a:solidFill>
                    <a:schemeClr val="tx1"/>
                  </a:solidFill>
                  <a:cs typeface="Arial" pitchFamily="34" charset="0"/>
                </a:rPr>
                <a:t> (&gt; 1.5 SD* above mean)</a:t>
              </a:r>
            </a:p>
          </p:txBody>
        </p:sp>
        <p:sp>
          <p:nvSpPr>
            <p:cNvPr id="92" name="Rounded Rectangle 91"/>
            <p:cNvSpPr/>
            <p:nvPr/>
          </p:nvSpPr>
          <p:spPr>
            <a:xfrm>
              <a:off x="65030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MGP</a:t>
              </a:r>
            </a:p>
            <a:p>
              <a:pPr algn="ctr">
                <a:spcBef>
                  <a:spcPts val="400"/>
                </a:spcBef>
                <a:defRPr/>
              </a:pPr>
              <a:r>
                <a:rPr lang="en-US" sz="1400" b="1" dirty="0">
                  <a:solidFill>
                    <a:schemeClr val="tx1"/>
                  </a:solidFill>
                  <a:cs typeface="Arial" pitchFamily="34" charset="0"/>
                </a:rPr>
                <a:t>(+/- 1.5 SD around mean)</a:t>
              </a:r>
            </a:p>
          </p:txBody>
        </p:sp>
        <p:sp>
          <p:nvSpPr>
            <p:cNvPr id="93" name="Rounded Rectangle 92"/>
            <p:cNvSpPr/>
            <p:nvPr/>
          </p:nvSpPr>
          <p:spPr>
            <a:xfrm>
              <a:off x="65030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MGP</a:t>
              </a:r>
            </a:p>
            <a:p>
              <a:pPr algn="ctr">
                <a:spcBef>
                  <a:spcPts val="400"/>
                </a:spcBef>
                <a:defRPr/>
              </a:pPr>
              <a:r>
                <a:rPr lang="en-US" sz="1400" b="1" dirty="0">
                  <a:solidFill>
                    <a:schemeClr val="tx1"/>
                  </a:solidFill>
                  <a:cs typeface="Arial" pitchFamily="34" charset="0"/>
                </a:rPr>
                <a:t>(</a:t>
              </a:r>
              <a:r>
                <a:rPr lang="en-US" sz="1400" b="1" dirty="0" smtClean="0">
                  <a:solidFill>
                    <a:schemeClr val="tx1"/>
                  </a:solidFill>
                  <a:cs typeface="Arial" pitchFamily="34" charset="0"/>
                </a:rPr>
                <a:t>1.5</a:t>
              </a:r>
              <a:r>
                <a:rPr lang="en-US" sz="1400" b="1" dirty="0">
                  <a:solidFill>
                    <a:schemeClr val="tx1"/>
                  </a:solidFill>
                  <a:cs typeface="Arial"/>
                </a:rPr>
                <a:t> </a:t>
              </a:r>
              <a:r>
                <a:rPr lang="en-US" sz="1400" b="1" dirty="0" smtClean="0">
                  <a:solidFill>
                    <a:schemeClr val="tx1"/>
                  </a:solidFill>
                  <a:cs typeface="Arial"/>
                </a:rPr>
                <a:t>- </a:t>
              </a:r>
              <a:r>
                <a:rPr lang="en-US" sz="1400" b="1" dirty="0" smtClean="0">
                  <a:solidFill>
                    <a:schemeClr val="tx1"/>
                  </a:solidFill>
                  <a:cs typeface="Arial" pitchFamily="34" charset="0"/>
                </a:rPr>
                <a:t>1 </a:t>
              </a:r>
              <a:r>
                <a:rPr lang="en-US" sz="1400" b="1" dirty="0">
                  <a:solidFill>
                    <a:schemeClr val="tx1"/>
                  </a:solidFill>
                  <a:cs typeface="Arial" pitchFamily="34" charset="0"/>
                </a:rPr>
                <a:t>SD below mean)</a:t>
              </a:r>
            </a:p>
          </p:txBody>
        </p:sp>
        <p:sp>
          <p:nvSpPr>
            <p:cNvPr id="94" name="Rounded Rectangle 93"/>
            <p:cNvSpPr/>
            <p:nvPr/>
          </p:nvSpPr>
          <p:spPr>
            <a:xfrm>
              <a:off x="65030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MGP</a:t>
              </a:r>
            </a:p>
            <a:p>
              <a:pPr algn="ctr">
                <a:spcBef>
                  <a:spcPts val="400"/>
                </a:spcBef>
                <a:defRPr/>
              </a:pPr>
              <a:r>
                <a:rPr lang="en-US" sz="1400" b="1" dirty="0">
                  <a:solidFill>
                    <a:schemeClr val="tx1"/>
                  </a:solidFill>
                  <a:cs typeface="Arial" pitchFamily="34" charset="0"/>
                </a:rPr>
                <a:t> (&gt; 1.5 SD below mean)</a:t>
              </a:r>
            </a:p>
          </p:txBody>
        </p:sp>
        <p:sp>
          <p:nvSpPr>
            <p:cNvPr id="95" name="Rounded Rectangle 94"/>
            <p:cNvSpPr/>
            <p:nvPr/>
          </p:nvSpPr>
          <p:spPr>
            <a:xfrm>
              <a:off x="3325838" y="1371600"/>
              <a:ext cx="2509785"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wrap="none" lIns="0" rIns="0"/>
            <a:lstStyle/>
            <a:p>
              <a:pPr algn="ctr">
                <a:defRPr/>
              </a:pPr>
              <a:r>
                <a:rPr lang="en-US" sz="1600" b="1" dirty="0">
                  <a:solidFill>
                    <a:schemeClr val="bg1"/>
                  </a:solidFill>
                  <a:cs typeface="Arial" pitchFamily="34" charset="0"/>
                </a:rPr>
                <a:t>Confidence Range</a:t>
              </a:r>
            </a:p>
          </p:txBody>
        </p:sp>
        <p:sp>
          <p:nvSpPr>
            <p:cNvPr id="96" name="Rounded Rectangle 95"/>
            <p:cNvSpPr/>
            <p:nvPr/>
          </p:nvSpPr>
          <p:spPr>
            <a:xfrm>
              <a:off x="355256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Lower Limit &gt; Mean</a:t>
              </a:r>
            </a:p>
          </p:txBody>
        </p:sp>
        <p:sp>
          <p:nvSpPr>
            <p:cNvPr id="97" name="Rounded Rectangle 96"/>
            <p:cNvSpPr/>
            <p:nvPr/>
          </p:nvSpPr>
          <p:spPr>
            <a:xfrm>
              <a:off x="355256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Any</a:t>
              </a:r>
            </a:p>
          </p:txBody>
        </p:sp>
        <p:sp>
          <p:nvSpPr>
            <p:cNvPr id="98" name="Rounded Rectangle 97"/>
            <p:cNvSpPr/>
            <p:nvPr/>
          </p:nvSpPr>
          <p:spPr>
            <a:xfrm>
              <a:off x="355256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Upper Limit &lt; Mean</a:t>
              </a:r>
            </a:p>
          </p:txBody>
        </p:sp>
        <p:sp>
          <p:nvSpPr>
            <p:cNvPr id="99" name="Rounded Rectangle 98"/>
            <p:cNvSpPr/>
            <p:nvPr/>
          </p:nvSpPr>
          <p:spPr>
            <a:xfrm>
              <a:off x="355256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Upper Limit (&lt; .75 SD below mean)</a:t>
              </a:r>
            </a:p>
          </p:txBody>
        </p:sp>
        <p:sp>
          <p:nvSpPr>
            <p:cNvPr id="100" name="Rounded Rectangle 99"/>
            <p:cNvSpPr/>
            <p:nvPr/>
          </p:nvSpPr>
          <p:spPr>
            <a:xfrm>
              <a:off x="6210265" y="1371600"/>
              <a:ext cx="2509786"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wrap="none" lIns="0" rIns="0"/>
            <a:lstStyle/>
            <a:p>
              <a:pPr algn="ctr">
                <a:defRPr/>
              </a:pPr>
              <a:r>
                <a:rPr lang="en-US" sz="1600" b="1" dirty="0">
                  <a:solidFill>
                    <a:schemeClr val="bg1"/>
                  </a:solidFill>
                  <a:cs typeface="Arial" pitchFamily="34" charset="0"/>
                </a:rPr>
                <a:t> Growth Rating</a:t>
              </a:r>
            </a:p>
          </p:txBody>
        </p:sp>
        <p:sp>
          <p:nvSpPr>
            <p:cNvPr id="101" name="Rounded Rectangle 100"/>
            <p:cNvSpPr/>
            <p:nvPr/>
          </p:nvSpPr>
          <p:spPr>
            <a:xfrm>
              <a:off x="6417027"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Highly Effective</a:t>
              </a:r>
            </a:p>
            <a:p>
              <a:pPr algn="ctr">
                <a:spcBef>
                  <a:spcPts val="400"/>
                </a:spcBef>
                <a:defRPr/>
              </a:pPr>
              <a:r>
                <a:rPr lang="en-US" sz="1200" dirty="0">
                  <a:solidFill>
                    <a:schemeClr val="tx1"/>
                  </a:solidFill>
                  <a:cs typeface="Arial" pitchFamily="34" charset="0"/>
                </a:rPr>
                <a:t>Well above state average for similar students (18-20 points)</a:t>
              </a:r>
            </a:p>
          </p:txBody>
        </p:sp>
        <p:sp>
          <p:nvSpPr>
            <p:cNvPr id="102" name="Rounded Rectangle 101"/>
            <p:cNvSpPr/>
            <p:nvPr/>
          </p:nvSpPr>
          <p:spPr>
            <a:xfrm>
              <a:off x="6417027"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Effective</a:t>
              </a:r>
            </a:p>
            <a:p>
              <a:pPr algn="ctr">
                <a:spcBef>
                  <a:spcPts val="400"/>
                </a:spcBef>
                <a:defRPr/>
              </a:pPr>
              <a:r>
                <a:rPr lang="en-US" sz="1200" dirty="0">
                  <a:solidFill>
                    <a:schemeClr val="tx1"/>
                  </a:solidFill>
                  <a:cs typeface="Arial" pitchFamily="34" charset="0"/>
                </a:rPr>
                <a:t>Equal to state average for similar students (9-17 points)</a:t>
              </a:r>
            </a:p>
          </p:txBody>
        </p:sp>
        <p:sp>
          <p:nvSpPr>
            <p:cNvPr id="103" name="Rounded Rectangle 102"/>
            <p:cNvSpPr/>
            <p:nvPr/>
          </p:nvSpPr>
          <p:spPr>
            <a:xfrm>
              <a:off x="6417027"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Developing</a:t>
              </a:r>
            </a:p>
            <a:p>
              <a:pPr algn="ctr">
                <a:spcBef>
                  <a:spcPts val="400"/>
                </a:spcBef>
                <a:defRPr/>
              </a:pPr>
              <a:r>
                <a:rPr lang="en-US" sz="1200" dirty="0">
                  <a:solidFill>
                    <a:schemeClr val="tx1"/>
                  </a:solidFill>
                  <a:cs typeface="Arial" pitchFamily="34" charset="0"/>
                </a:rPr>
                <a:t>Below average for similar students (3-8 points) </a:t>
              </a:r>
            </a:p>
          </p:txBody>
        </p:sp>
        <p:sp>
          <p:nvSpPr>
            <p:cNvPr id="104" name="Rounded Rectangle 103"/>
            <p:cNvSpPr/>
            <p:nvPr/>
          </p:nvSpPr>
          <p:spPr>
            <a:xfrm>
              <a:off x="6417027"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chemeClr val="tx1"/>
                  </a:solidFill>
                  <a:cs typeface="Arial" pitchFamily="34" charset="0"/>
                </a:rPr>
                <a:t>Ineffective</a:t>
              </a:r>
            </a:p>
            <a:p>
              <a:pPr algn="ctr">
                <a:spcBef>
                  <a:spcPts val="400"/>
                </a:spcBef>
                <a:defRPr/>
              </a:pPr>
              <a:r>
                <a:rPr lang="en-US" sz="1200" dirty="0">
                  <a:solidFill>
                    <a:schemeClr val="tx1"/>
                  </a:solidFill>
                  <a:cs typeface="Arial" pitchFamily="34" charset="0"/>
                </a:rPr>
                <a:t>Well below average for similar students (0-2 points) </a:t>
              </a:r>
            </a:p>
          </p:txBody>
        </p:sp>
        <p:sp>
          <p:nvSpPr>
            <p:cNvPr id="82989" name="TextBox 104"/>
            <p:cNvSpPr txBox="1">
              <a:spLocks noChangeArrowheads="1"/>
            </p:cNvSpPr>
            <p:nvPr/>
          </p:nvSpPr>
          <p:spPr bwMode="auto">
            <a:xfrm>
              <a:off x="2869318" y="2104992"/>
              <a:ext cx="523993" cy="307777"/>
            </a:xfrm>
            <a:prstGeom prst="rect">
              <a:avLst/>
            </a:prstGeom>
            <a:noFill/>
            <a:ln w="9525">
              <a:noFill/>
              <a:miter lim="800000"/>
              <a:headEnd/>
              <a:tailEnd/>
            </a:ln>
          </p:spPr>
          <p:txBody>
            <a:bodyPr>
              <a:spAutoFit/>
            </a:bodyPr>
            <a:lstStyle/>
            <a:p>
              <a:pPr algn="ctr"/>
              <a:r>
                <a:rPr lang="en-US" sz="1400" b="1">
                  <a:cs typeface="Arial" charset="0"/>
                </a:rPr>
                <a:t>Yes</a:t>
              </a:r>
            </a:p>
          </p:txBody>
        </p:sp>
        <p:sp>
          <p:nvSpPr>
            <p:cNvPr id="82990" name="TextBox 105"/>
            <p:cNvSpPr txBox="1">
              <a:spLocks noChangeArrowheads="1"/>
            </p:cNvSpPr>
            <p:nvPr/>
          </p:nvSpPr>
          <p:spPr bwMode="auto">
            <a:xfrm rot="-2700000">
              <a:off x="5578046" y="3707217"/>
              <a:ext cx="914400" cy="307777"/>
            </a:xfrm>
            <a:prstGeom prst="rect">
              <a:avLst/>
            </a:prstGeom>
            <a:noFill/>
            <a:ln w="9525">
              <a:noFill/>
              <a:miter lim="800000"/>
              <a:headEnd/>
              <a:tailEnd/>
            </a:ln>
          </p:spPr>
          <p:txBody>
            <a:bodyPr>
              <a:spAutoFit/>
            </a:bodyPr>
            <a:lstStyle/>
            <a:p>
              <a:pPr algn="ctr"/>
              <a:r>
                <a:rPr lang="en-US" sz="1400" b="1">
                  <a:cs typeface="Arial" charset="0"/>
                </a:rPr>
                <a:t>No</a:t>
              </a:r>
            </a:p>
          </p:txBody>
        </p:sp>
        <p:cxnSp>
          <p:nvCxnSpPr>
            <p:cNvPr id="107" name="Straight Connector 106"/>
            <p:cNvCxnSpPr>
              <a:stCxn id="0" idx="3"/>
              <a:endCxn id="0" idx="1"/>
            </p:cNvCxnSpPr>
            <p:nvPr/>
          </p:nvCxnSpPr>
          <p:spPr>
            <a:xfrm>
              <a:off x="2708313" y="2392363"/>
              <a:ext cx="844532"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992" name="TextBox 107"/>
            <p:cNvSpPr txBox="1">
              <a:spLocks noChangeArrowheads="1"/>
            </p:cNvSpPr>
            <p:nvPr/>
          </p:nvSpPr>
          <p:spPr bwMode="auto">
            <a:xfrm>
              <a:off x="2869318" y="3222289"/>
              <a:ext cx="523993" cy="307777"/>
            </a:xfrm>
            <a:prstGeom prst="rect">
              <a:avLst/>
            </a:prstGeom>
            <a:noFill/>
            <a:ln w="9525">
              <a:noFill/>
              <a:miter lim="800000"/>
              <a:headEnd/>
              <a:tailEnd/>
            </a:ln>
          </p:spPr>
          <p:txBody>
            <a:bodyPr>
              <a:spAutoFit/>
            </a:bodyPr>
            <a:lstStyle/>
            <a:p>
              <a:pPr algn="ctr"/>
              <a:r>
                <a:rPr lang="en-US" sz="1400" b="1">
                  <a:cs typeface="Arial" charset="0"/>
                </a:rPr>
                <a:t>Yes</a:t>
              </a:r>
            </a:p>
          </p:txBody>
        </p:sp>
        <p:cxnSp>
          <p:nvCxnSpPr>
            <p:cNvPr id="109" name="Straight Connector 108"/>
            <p:cNvCxnSpPr>
              <a:stCxn id="0" idx="3"/>
              <a:endCxn id="0" idx="1"/>
            </p:cNvCxnSpPr>
            <p:nvPr/>
          </p:nvCxnSpPr>
          <p:spPr>
            <a:xfrm>
              <a:off x="2708313" y="3530600"/>
              <a:ext cx="844532"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994" name="TextBox 109"/>
            <p:cNvSpPr txBox="1">
              <a:spLocks noChangeArrowheads="1"/>
            </p:cNvSpPr>
            <p:nvPr/>
          </p:nvSpPr>
          <p:spPr bwMode="auto">
            <a:xfrm>
              <a:off x="2869318" y="4359675"/>
              <a:ext cx="523993" cy="307777"/>
            </a:xfrm>
            <a:prstGeom prst="rect">
              <a:avLst/>
            </a:prstGeom>
            <a:noFill/>
            <a:ln w="9525">
              <a:noFill/>
              <a:miter lim="800000"/>
              <a:headEnd/>
              <a:tailEnd/>
            </a:ln>
          </p:spPr>
          <p:txBody>
            <a:bodyPr>
              <a:spAutoFit/>
            </a:bodyPr>
            <a:lstStyle/>
            <a:p>
              <a:pPr algn="ctr"/>
              <a:r>
                <a:rPr lang="en-US" sz="1400" b="1">
                  <a:cs typeface="Arial" charset="0"/>
                </a:rPr>
                <a:t>Yes</a:t>
              </a:r>
            </a:p>
          </p:txBody>
        </p:sp>
        <p:cxnSp>
          <p:nvCxnSpPr>
            <p:cNvPr id="111" name="Straight Connector 110"/>
            <p:cNvCxnSpPr>
              <a:stCxn id="0" idx="3"/>
              <a:endCxn id="0" idx="1"/>
            </p:cNvCxnSpPr>
            <p:nvPr/>
          </p:nvCxnSpPr>
          <p:spPr>
            <a:xfrm>
              <a:off x="2708313" y="4667250"/>
              <a:ext cx="844532"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996" name="TextBox 111"/>
            <p:cNvSpPr txBox="1">
              <a:spLocks noChangeArrowheads="1"/>
            </p:cNvSpPr>
            <p:nvPr/>
          </p:nvSpPr>
          <p:spPr bwMode="auto">
            <a:xfrm>
              <a:off x="2869318" y="5497061"/>
              <a:ext cx="523993" cy="307777"/>
            </a:xfrm>
            <a:prstGeom prst="rect">
              <a:avLst/>
            </a:prstGeom>
            <a:noFill/>
            <a:ln w="9525">
              <a:noFill/>
              <a:miter lim="800000"/>
              <a:headEnd/>
              <a:tailEnd/>
            </a:ln>
          </p:spPr>
          <p:txBody>
            <a:bodyPr>
              <a:spAutoFit/>
            </a:bodyPr>
            <a:lstStyle/>
            <a:p>
              <a:pPr algn="ctr"/>
              <a:r>
                <a:rPr lang="en-US" sz="1400" b="1">
                  <a:cs typeface="Arial" charset="0"/>
                </a:rPr>
                <a:t>Yes</a:t>
              </a:r>
            </a:p>
          </p:txBody>
        </p:sp>
        <p:cxnSp>
          <p:nvCxnSpPr>
            <p:cNvPr id="113" name="Straight Connector 112"/>
            <p:cNvCxnSpPr>
              <a:stCxn id="0" idx="3"/>
              <a:endCxn id="0" idx="1"/>
            </p:cNvCxnSpPr>
            <p:nvPr/>
          </p:nvCxnSpPr>
          <p:spPr>
            <a:xfrm>
              <a:off x="2708313" y="5805488"/>
              <a:ext cx="844532"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998" name="TextBox 113"/>
            <p:cNvSpPr txBox="1">
              <a:spLocks noChangeArrowheads="1"/>
            </p:cNvSpPr>
            <p:nvPr/>
          </p:nvSpPr>
          <p:spPr bwMode="auto">
            <a:xfrm>
              <a:off x="5742634" y="2104992"/>
              <a:ext cx="523993" cy="307777"/>
            </a:xfrm>
            <a:prstGeom prst="rect">
              <a:avLst/>
            </a:prstGeom>
            <a:noFill/>
            <a:ln w="9525">
              <a:noFill/>
              <a:miter lim="800000"/>
              <a:headEnd/>
              <a:tailEnd/>
            </a:ln>
          </p:spPr>
          <p:txBody>
            <a:bodyPr>
              <a:spAutoFit/>
            </a:bodyPr>
            <a:lstStyle/>
            <a:p>
              <a:pPr algn="ctr"/>
              <a:r>
                <a:rPr lang="en-US" sz="1400" b="1">
                  <a:cs typeface="Arial" charset="0"/>
                </a:rPr>
                <a:t>Yes</a:t>
              </a:r>
            </a:p>
          </p:txBody>
        </p:sp>
        <p:cxnSp>
          <p:nvCxnSpPr>
            <p:cNvPr id="115" name="Straight Connector 114"/>
            <p:cNvCxnSpPr>
              <a:stCxn id="0" idx="3"/>
              <a:endCxn id="0" idx="1"/>
            </p:cNvCxnSpPr>
            <p:nvPr/>
          </p:nvCxnSpPr>
          <p:spPr>
            <a:xfrm>
              <a:off x="5610203" y="2392363"/>
              <a:ext cx="80643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3000" name="TextBox 115"/>
            <p:cNvSpPr txBox="1">
              <a:spLocks noChangeArrowheads="1"/>
            </p:cNvSpPr>
            <p:nvPr/>
          </p:nvSpPr>
          <p:spPr bwMode="auto">
            <a:xfrm>
              <a:off x="5742634" y="3222289"/>
              <a:ext cx="523993" cy="307777"/>
            </a:xfrm>
            <a:prstGeom prst="rect">
              <a:avLst/>
            </a:prstGeom>
            <a:noFill/>
            <a:ln w="9525">
              <a:noFill/>
              <a:miter lim="800000"/>
              <a:headEnd/>
              <a:tailEnd/>
            </a:ln>
          </p:spPr>
          <p:txBody>
            <a:bodyPr>
              <a:spAutoFit/>
            </a:bodyPr>
            <a:lstStyle/>
            <a:p>
              <a:pPr algn="ctr"/>
              <a:r>
                <a:rPr lang="en-US" sz="1400" b="1">
                  <a:cs typeface="Arial" charset="0"/>
                </a:rPr>
                <a:t>Yes</a:t>
              </a:r>
            </a:p>
          </p:txBody>
        </p:sp>
        <p:cxnSp>
          <p:nvCxnSpPr>
            <p:cNvPr id="117" name="Straight Connector 116"/>
            <p:cNvCxnSpPr>
              <a:stCxn id="0" idx="3"/>
            </p:cNvCxnSpPr>
            <p:nvPr/>
          </p:nvCxnSpPr>
          <p:spPr>
            <a:xfrm>
              <a:off x="5610203" y="3530600"/>
              <a:ext cx="80643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3002" name="TextBox 117"/>
            <p:cNvSpPr txBox="1">
              <a:spLocks noChangeArrowheads="1"/>
            </p:cNvSpPr>
            <p:nvPr/>
          </p:nvSpPr>
          <p:spPr bwMode="auto">
            <a:xfrm>
              <a:off x="5742634" y="4359675"/>
              <a:ext cx="523993" cy="307777"/>
            </a:xfrm>
            <a:prstGeom prst="rect">
              <a:avLst/>
            </a:prstGeom>
            <a:noFill/>
            <a:ln w="9525">
              <a:noFill/>
              <a:miter lim="800000"/>
              <a:headEnd/>
              <a:tailEnd/>
            </a:ln>
          </p:spPr>
          <p:txBody>
            <a:bodyPr>
              <a:spAutoFit/>
            </a:bodyPr>
            <a:lstStyle/>
            <a:p>
              <a:pPr algn="ctr"/>
              <a:r>
                <a:rPr lang="en-US" sz="1400" b="1">
                  <a:cs typeface="Arial" charset="0"/>
                </a:rPr>
                <a:t>Yes</a:t>
              </a:r>
            </a:p>
          </p:txBody>
        </p:sp>
        <p:cxnSp>
          <p:nvCxnSpPr>
            <p:cNvPr id="119" name="Straight Connector 118"/>
            <p:cNvCxnSpPr>
              <a:stCxn id="0" idx="3"/>
              <a:endCxn id="0" idx="1"/>
            </p:cNvCxnSpPr>
            <p:nvPr/>
          </p:nvCxnSpPr>
          <p:spPr>
            <a:xfrm>
              <a:off x="5610203" y="4667250"/>
              <a:ext cx="80643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3004" name="TextBox 119"/>
            <p:cNvSpPr txBox="1">
              <a:spLocks noChangeArrowheads="1"/>
            </p:cNvSpPr>
            <p:nvPr/>
          </p:nvSpPr>
          <p:spPr bwMode="auto">
            <a:xfrm>
              <a:off x="5742634" y="5497061"/>
              <a:ext cx="523993" cy="307777"/>
            </a:xfrm>
            <a:prstGeom prst="rect">
              <a:avLst/>
            </a:prstGeom>
            <a:noFill/>
            <a:ln w="9525">
              <a:noFill/>
              <a:miter lim="800000"/>
              <a:headEnd/>
              <a:tailEnd/>
            </a:ln>
          </p:spPr>
          <p:txBody>
            <a:bodyPr>
              <a:spAutoFit/>
            </a:bodyPr>
            <a:lstStyle/>
            <a:p>
              <a:pPr algn="ctr"/>
              <a:r>
                <a:rPr lang="en-US" sz="1400" b="1">
                  <a:cs typeface="Arial" charset="0"/>
                </a:rPr>
                <a:t>Yes</a:t>
              </a:r>
            </a:p>
          </p:txBody>
        </p:sp>
        <p:cxnSp>
          <p:nvCxnSpPr>
            <p:cNvPr id="121" name="Straight Connector 120"/>
            <p:cNvCxnSpPr>
              <a:stCxn id="0" idx="3"/>
              <a:endCxn id="0" idx="1"/>
            </p:cNvCxnSpPr>
            <p:nvPr/>
          </p:nvCxnSpPr>
          <p:spPr>
            <a:xfrm>
              <a:off x="5610203" y="5805488"/>
              <a:ext cx="80643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700689" y="2678113"/>
              <a:ext cx="668323" cy="625475"/>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5711801" y="3751263"/>
              <a:ext cx="646100" cy="64770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3008" name="TextBox 123"/>
            <p:cNvSpPr txBox="1">
              <a:spLocks noChangeArrowheads="1"/>
            </p:cNvSpPr>
            <p:nvPr/>
          </p:nvSpPr>
          <p:spPr bwMode="auto">
            <a:xfrm rot="2700000" flipH="1">
              <a:off x="5578046" y="2632290"/>
              <a:ext cx="914400" cy="307777"/>
            </a:xfrm>
            <a:prstGeom prst="rect">
              <a:avLst/>
            </a:prstGeom>
            <a:noFill/>
            <a:ln w="9525">
              <a:noFill/>
              <a:miter lim="800000"/>
              <a:headEnd/>
              <a:tailEnd/>
            </a:ln>
          </p:spPr>
          <p:txBody>
            <a:bodyPr>
              <a:spAutoFit/>
            </a:bodyPr>
            <a:lstStyle/>
            <a:p>
              <a:pPr algn="ctr"/>
              <a:r>
                <a:rPr lang="en-US" sz="1400" b="1">
                  <a:cs typeface="Arial" charset="0"/>
                </a:rPr>
                <a:t>No</a:t>
              </a:r>
            </a:p>
          </p:txBody>
        </p:sp>
        <p:sp>
          <p:nvSpPr>
            <p:cNvPr id="83009" name="TextBox 124"/>
            <p:cNvSpPr txBox="1">
              <a:spLocks noChangeArrowheads="1"/>
            </p:cNvSpPr>
            <p:nvPr/>
          </p:nvSpPr>
          <p:spPr bwMode="auto">
            <a:xfrm rot="-2700000">
              <a:off x="5578046" y="4858841"/>
              <a:ext cx="914400" cy="307777"/>
            </a:xfrm>
            <a:prstGeom prst="rect">
              <a:avLst/>
            </a:prstGeom>
            <a:solidFill>
              <a:schemeClr val="bg1">
                <a:alpha val="0"/>
              </a:schemeClr>
            </a:solidFill>
            <a:ln w="9525">
              <a:noFill/>
              <a:miter lim="800000"/>
              <a:headEnd/>
              <a:tailEnd/>
            </a:ln>
          </p:spPr>
          <p:txBody>
            <a:bodyPr>
              <a:spAutoFit/>
            </a:bodyPr>
            <a:lstStyle/>
            <a:p>
              <a:pPr algn="ctr"/>
              <a:r>
                <a:rPr lang="en-US" sz="1400" b="1">
                  <a:cs typeface="Arial" charset="0"/>
                </a:rPr>
                <a:t>No</a:t>
              </a:r>
            </a:p>
          </p:txBody>
        </p:sp>
        <p:cxnSp>
          <p:nvCxnSpPr>
            <p:cNvPr id="126" name="Straight Connector 125"/>
            <p:cNvCxnSpPr/>
            <p:nvPr/>
          </p:nvCxnSpPr>
          <p:spPr>
            <a:xfrm flipV="1">
              <a:off x="5711801" y="4884738"/>
              <a:ext cx="646100" cy="646112"/>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82949" name="TextBox 2"/>
          <p:cNvSpPr txBox="1">
            <a:spLocks noChangeArrowheads="1"/>
          </p:cNvSpPr>
          <p:nvPr/>
        </p:nvSpPr>
        <p:spPr bwMode="auto">
          <a:xfrm>
            <a:off x="228600" y="6172200"/>
            <a:ext cx="3097213" cy="338138"/>
          </a:xfrm>
          <a:prstGeom prst="rect">
            <a:avLst/>
          </a:prstGeom>
          <a:noFill/>
          <a:ln w="9525">
            <a:noFill/>
            <a:miter lim="800000"/>
            <a:headEnd/>
            <a:tailEnd/>
          </a:ln>
        </p:spPr>
        <p:txBody>
          <a:bodyPr>
            <a:spAutoFit/>
          </a:bodyPr>
          <a:lstStyle/>
          <a:p>
            <a:r>
              <a:rPr lang="en-US" sz="1600"/>
              <a:t>*Standard deviation</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a:p>
        </p:txBody>
      </p:sp>
      <p:sp>
        <p:nvSpPr>
          <p:cNvPr id="3" name="Slide Number Placeholder 2"/>
          <p:cNvSpPr>
            <a:spLocks noGrp="1"/>
          </p:cNvSpPr>
          <p:nvPr>
            <p:ph type="sldNum" sz="quarter" idx="11"/>
          </p:nvPr>
        </p:nvSpPr>
        <p:spPr/>
        <p:txBody>
          <a:bodyPr/>
          <a:lstStyle/>
          <a:p>
            <a:pPr>
              <a:defRPr/>
            </a:pPr>
            <a:fld id="{142481FB-B74E-4755-BB6A-9845A60F3383}" type="slidenum">
              <a:rPr lang="en-US" smtClean="0"/>
              <a:pPr>
                <a:defRPr/>
              </a:pPr>
              <a:t>31</a:t>
            </a:fld>
            <a:endParaRPr lang="en-US" dirty="0"/>
          </a:p>
        </p:txBody>
      </p:sp>
      <p:sp>
        <p:nvSpPr>
          <p:cNvPr id="4" name="Title 3"/>
          <p:cNvSpPr>
            <a:spLocks noGrp="1"/>
          </p:cNvSpPr>
          <p:nvPr>
            <p:ph type="title"/>
          </p:nvPr>
        </p:nvSpPr>
        <p:spPr/>
        <p:txBody>
          <a:bodyPr/>
          <a:lstStyle/>
          <a:p>
            <a:pPr>
              <a:defRPr/>
            </a:pPr>
            <a:r>
              <a:rPr lang="en-US" sz="3400" dirty="0" smtClean="0"/>
              <a:t>Additional details on 9-12 principal metrics</a:t>
            </a:r>
            <a:endParaRPr lang="en-US" sz="3400"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2" name="Title 1"/>
          <p:cNvSpPr>
            <a:spLocks noGrp="1"/>
          </p:cNvSpPr>
          <p:nvPr>
            <p:ph type="title"/>
          </p:nvPr>
        </p:nvSpPr>
        <p:spPr>
          <a:xfrm>
            <a:off x="685800" y="3733800"/>
            <a:ext cx="7772400" cy="2209800"/>
          </a:xfrm>
        </p:spPr>
        <p:txBody>
          <a:bodyPr/>
          <a:lstStyle/>
          <a:p>
            <a:pPr>
              <a:defRPr/>
            </a:pPr>
            <a:r>
              <a:rPr lang="en-US" dirty="0"/>
              <a:t/>
            </a:r>
            <a:br>
              <a:rPr lang="en-US" dirty="0"/>
            </a:br>
            <a:r>
              <a:rPr lang="en-US" sz="3400" dirty="0"/>
              <a:t>MGP for </a:t>
            </a:r>
            <a:r>
              <a:rPr lang="en-US" sz="3400" dirty="0" smtClean="0"/>
              <a:t>ELA and Integrated </a:t>
            </a:r>
            <a:r>
              <a:rPr lang="en-US" sz="3400" dirty="0"/>
              <a:t>Algebra Regents Exams</a:t>
            </a:r>
            <a:r>
              <a:rPr lang="en-US" dirty="0"/>
              <a:t/>
            </a:r>
            <a:br>
              <a:rPr lang="en-US" dirty="0"/>
            </a:b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US" smtClean="0">
                <a:latin typeface="Arial" charset="0"/>
                <a:cs typeface="Arial" charset="0"/>
              </a:rPr>
              <a:t>MGP for ELA and Integrated Algebra Regents Exams: Same Approach as Grades 4–8 MGP Measures</a:t>
            </a:r>
            <a:endParaRPr lang="en-US" smtClean="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4CF56F4E-4AAB-4B8E-94FA-4B4A3A382D6A}" type="slidenum">
              <a:rPr lang="en-US" smtClean="0"/>
              <a:pPr>
                <a:defRPr/>
              </a:pPr>
              <a:t>33</a:t>
            </a:fld>
            <a:endParaRPr lang="en-US" dirty="0"/>
          </a:p>
        </p:txBody>
      </p:sp>
      <p:sp>
        <p:nvSpPr>
          <p:cNvPr id="87044" name="Content Placeholder 2"/>
          <p:cNvSpPr>
            <a:spLocks noGrp="1"/>
          </p:cNvSpPr>
          <p:nvPr>
            <p:ph idx="1"/>
          </p:nvPr>
        </p:nvSpPr>
        <p:spPr>
          <a:xfrm>
            <a:off x="5840413" y="1600200"/>
            <a:ext cx="2846387" cy="4525963"/>
          </a:xfrm>
        </p:spPr>
        <p:txBody>
          <a:bodyPr/>
          <a:lstStyle/>
          <a:p>
            <a:pPr marL="0" indent="0">
              <a:buFontTx/>
              <a:buNone/>
            </a:pPr>
            <a:r>
              <a:rPr lang="en-US" sz="1800" b="0" dirty="0" smtClean="0">
                <a:solidFill>
                  <a:schemeClr val="tx1"/>
                </a:solidFill>
                <a:cs typeface="Arial" charset="0"/>
              </a:rPr>
              <a:t>Comparing Student A’s Regents Algebra Exam score to other students who had the same eighth- grade mathematics score (640 scale score), she earned an </a:t>
            </a:r>
            <a:r>
              <a:rPr lang="en-US" sz="1800" dirty="0" smtClean="0">
                <a:solidFill>
                  <a:schemeClr val="tx1"/>
                </a:solidFill>
                <a:cs typeface="Arial" charset="0"/>
              </a:rPr>
              <a:t>SGP of 58</a:t>
            </a:r>
            <a:r>
              <a:rPr lang="en-US" sz="1800" b="0" dirty="0" smtClean="0">
                <a:solidFill>
                  <a:schemeClr val="tx1"/>
                </a:solidFill>
                <a:cs typeface="Arial" charset="0"/>
              </a:rPr>
              <a:t>, meaning she performed as well or better in the current year than </a:t>
            </a:r>
            <a:r>
              <a:rPr lang="en-US" sz="1800" i="1" dirty="0" smtClean="0">
                <a:solidFill>
                  <a:schemeClr val="tx1"/>
                </a:solidFill>
                <a:cs typeface="Arial" charset="0"/>
              </a:rPr>
              <a:t>58 percent of similar students</a:t>
            </a:r>
            <a:r>
              <a:rPr lang="en-US" sz="1800" b="0" dirty="0" smtClean="0">
                <a:solidFill>
                  <a:schemeClr val="tx1"/>
                </a:solidFill>
                <a:cs typeface="Arial" charset="0"/>
              </a:rPr>
              <a:t>.  </a:t>
            </a:r>
          </a:p>
          <a:p>
            <a:pPr marL="0" indent="0">
              <a:buFontTx/>
              <a:buNone/>
            </a:pPr>
            <a:r>
              <a:rPr lang="en-US" sz="1800" b="0" dirty="0" smtClean="0">
                <a:solidFill>
                  <a:schemeClr val="tx1"/>
                </a:solidFill>
                <a:cs typeface="Arial" charset="0"/>
              </a:rPr>
              <a:t>SGPs are averaged to get a </a:t>
            </a:r>
            <a:r>
              <a:rPr lang="en-US" sz="1800" dirty="0" smtClean="0">
                <a:solidFill>
                  <a:schemeClr val="tx1"/>
                </a:solidFill>
                <a:cs typeface="Arial" charset="0"/>
              </a:rPr>
              <a:t>school’s MGP.</a:t>
            </a:r>
          </a:p>
        </p:txBody>
      </p:sp>
      <p:grpSp>
        <p:nvGrpSpPr>
          <p:cNvPr id="87045" name="Group 3"/>
          <p:cNvGrpSpPr>
            <a:grpSpLocks/>
          </p:cNvGrpSpPr>
          <p:nvPr/>
        </p:nvGrpSpPr>
        <p:grpSpPr bwMode="auto">
          <a:xfrm>
            <a:off x="399811" y="1752600"/>
            <a:ext cx="5086590" cy="4713288"/>
            <a:chOff x="249878" y="1825823"/>
            <a:chExt cx="4506160" cy="4713735"/>
          </a:xfrm>
        </p:grpSpPr>
        <p:cxnSp>
          <p:nvCxnSpPr>
            <p:cNvPr id="8" name="Straight Connector 7"/>
            <p:cNvCxnSpPr/>
            <p:nvPr/>
          </p:nvCxnSpPr>
          <p:spPr>
            <a:xfrm>
              <a:off x="686059" y="1825823"/>
              <a:ext cx="0" cy="434540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6059" y="6168048"/>
              <a:ext cx="4069979"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9878" y="2892724"/>
              <a:ext cx="436181" cy="3047654"/>
            </a:xfrm>
            <a:prstGeom prst="rect">
              <a:avLst/>
            </a:prstGeom>
            <a:noFill/>
          </p:spPr>
          <p:txBody>
            <a:bodyPr vert="vert270">
              <a:spAutoFit/>
            </a:bodyPr>
            <a:lstStyle/>
            <a:p>
              <a:pPr algn="ctr">
                <a:defRPr/>
              </a:pPr>
              <a:r>
                <a:rPr lang="en-US" sz="2000" dirty="0">
                  <a:latin typeface="Arial" pitchFamily="34" charset="0"/>
                  <a:ea typeface="ＭＳ Ｐゴシック" pitchFamily="34" charset="-128"/>
                  <a:cs typeface="Arial" pitchFamily="34" charset="0"/>
                </a:rPr>
                <a:t>Test Score</a:t>
              </a:r>
              <a:endParaRPr lang="en-US" sz="2000" b="1" dirty="0">
                <a:latin typeface="Times New Roman" pitchFamily="18" charset="0"/>
                <a:ea typeface="ＭＳ Ｐゴシック" pitchFamily="34" charset="-128"/>
                <a:cs typeface="Times New Roman" pitchFamily="18" charset="0"/>
              </a:endParaRPr>
            </a:p>
          </p:txBody>
        </p:sp>
        <p:sp>
          <p:nvSpPr>
            <p:cNvPr id="87055" name="TextBox 7"/>
            <p:cNvSpPr txBox="1">
              <a:spLocks noChangeArrowheads="1"/>
            </p:cNvSpPr>
            <p:nvPr/>
          </p:nvSpPr>
          <p:spPr bwMode="auto">
            <a:xfrm>
              <a:off x="841377" y="6231816"/>
              <a:ext cx="1605939" cy="307742"/>
            </a:xfrm>
            <a:prstGeom prst="rect">
              <a:avLst/>
            </a:prstGeom>
            <a:noFill/>
            <a:ln w="9525">
              <a:noFill/>
              <a:miter lim="800000"/>
              <a:headEnd/>
              <a:tailEnd/>
            </a:ln>
          </p:spPr>
          <p:txBody>
            <a:bodyPr>
              <a:spAutoFit/>
            </a:bodyPr>
            <a:lstStyle/>
            <a:p>
              <a:pPr algn="ctr"/>
              <a:r>
                <a:rPr lang="en-US" sz="1400">
                  <a:cs typeface="Arial" charset="0"/>
                </a:rPr>
                <a:t>8th-grade test score</a:t>
              </a:r>
            </a:p>
          </p:txBody>
        </p:sp>
        <p:sp>
          <p:nvSpPr>
            <p:cNvPr id="87056" name="TextBox 8"/>
            <p:cNvSpPr txBox="1">
              <a:spLocks noChangeArrowheads="1"/>
            </p:cNvSpPr>
            <p:nvPr/>
          </p:nvSpPr>
          <p:spPr bwMode="auto">
            <a:xfrm>
              <a:off x="2764958" y="6231816"/>
              <a:ext cx="1763286" cy="307742"/>
            </a:xfrm>
            <a:prstGeom prst="rect">
              <a:avLst/>
            </a:prstGeom>
            <a:noFill/>
            <a:ln w="9525">
              <a:noFill/>
              <a:miter lim="800000"/>
              <a:headEnd/>
              <a:tailEnd/>
            </a:ln>
          </p:spPr>
          <p:txBody>
            <a:bodyPr>
              <a:spAutoFit/>
            </a:bodyPr>
            <a:lstStyle/>
            <a:p>
              <a:pPr algn="ctr"/>
              <a:r>
                <a:rPr lang="en-US" sz="1400">
                  <a:cs typeface="Arial" charset="0"/>
                </a:rPr>
                <a:t> Regents Exam score</a:t>
              </a:r>
            </a:p>
          </p:txBody>
        </p:sp>
        <p:sp>
          <p:nvSpPr>
            <p:cNvPr id="13" name="Oval 12"/>
            <p:cNvSpPr/>
            <p:nvPr/>
          </p:nvSpPr>
          <p:spPr>
            <a:xfrm>
              <a:off x="3581736" y="4039008"/>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4" name="Straight Connector 13"/>
            <p:cNvCxnSpPr/>
            <p:nvPr/>
          </p:nvCxnSpPr>
          <p:spPr>
            <a:xfrm flipV="1">
              <a:off x="4756038" y="1886154"/>
              <a:ext cx="0" cy="4285069"/>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581736" y="3807211"/>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6" name="Oval 15"/>
            <p:cNvSpPr/>
            <p:nvPr/>
          </p:nvSpPr>
          <p:spPr>
            <a:xfrm>
              <a:off x="3581736" y="4340661"/>
              <a:ext cx="153292" cy="15241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7" name="Oval 16"/>
            <p:cNvSpPr/>
            <p:nvPr/>
          </p:nvSpPr>
          <p:spPr>
            <a:xfrm>
              <a:off x="3581736" y="4569283"/>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8" name="Oval 17"/>
            <p:cNvSpPr/>
            <p:nvPr/>
          </p:nvSpPr>
          <p:spPr>
            <a:xfrm>
              <a:off x="3581736" y="4950319"/>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9" name="Oval 18"/>
            <p:cNvSpPr/>
            <p:nvPr/>
          </p:nvSpPr>
          <p:spPr>
            <a:xfrm>
              <a:off x="3581736" y="5178941"/>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0" name="Oval 19"/>
            <p:cNvSpPr/>
            <p:nvPr/>
          </p:nvSpPr>
          <p:spPr>
            <a:xfrm>
              <a:off x="3581736" y="3578589"/>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1" name="Oval 20"/>
            <p:cNvSpPr/>
            <p:nvPr/>
          </p:nvSpPr>
          <p:spPr>
            <a:xfrm>
              <a:off x="3581736" y="3349968"/>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2" name="Straight Arrow Connector 21"/>
            <p:cNvCxnSpPr/>
            <p:nvPr/>
          </p:nvCxnSpPr>
          <p:spPr>
            <a:xfrm flipV="1">
              <a:off x="1981308" y="3502382"/>
              <a:ext cx="1448541" cy="1219316"/>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81308" y="3731004"/>
              <a:ext cx="1448541" cy="99069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981308" y="3959625"/>
              <a:ext cx="1448541" cy="76207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981308" y="4188247"/>
              <a:ext cx="1448541" cy="53345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981308" y="4416869"/>
              <a:ext cx="1448541" cy="30482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981308" y="4645490"/>
              <a:ext cx="1448541" cy="7620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81308" y="4721698"/>
              <a:ext cx="1448541" cy="30482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981308" y="4721698"/>
              <a:ext cx="1448541" cy="45724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581736" y="5407563"/>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1" name="Straight Arrow Connector 30"/>
            <p:cNvCxnSpPr/>
            <p:nvPr/>
          </p:nvCxnSpPr>
          <p:spPr>
            <a:xfrm>
              <a:off x="1981308" y="4721698"/>
              <a:ext cx="1448541" cy="76207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581736" y="3121346"/>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3" name="Oval 32"/>
            <p:cNvSpPr/>
            <p:nvPr/>
          </p:nvSpPr>
          <p:spPr>
            <a:xfrm>
              <a:off x="3581736" y="2892724"/>
              <a:ext cx="153292" cy="15241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4" name="Straight Arrow Connector 33"/>
            <p:cNvCxnSpPr/>
            <p:nvPr/>
          </p:nvCxnSpPr>
          <p:spPr>
            <a:xfrm flipV="1">
              <a:off x="1981308" y="3349968"/>
              <a:ext cx="1448541" cy="1374905"/>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1981308" y="3121346"/>
              <a:ext cx="1448541" cy="160352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1753480" y="4648666"/>
              <a:ext cx="151886" cy="15241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87046" name="TextBox 2"/>
          <p:cNvSpPr txBox="1">
            <a:spLocks noChangeArrowheads="1"/>
          </p:cNvSpPr>
          <p:nvPr/>
        </p:nvSpPr>
        <p:spPr bwMode="auto">
          <a:xfrm>
            <a:off x="1546225" y="1633538"/>
            <a:ext cx="3249613" cy="368300"/>
          </a:xfrm>
          <a:prstGeom prst="rect">
            <a:avLst/>
          </a:prstGeom>
          <a:noFill/>
          <a:ln w="9525">
            <a:noFill/>
            <a:miter lim="800000"/>
            <a:headEnd/>
            <a:tailEnd/>
          </a:ln>
        </p:spPr>
        <p:txBody>
          <a:bodyPr wrap="none">
            <a:spAutoFit/>
          </a:bodyPr>
          <a:lstStyle/>
          <a:p>
            <a:r>
              <a:rPr lang="en-US">
                <a:cs typeface="Arial" charset="0"/>
              </a:rPr>
              <a:t>Simplified Illustrative Example</a:t>
            </a:r>
          </a:p>
        </p:txBody>
      </p:sp>
      <p:sp>
        <p:nvSpPr>
          <p:cNvPr id="87047" name="TextBox 42"/>
          <p:cNvSpPr txBox="1">
            <a:spLocks noChangeArrowheads="1"/>
          </p:cNvSpPr>
          <p:nvPr/>
        </p:nvSpPr>
        <p:spPr bwMode="auto">
          <a:xfrm>
            <a:off x="4197350" y="3986213"/>
            <a:ext cx="1252538" cy="585787"/>
          </a:xfrm>
          <a:prstGeom prst="rect">
            <a:avLst/>
          </a:prstGeom>
          <a:noFill/>
          <a:ln w="9525">
            <a:noFill/>
            <a:miter lim="800000"/>
            <a:headEnd/>
            <a:tailEnd/>
          </a:ln>
        </p:spPr>
        <p:txBody>
          <a:bodyPr>
            <a:spAutoFit/>
          </a:bodyPr>
          <a:lstStyle/>
          <a:p>
            <a:pPr algn="ctr"/>
            <a:r>
              <a:rPr lang="en-US" sz="1600">
                <a:cs typeface="Arial" charset="0"/>
              </a:rPr>
              <a:t>Student A</a:t>
            </a:r>
          </a:p>
          <a:p>
            <a:pPr algn="ctr"/>
            <a:r>
              <a:rPr lang="en-US" sz="1600">
                <a:cs typeface="Arial" charset="0"/>
              </a:rPr>
              <a:t>SGP = 58</a:t>
            </a:r>
          </a:p>
        </p:txBody>
      </p:sp>
      <p:sp>
        <p:nvSpPr>
          <p:cNvPr id="87048" name="TextBox 59"/>
          <p:cNvSpPr txBox="1">
            <a:spLocks noChangeArrowheads="1"/>
          </p:cNvSpPr>
          <p:nvPr/>
        </p:nvSpPr>
        <p:spPr bwMode="auto">
          <a:xfrm>
            <a:off x="3525838" y="2387600"/>
            <a:ext cx="1441450" cy="339725"/>
          </a:xfrm>
          <a:prstGeom prst="rect">
            <a:avLst/>
          </a:prstGeom>
          <a:noFill/>
          <a:ln w="9525">
            <a:noFill/>
            <a:miter lim="800000"/>
            <a:headEnd/>
            <a:tailEnd/>
          </a:ln>
        </p:spPr>
        <p:txBody>
          <a:bodyPr>
            <a:spAutoFit/>
          </a:bodyPr>
          <a:lstStyle/>
          <a:p>
            <a:pPr algn="ctr"/>
            <a:r>
              <a:rPr lang="en-US" sz="1600">
                <a:cs typeface="Arial" charset="0"/>
              </a:rPr>
              <a:t>High SGP</a:t>
            </a:r>
          </a:p>
        </p:txBody>
      </p:sp>
      <p:sp>
        <p:nvSpPr>
          <p:cNvPr id="87049" name="TextBox 60"/>
          <p:cNvSpPr txBox="1">
            <a:spLocks noChangeArrowheads="1"/>
          </p:cNvSpPr>
          <p:nvPr/>
        </p:nvSpPr>
        <p:spPr bwMode="auto">
          <a:xfrm>
            <a:off x="3582988" y="5611813"/>
            <a:ext cx="1301750" cy="338137"/>
          </a:xfrm>
          <a:prstGeom prst="rect">
            <a:avLst/>
          </a:prstGeom>
          <a:noFill/>
          <a:ln w="9525">
            <a:noFill/>
            <a:miter lim="800000"/>
            <a:headEnd/>
            <a:tailEnd/>
          </a:ln>
        </p:spPr>
        <p:txBody>
          <a:bodyPr>
            <a:spAutoFit/>
          </a:bodyPr>
          <a:lstStyle/>
          <a:p>
            <a:pPr algn="ctr"/>
            <a:r>
              <a:rPr lang="en-US" sz="1600">
                <a:cs typeface="Arial" charset="0"/>
              </a:rPr>
              <a:t>Low SGP</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457200" y="274638"/>
            <a:ext cx="8229600" cy="792162"/>
          </a:xfrm>
        </p:spPr>
        <p:txBody>
          <a:bodyPr/>
          <a:lstStyle/>
          <a:p>
            <a:r>
              <a:rPr lang="en-US" smtClean="0">
                <a:latin typeface="Arial" charset="0"/>
                <a:cs typeface="Arial" charset="0"/>
              </a:rPr>
              <a:t>Additional Details About 9-12 MGP Metric</a:t>
            </a:r>
            <a:endParaRPr lang="en-US" smtClean="0"/>
          </a:p>
        </p:txBody>
      </p:sp>
      <p:sp>
        <p:nvSpPr>
          <p:cNvPr id="3" name="Content Placeholder 2"/>
          <p:cNvSpPr>
            <a:spLocks noGrp="1"/>
          </p:cNvSpPr>
          <p:nvPr>
            <p:ph idx="1"/>
          </p:nvPr>
        </p:nvSpPr>
        <p:spPr>
          <a:xfrm>
            <a:off x="457200" y="1371600"/>
            <a:ext cx="8229600" cy="4525963"/>
          </a:xfrm>
        </p:spPr>
        <p:txBody>
          <a:bodyPr/>
          <a:lstStyle/>
          <a:p>
            <a:pPr>
              <a:defRPr/>
            </a:pPr>
            <a:r>
              <a:rPr lang="en-US" sz="2000" dirty="0"/>
              <a:t>Which test scores count?</a:t>
            </a:r>
          </a:p>
          <a:p>
            <a:pPr lvl="1">
              <a:defRPr/>
            </a:pPr>
            <a:r>
              <a:rPr lang="en-US" sz="1600" b="0" dirty="0"/>
              <a:t>Count Regents Exam scores from August of prior year (except for </a:t>
            </a:r>
            <a:r>
              <a:rPr lang="en-US" sz="1600" b="0" dirty="0" smtClean="0"/>
              <a:t>ninth </a:t>
            </a:r>
            <a:r>
              <a:rPr lang="en-US" sz="1600" b="0" dirty="0"/>
              <a:t>graders), January, and </a:t>
            </a:r>
            <a:r>
              <a:rPr lang="en-US" sz="1600" b="0" dirty="0" smtClean="0"/>
              <a:t>June.</a:t>
            </a:r>
            <a:endParaRPr lang="en-US" sz="1600" b="0" dirty="0"/>
          </a:p>
          <a:p>
            <a:pPr lvl="1">
              <a:defRPr/>
            </a:pPr>
            <a:r>
              <a:rPr lang="en-US" sz="1600" b="0" dirty="0"/>
              <a:t>Choose the </a:t>
            </a:r>
            <a:r>
              <a:rPr lang="en-US" sz="1600" b="0" dirty="0" smtClean="0"/>
              <a:t>higher of test </a:t>
            </a:r>
            <a:r>
              <a:rPr lang="en-US" sz="1600" b="0" dirty="0"/>
              <a:t>scores within these administrations.</a:t>
            </a:r>
          </a:p>
          <a:p>
            <a:pPr lvl="1">
              <a:defRPr/>
            </a:pPr>
            <a:r>
              <a:rPr lang="en-US" sz="1600" b="0" spc="-20" dirty="0"/>
              <a:t>Student scores count up until they pass (after students pass, we </a:t>
            </a:r>
            <a:r>
              <a:rPr lang="en-US" sz="1600" b="0" spc="-20" dirty="0" smtClean="0"/>
              <a:t>do not </a:t>
            </a:r>
            <a:r>
              <a:rPr lang="en-US" sz="1600" b="0" spc="-20" dirty="0"/>
              <a:t>want the measure alone to encourage additional </a:t>
            </a:r>
            <a:r>
              <a:rPr lang="en-US" sz="1600" b="0" spc="-20" dirty="0" smtClean="0"/>
              <a:t>test taking, </a:t>
            </a:r>
            <a:r>
              <a:rPr lang="en-US" sz="1600" b="0" spc="-20" dirty="0"/>
              <a:t>which may not be necessary).</a:t>
            </a:r>
          </a:p>
          <a:p>
            <a:pPr>
              <a:spcBef>
                <a:spcPts val="1200"/>
              </a:spcBef>
              <a:defRPr/>
            </a:pPr>
            <a:r>
              <a:rPr lang="en-US" sz="2000" dirty="0"/>
              <a:t>Which students are included?</a:t>
            </a:r>
          </a:p>
          <a:p>
            <a:pPr lvl="1">
              <a:defRPr/>
            </a:pPr>
            <a:r>
              <a:rPr lang="en-US" sz="1600" b="0" dirty="0"/>
              <a:t>Students who take either exam during the year and are attributed to </a:t>
            </a:r>
            <a:r>
              <a:rPr lang="en-US" sz="1600" b="0" dirty="0" smtClean="0"/>
              <a:t>the school </a:t>
            </a:r>
            <a:r>
              <a:rPr lang="en-US" sz="1600" b="0" dirty="0"/>
              <a:t>using </a:t>
            </a:r>
            <a:r>
              <a:rPr lang="en-US" sz="1600" b="0" dirty="0" smtClean="0"/>
              <a:t>NYSED’s </a:t>
            </a:r>
            <a:r>
              <a:rPr lang="en-US" sz="1600" b="0" dirty="0"/>
              <a:t>rule for minimum enrollment.</a:t>
            </a:r>
          </a:p>
          <a:p>
            <a:pPr lvl="1">
              <a:defRPr/>
            </a:pPr>
            <a:r>
              <a:rPr lang="en-US" sz="1600" b="0" dirty="0"/>
              <a:t>Students are included up to </a:t>
            </a:r>
            <a:r>
              <a:rPr lang="en-US" sz="1600" b="0" dirty="0" smtClean="0"/>
              <a:t>eight </a:t>
            </a:r>
            <a:r>
              <a:rPr lang="en-US" sz="1600" b="0" dirty="0"/>
              <a:t>years after first entering </a:t>
            </a:r>
            <a:r>
              <a:rPr lang="en-US" sz="1600" b="0" dirty="0" smtClean="0"/>
              <a:t>ninth </a:t>
            </a:r>
            <a:r>
              <a:rPr lang="en-US" sz="1600" b="0" dirty="0"/>
              <a:t>grade. </a:t>
            </a:r>
          </a:p>
          <a:p>
            <a:pPr lvl="1">
              <a:defRPr/>
            </a:pPr>
            <a:r>
              <a:rPr lang="en-US" sz="1600" b="0" dirty="0"/>
              <a:t>Students who take the Integrated Algebra or ELA Regents </a:t>
            </a:r>
            <a:r>
              <a:rPr lang="en-US" sz="1600" b="0" dirty="0" smtClean="0"/>
              <a:t>Exams prior </a:t>
            </a:r>
            <a:r>
              <a:rPr lang="en-US" sz="1600" b="0" dirty="0"/>
              <a:t>to high school are NOT included in the MGP of a principal of </a:t>
            </a:r>
            <a:r>
              <a:rPr lang="en-US" sz="1600" b="0" dirty="0" smtClean="0"/>
              <a:t>Grades 9</a:t>
            </a:r>
            <a:r>
              <a:rPr lang="en-US" sz="1600" b="0" dirty="0" smtClean="0">
                <a:cs typeface="Arial"/>
              </a:rPr>
              <a:t>–</a:t>
            </a:r>
            <a:r>
              <a:rPr lang="en-US" sz="1600" b="0" dirty="0" smtClean="0"/>
              <a:t>12</a:t>
            </a:r>
            <a:r>
              <a:rPr lang="en-US" sz="1600" b="0" dirty="0"/>
              <a:t>.</a:t>
            </a:r>
          </a:p>
          <a:p>
            <a:pPr>
              <a:spcBef>
                <a:spcPts val="1200"/>
              </a:spcBef>
              <a:defRPr/>
            </a:pPr>
            <a:r>
              <a:rPr lang="en-US" sz="2000" dirty="0"/>
              <a:t>What kind of scores would be reported?</a:t>
            </a:r>
          </a:p>
          <a:p>
            <a:pPr lvl="1">
              <a:defRPr/>
            </a:pPr>
            <a:r>
              <a:rPr lang="en-US" sz="1600" b="0" dirty="0"/>
              <a:t>An MGP will be reported for a principal for ELA, Algebra I, and an </a:t>
            </a:r>
            <a:r>
              <a:rPr lang="en-US" sz="1600" b="0" dirty="0" smtClean="0"/>
              <a:t>overall </a:t>
            </a:r>
            <a:r>
              <a:rPr lang="en-US" sz="1600" b="0" dirty="0"/>
              <a:t>MGP (as long as minimum </a:t>
            </a:r>
            <a:r>
              <a:rPr lang="en-US" sz="1600" b="0" i="1" dirty="0"/>
              <a:t>N </a:t>
            </a:r>
            <a:r>
              <a:rPr lang="en-US" sz="1600" b="0" dirty="0"/>
              <a:t>sizes are met for each subject area).</a:t>
            </a:r>
          </a:p>
          <a:p>
            <a:pPr>
              <a:defRPr/>
            </a:pPr>
            <a:endParaRPr lang="en-US" sz="1800" dirty="0"/>
          </a:p>
          <a:p>
            <a:pPr>
              <a:defRPr/>
            </a:pPr>
            <a:endParaRPr lang="en-US" sz="1800" dirty="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7E80F16F-8CEE-40C9-9FBD-FECA62EC72BA}" type="slidenum">
              <a:rPr lang="en-US" smtClean="0"/>
              <a:pPr>
                <a:defRPr/>
              </a:pPr>
              <a:t>34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2" name="Title 1"/>
          <p:cNvSpPr>
            <a:spLocks noGrp="1"/>
          </p:cNvSpPr>
          <p:nvPr>
            <p:ph type="title"/>
          </p:nvPr>
        </p:nvSpPr>
        <p:spPr/>
        <p:txBody>
          <a:bodyPr/>
          <a:lstStyle/>
          <a:p>
            <a:pPr>
              <a:defRPr/>
            </a:pPr>
            <a:r>
              <a:rPr lang="en-US" sz="3400" dirty="0"/>
              <a:t>Comparative Growth in Regents </a:t>
            </a:r>
            <a:r>
              <a:rPr lang="en-US" sz="3400" dirty="0" smtClean="0"/>
              <a:t>EXAMS Passed </a:t>
            </a:r>
            <a:r>
              <a:rPr lang="en-US" sz="3400" dirty="0"/>
              <a:t>Measure </a:t>
            </a:r>
            <a:r>
              <a:rPr lang="en-US" dirty="0"/>
              <a:t/>
            </a:r>
            <a:br>
              <a:rPr lang="en-US" dirty="0"/>
            </a:b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a:xfrm>
            <a:off x="457200" y="274638"/>
            <a:ext cx="8229600" cy="639762"/>
          </a:xfrm>
        </p:spPr>
        <p:txBody>
          <a:bodyPr/>
          <a:lstStyle/>
          <a:p>
            <a:r>
              <a:rPr lang="en-US" smtClean="0">
                <a:latin typeface="Arial" charset="0"/>
                <a:cs typeface="Arial" charset="0"/>
              </a:rPr>
              <a:t>Why This Metric?</a:t>
            </a:r>
            <a:endParaRPr lang="en-US" smtClean="0"/>
          </a:p>
        </p:txBody>
      </p:sp>
      <p:sp>
        <p:nvSpPr>
          <p:cNvPr id="90114" name="Content Placeholder 2"/>
          <p:cNvSpPr>
            <a:spLocks noGrp="1"/>
          </p:cNvSpPr>
          <p:nvPr>
            <p:ph idx="1"/>
          </p:nvPr>
        </p:nvSpPr>
        <p:spPr>
          <a:xfrm>
            <a:off x="457200" y="1219200"/>
            <a:ext cx="8229600" cy="5029200"/>
          </a:xfrm>
        </p:spPr>
        <p:txBody>
          <a:bodyPr/>
          <a:lstStyle/>
          <a:p>
            <a:r>
              <a:rPr lang="en-US" sz="2400" b="0" smtClean="0"/>
              <a:t>A major graduation requirement for students is to pass five Regents Exams; advanced Regents diplomas require more than five.  </a:t>
            </a:r>
          </a:p>
          <a:p>
            <a:pPr>
              <a:spcBef>
                <a:spcPts val="1200"/>
              </a:spcBef>
            </a:pPr>
            <a:r>
              <a:rPr lang="en-US" sz="2400" b="0" smtClean="0"/>
              <a:t>This measure compares how much progress the school’s students are making from one year to the next toward passing up to eight Regents Exams.</a:t>
            </a:r>
          </a:p>
          <a:p>
            <a:pPr lvl="1"/>
            <a:r>
              <a:rPr lang="en-US" sz="2000" b="0" smtClean="0"/>
              <a:t>On average, about 84 percent of students in a high school are included in the Comparative Growth in Regents Exams Passed measure.</a:t>
            </a:r>
          </a:p>
          <a:p>
            <a:pPr>
              <a:spcBef>
                <a:spcPts val="1200"/>
              </a:spcBef>
            </a:pPr>
            <a:r>
              <a:rPr lang="en-US" sz="2400" b="0" smtClean="0"/>
              <a:t>A principal’s score reflects whether or not his or her students exceed the average change in number of Regents Exams passed each year achieved by similar students statewide.</a:t>
            </a:r>
          </a:p>
          <a:p>
            <a:endParaRPr lang="en-US" sz="2400" smtClean="0"/>
          </a:p>
          <a:p>
            <a:endParaRPr lang="en-US" sz="2400" smtClean="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EBFCE388-5892-4BC1-8DF1-72CE6FB506F3}" type="slidenum">
              <a:rPr lang="en-US" smtClean="0"/>
              <a:pPr>
                <a:defRPr/>
              </a:pPr>
              <a:t>36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457200" y="274638"/>
            <a:ext cx="8229600" cy="715962"/>
          </a:xfrm>
        </p:spPr>
        <p:txBody>
          <a:bodyPr/>
          <a:lstStyle/>
          <a:p>
            <a:r>
              <a:rPr lang="en-US" smtClean="0">
                <a:latin typeface="Arial" charset="0"/>
                <a:ea typeface="ＭＳ Ｐゴシック"/>
                <a:cs typeface="Arial" charset="0"/>
              </a:rPr>
              <a:t>Comparative Growth in Regents Exams Passed</a:t>
            </a:r>
            <a:endParaRPr lang="en-US" smtClean="0">
              <a:ea typeface="ＭＳ Ｐゴシック"/>
              <a:cs typeface="Arial" charset="0"/>
            </a:endParaRPr>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16E1132E-43B1-4C6A-A71B-D3678FEFCD37}" type="slidenum">
              <a:rPr lang="en-US" smtClean="0"/>
              <a:pPr>
                <a:defRPr/>
              </a:pPr>
              <a:t>37</a:t>
            </a:fld>
            <a:endParaRPr lang="en-US" dirty="0"/>
          </a:p>
        </p:txBody>
      </p:sp>
      <p:graphicFrame>
        <p:nvGraphicFramePr>
          <p:cNvPr id="6" name="Content Placeholder 3"/>
          <p:cNvGraphicFramePr>
            <a:graphicFrameLocks noGrp="1"/>
          </p:cNvGraphicFramePr>
          <p:nvPr>
            <p:ph idx="1"/>
          </p:nvPr>
        </p:nvGraphicFramePr>
        <p:xfrm>
          <a:off x="333375" y="19050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Jessica</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Tyler</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0</a:t>
                      </a:r>
                    </a:p>
                  </a:txBody>
                  <a:tcPr>
                    <a:solidFill>
                      <a:srgbClr val="E9EDF4"/>
                    </a:solidFill>
                  </a:tcPr>
                </a:tc>
              </a:tr>
              <a:tr h="362969">
                <a:tc>
                  <a:txBody>
                    <a:bodyPr/>
                    <a:lstStyle/>
                    <a:p>
                      <a:r>
                        <a:rPr lang="en-US" sz="1600" dirty="0" smtClean="0">
                          <a:latin typeface="Arial" pitchFamily="34" charset="0"/>
                          <a:cs typeface="Arial" pitchFamily="34" charset="0"/>
                        </a:rPr>
                        <a:t>Ashley</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a:txBody>
                    <a:bodyPr/>
                    <a:lstStyle/>
                    <a:p>
                      <a:r>
                        <a:rPr lang="en-US" sz="1600" dirty="0" smtClean="0">
                          <a:latin typeface="Arial" pitchFamily="34" charset="0"/>
                          <a:cs typeface="Arial" pitchFamily="34" charset="0"/>
                        </a:rPr>
                        <a:t>Emily</a:t>
                      </a:r>
                    </a:p>
                  </a:txBody>
                  <a:tcPr>
                    <a:solidFill>
                      <a:srgbClr val="E9EDF4"/>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Jacob</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a:t>
                      </a:r>
                      <a:br>
                        <a:rPr lang="en-US" sz="1600" baseline="0" dirty="0" smtClean="0">
                          <a:latin typeface="Arial" pitchFamily="34" charset="0"/>
                          <a:cs typeface="Arial" pitchFamily="34" charset="0"/>
                        </a:rPr>
                      </a:br>
                      <a:r>
                        <a:rPr lang="en-US" sz="1600" baseline="0" dirty="0" smtClean="0">
                          <a:latin typeface="Arial" pitchFamily="34" charset="0"/>
                          <a:cs typeface="Arial" pitchFamily="34" charset="0"/>
                        </a:rPr>
                        <a:t>(Total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1/5 = .2</a:t>
                      </a:r>
                    </a:p>
                  </a:txBody>
                  <a:tcPr>
                    <a:solidFill>
                      <a:srgbClr val="D0D8E8"/>
                    </a:solidFill>
                  </a:tcPr>
                </a:tc>
              </a:tr>
            </a:tbl>
          </a:graphicData>
        </a:graphic>
      </p:graphicFrame>
      <p:sp>
        <p:nvSpPr>
          <p:cNvPr id="7" name="Rectangular Callout 6"/>
          <p:cNvSpPr/>
          <p:nvPr/>
        </p:nvSpPr>
        <p:spPr>
          <a:xfrm>
            <a:off x="6813550" y="1631950"/>
            <a:ext cx="2025650" cy="3092450"/>
          </a:xfrm>
          <a:prstGeom prst="wedgeRectCallout">
            <a:avLst>
              <a:gd name="adj1" fmla="val -55940"/>
              <a:gd name="adj2" fmla="val 72113"/>
            </a:avLst>
          </a:prstGeom>
          <a:solidFill>
            <a:schemeClr val="bg1">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cs typeface="Arial" pitchFamily="34" charset="0"/>
              </a:rPr>
              <a:t>Principal’s score on this metric is 0.2.  On average, students at this school are passing 0.2 Regents Exams more than similar students statewide. A zero represents average or effective results.</a:t>
            </a:r>
          </a:p>
        </p:txBody>
      </p:sp>
      <p:sp>
        <p:nvSpPr>
          <p:cNvPr id="91184" name="TextBox 4"/>
          <p:cNvSpPr txBox="1">
            <a:spLocks noChangeArrowheads="1"/>
          </p:cNvSpPr>
          <p:nvPr/>
        </p:nvSpPr>
        <p:spPr bwMode="auto">
          <a:xfrm>
            <a:off x="2147888" y="1447800"/>
            <a:ext cx="3249612" cy="369888"/>
          </a:xfrm>
          <a:prstGeom prst="rect">
            <a:avLst/>
          </a:prstGeom>
          <a:noFill/>
          <a:ln w="9525">
            <a:noFill/>
            <a:miter lim="800000"/>
            <a:headEnd/>
            <a:tailEnd/>
          </a:ln>
        </p:spPr>
        <p:txBody>
          <a:bodyPr wrap="none">
            <a:spAutoFit/>
          </a:bodyPr>
          <a:lstStyle/>
          <a:p>
            <a:r>
              <a:rPr lang="en-US">
                <a:cs typeface="Arial" charset="0"/>
              </a:rPr>
              <a:t>Simplified Illustrative Example</a:t>
            </a:r>
          </a:p>
        </p:txBody>
      </p:sp>
      <p:sp>
        <p:nvSpPr>
          <p:cNvPr id="91185" name="TextBox 8"/>
          <p:cNvSpPr txBox="1">
            <a:spLocks noChangeArrowheads="1"/>
          </p:cNvSpPr>
          <p:nvPr/>
        </p:nvSpPr>
        <p:spPr bwMode="auto">
          <a:xfrm>
            <a:off x="333375" y="5892800"/>
            <a:ext cx="8156575" cy="584200"/>
          </a:xfrm>
          <a:prstGeom prst="rect">
            <a:avLst/>
          </a:prstGeom>
          <a:noFill/>
          <a:ln w="9525">
            <a:noFill/>
            <a:miter lim="800000"/>
            <a:headEnd/>
            <a:tailEnd/>
          </a:ln>
        </p:spPr>
        <p:txBody>
          <a:bodyPr>
            <a:spAutoFit/>
          </a:bodyPr>
          <a:lstStyle/>
          <a:p>
            <a:r>
              <a:rPr lang="en-US" sz="1600" b="1">
                <a:cs typeface="Arial" charset="0"/>
              </a:rPr>
              <a:t>NOTE: </a:t>
            </a:r>
            <a:r>
              <a:rPr lang="en-US" sz="1600">
                <a:cs typeface="Arial" charset="0"/>
              </a:rPr>
              <a:t>0 means student or school achieved the average (or “effective”) result compared to similar students statewide.</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a:xfrm>
            <a:off x="457200" y="274638"/>
            <a:ext cx="8229600" cy="715962"/>
          </a:xfrm>
        </p:spPr>
        <p:txBody>
          <a:bodyPr/>
          <a:lstStyle/>
          <a:p>
            <a:r>
              <a:rPr lang="en-US" smtClean="0"/>
              <a:t>Find the Growth in Regents Score</a:t>
            </a:r>
          </a:p>
        </p:txBody>
      </p:sp>
      <p:sp>
        <p:nvSpPr>
          <p:cNvPr id="3" name="Footer Placeholder 2"/>
          <p:cNvSpPr>
            <a:spLocks noGrp="1"/>
          </p:cNvSpPr>
          <p:nvPr>
            <p:ph type="ftr" sz="quarter" idx="10"/>
          </p:nvPr>
        </p:nvSpPr>
        <p:spPr/>
        <p:txBody>
          <a:bodyPr/>
          <a:lstStyle/>
          <a:p>
            <a:pPr>
              <a:defRPr/>
            </a:pPr>
            <a:r>
              <a:rPr lang="en-US" smtClean="0"/>
              <a:t>EngageNY.org</a:t>
            </a:r>
            <a:endParaRPr lang="en-US"/>
          </a:p>
        </p:txBody>
      </p:sp>
      <p:sp>
        <p:nvSpPr>
          <p:cNvPr id="4" name="Slide Number Placeholder 3"/>
          <p:cNvSpPr>
            <a:spLocks noGrp="1"/>
          </p:cNvSpPr>
          <p:nvPr>
            <p:ph type="sldNum" sz="quarter" idx="11"/>
          </p:nvPr>
        </p:nvSpPr>
        <p:spPr/>
        <p:txBody>
          <a:bodyPr/>
          <a:lstStyle/>
          <a:p>
            <a:pPr>
              <a:defRPr/>
            </a:pPr>
            <a:fld id="{E43F908C-9467-4A63-8137-CA1F99B8D3EA}" type="slidenum">
              <a:rPr lang="en-US" smtClean="0"/>
              <a:pPr>
                <a:defRPr/>
              </a:pPr>
              <a:t>38</a:t>
            </a:fld>
            <a:endParaRPr lang="en-US" dirty="0"/>
          </a:p>
        </p:txBody>
      </p:sp>
      <p:graphicFrame>
        <p:nvGraphicFramePr>
          <p:cNvPr id="5" name="Content Placeholder 3"/>
          <p:cNvGraphicFramePr>
            <a:graphicFrameLocks/>
          </p:cNvGraphicFramePr>
          <p:nvPr/>
        </p:nvGraphicFramePr>
        <p:xfrm>
          <a:off x="609600" y="12954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Sophia</a:t>
                      </a: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solidFill>
                            <a:srgbClr val="FF0000"/>
                          </a:solidFill>
                          <a:latin typeface="Arial" pitchFamily="34" charset="0"/>
                          <a:cs typeface="Arial" pitchFamily="34" charset="0"/>
                        </a:rPr>
                        <a:t>-1</a:t>
                      </a:r>
                      <a:endParaRPr lang="en-US" sz="1600" dirty="0">
                        <a:solidFill>
                          <a:srgbClr val="FF0000"/>
                        </a:solidFill>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Edgar</a:t>
                      </a:r>
                    </a:p>
                  </a:txBody>
                  <a:tcPr>
                    <a:solidFill>
                      <a:srgbClr val="E9EDF4"/>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Tom</a:t>
                      </a:r>
                    </a:p>
                  </a:txBody>
                  <a:tcPr>
                    <a:solidFill>
                      <a:srgbClr val="D0D8E8"/>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0</a:t>
                      </a:r>
                    </a:p>
                  </a:txBody>
                  <a:tcPr>
                    <a:solidFill>
                      <a:srgbClr val="D0D8E8"/>
                    </a:solidFill>
                  </a:tcPr>
                </a:tc>
              </a:tr>
              <a:tr h="362969">
                <a:tc>
                  <a:txBody>
                    <a:bodyPr/>
                    <a:lstStyle/>
                    <a:p>
                      <a:r>
                        <a:rPr lang="en-US" sz="1600" dirty="0" smtClean="0">
                          <a:latin typeface="Arial" pitchFamily="34" charset="0"/>
                          <a:cs typeface="Arial" pitchFamily="34" charset="0"/>
                        </a:rPr>
                        <a:t>Jenny</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Daniel</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0</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0 / 5 = 0</a:t>
                      </a:r>
                    </a:p>
                  </a:txBody>
                  <a:tcPr>
                    <a:solidFill>
                      <a:srgbClr val="D0D8E8"/>
                    </a:solidFill>
                  </a:tcPr>
                </a:tc>
              </a:tr>
            </a:tbl>
          </a:graphicData>
        </a:graphic>
      </p:graphicFrame>
      <p:sp>
        <p:nvSpPr>
          <p:cNvPr id="6" name="Rectangular Callout 5"/>
          <p:cNvSpPr/>
          <p:nvPr/>
        </p:nvSpPr>
        <p:spPr>
          <a:xfrm>
            <a:off x="7086600" y="1219200"/>
            <a:ext cx="1971675" cy="2925763"/>
          </a:xfrm>
          <a:prstGeom prst="wedgeRectCallout">
            <a:avLst>
              <a:gd name="adj1" fmla="val -64751"/>
              <a:gd name="adj2" fmla="val 74910"/>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rgbClr val="FF0000"/>
                </a:solidFill>
                <a:cs typeface="Arial" pitchFamily="34" charset="0"/>
              </a:rPr>
              <a:t>Principal’s score on this metric is 0.0.  Students at this school on average are passing about the same number of  Regents Exams as similar students. A 0 represents average or effective results.</a:t>
            </a:r>
          </a:p>
          <a:p>
            <a:pPr>
              <a:defRPr/>
            </a:pPr>
            <a:endParaRPr lang="en-US" sz="1600" b="1" dirty="0">
              <a:solidFill>
                <a:srgbClr val="FF0000"/>
              </a:solidFill>
              <a:latin typeface="Arial Narrow"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a:xfrm>
            <a:off x="457200" y="152400"/>
            <a:ext cx="8229600" cy="1143000"/>
          </a:xfrm>
        </p:spPr>
        <p:txBody>
          <a:bodyPr/>
          <a:lstStyle/>
          <a:p>
            <a:r>
              <a:rPr lang="en-US" smtClean="0">
                <a:latin typeface="Arial" charset="0"/>
                <a:cs typeface="Arial" charset="0"/>
              </a:rPr>
              <a:t>Additional Details about 9-12 Comparative Growth in Regents Passed Metric</a:t>
            </a:r>
            <a:endParaRPr lang="en-US" smtClean="0"/>
          </a:p>
        </p:txBody>
      </p:sp>
      <p:sp>
        <p:nvSpPr>
          <p:cNvPr id="93186" name="Content Placeholder 2"/>
          <p:cNvSpPr>
            <a:spLocks noGrp="1"/>
          </p:cNvSpPr>
          <p:nvPr>
            <p:ph idx="1"/>
          </p:nvPr>
        </p:nvSpPr>
        <p:spPr>
          <a:xfrm>
            <a:off x="457200" y="1600200"/>
            <a:ext cx="8305800" cy="4724400"/>
          </a:xfrm>
        </p:spPr>
        <p:txBody>
          <a:bodyPr/>
          <a:lstStyle/>
          <a:p>
            <a:r>
              <a:rPr lang="en-US" sz="2000" smtClean="0"/>
              <a:t>Which test scores count?</a:t>
            </a:r>
          </a:p>
          <a:p>
            <a:pPr lvl="1"/>
            <a:r>
              <a:rPr lang="en-US" sz="1600" b="0" smtClean="0"/>
              <a:t>Count Regents Exam scores from August of prior year, January, and June.</a:t>
            </a:r>
          </a:p>
          <a:p>
            <a:pPr lvl="1"/>
            <a:r>
              <a:rPr lang="en-US" sz="1600" b="0" smtClean="0"/>
              <a:t>Choose the higher of test scores within these administrations on same tests.</a:t>
            </a:r>
          </a:p>
          <a:p>
            <a:pPr lvl="1"/>
            <a:r>
              <a:rPr lang="en-US" sz="1600" b="0" smtClean="0"/>
              <a:t>Student scores count up until they pass (after students pass, we do not want the measure alone to encourage additional test taking, which may not be necessary).</a:t>
            </a:r>
          </a:p>
          <a:p>
            <a:pPr lvl="1"/>
            <a:r>
              <a:rPr lang="en-US" sz="1600" b="0" smtClean="0"/>
              <a:t>Five required Regents and no more than three others will count.  </a:t>
            </a:r>
          </a:p>
          <a:p>
            <a:pPr lvl="1"/>
            <a:r>
              <a:rPr lang="en-US" sz="1600" b="0" smtClean="0"/>
              <a:t>Passing score rules for SWDs are accounted for.</a:t>
            </a:r>
          </a:p>
          <a:p>
            <a:pPr>
              <a:spcBef>
                <a:spcPts val="1200"/>
              </a:spcBef>
            </a:pPr>
            <a:r>
              <a:rPr lang="en-US" sz="2000" smtClean="0"/>
              <a:t>Which students are included?</a:t>
            </a:r>
          </a:p>
          <a:p>
            <a:pPr lvl="1"/>
            <a:r>
              <a:rPr lang="en-US" sz="1600" b="0" smtClean="0"/>
              <a:t>All students attributed to a school using NYSED’s rule for minimum enrollment, whether or not they take a Regents Exam during the year.</a:t>
            </a:r>
          </a:p>
          <a:p>
            <a:pPr lvl="1"/>
            <a:r>
              <a:rPr lang="en-US" sz="1600" b="0" smtClean="0"/>
              <a:t>Students are included up to eight years after first entering ninth grade. </a:t>
            </a:r>
          </a:p>
          <a:p>
            <a:pPr lvl="1"/>
            <a:r>
              <a:rPr lang="en-US" sz="1600" b="0" smtClean="0"/>
              <a:t>Students who exceed eight Regents Exams passed are NOT included in a Grades 9</a:t>
            </a:r>
            <a:r>
              <a:rPr lang="en-US" sz="1600" b="0" smtClean="0">
                <a:cs typeface="Arial" charset="0"/>
              </a:rPr>
              <a:t>–</a:t>
            </a:r>
            <a:r>
              <a:rPr lang="en-US" sz="1600" b="0" smtClean="0"/>
              <a:t>12 principal’s results.</a:t>
            </a:r>
          </a:p>
          <a:p>
            <a:pPr lvl="1"/>
            <a:r>
              <a:rPr lang="en-US" sz="1600" b="0" smtClean="0"/>
              <a:t>Dropouts are counted until they have reached their fourth year since entering ninth grade, starting with the 2012</a:t>
            </a:r>
            <a:r>
              <a:rPr lang="en-US" sz="1600" b="0" smtClean="0">
                <a:cs typeface="Arial" charset="0"/>
              </a:rPr>
              <a:t>–</a:t>
            </a:r>
            <a:r>
              <a:rPr lang="en-US" sz="1600" b="0" smtClean="0"/>
              <a:t>13 school year. </a:t>
            </a:r>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854C2F17-DDFA-41E7-A1F8-D14EB2406759}" type="slidenum">
              <a:rPr lang="en-US" smtClean="0"/>
              <a:pPr>
                <a:defRPr/>
              </a:pPr>
              <a:t>39</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8" name="Title 1"/>
          <p:cNvSpPr>
            <a:spLocks noGrp="1"/>
          </p:cNvSpPr>
          <p:nvPr>
            <p:ph type="title"/>
          </p:nvPr>
        </p:nvSpPr>
        <p:spPr>
          <a:xfrm>
            <a:off x="468313" y="0"/>
            <a:ext cx="8229600" cy="1143000"/>
          </a:xfrm>
        </p:spPr>
        <p:txBody>
          <a:bodyPr/>
          <a:lstStyle/>
          <a:p>
            <a:r>
              <a:rPr lang="en-US" smtClean="0">
                <a:latin typeface="Arial" charset="0"/>
                <a:cs typeface="Arial" charset="0"/>
              </a:rPr>
              <a:t>Why Growth?</a:t>
            </a:r>
            <a:endParaRPr lang="en-US" smtClean="0"/>
          </a:p>
        </p:txBody>
      </p:sp>
      <p:sp>
        <p:nvSpPr>
          <p:cNvPr id="7269" name="Text Placeholder 2"/>
          <p:cNvSpPr>
            <a:spLocks noGrp="1"/>
          </p:cNvSpPr>
          <p:nvPr>
            <p:ph type="body" idx="1"/>
          </p:nvPr>
        </p:nvSpPr>
        <p:spPr>
          <a:xfrm>
            <a:off x="471488" y="914400"/>
            <a:ext cx="8153400" cy="1554163"/>
          </a:xfrm>
        </p:spPr>
        <p:txBody>
          <a:bodyPr/>
          <a:lstStyle/>
          <a:p>
            <a:r>
              <a:rPr lang="en-US" sz="2000" b="0" smtClean="0">
                <a:solidFill>
                  <a:schemeClr val="tx1"/>
                </a:solidFill>
                <a:cs typeface="Arial" charset="0"/>
              </a:rPr>
              <a:t>By adding in prior performance (blue bars), we can see how much a student grew from last year to this year. </a:t>
            </a:r>
            <a:r>
              <a:rPr lang="en-US" sz="2000" smtClean="0">
                <a:solidFill>
                  <a:schemeClr val="tx1"/>
                </a:solidFill>
                <a:cs typeface="Arial" charset="0"/>
              </a:rPr>
              <a:t>With this additional information, now whose students had a better year? </a:t>
            </a:r>
          </a:p>
          <a:p>
            <a:endParaRPr lang="en-US" sz="2000" b="0" smtClean="0">
              <a:solidFill>
                <a:schemeClr val="tx1"/>
              </a:solidFill>
              <a:cs typeface="Arial" charset="0"/>
            </a:endParaRPr>
          </a:p>
        </p:txBody>
      </p:sp>
      <p:sp>
        <p:nvSpPr>
          <p:cNvPr id="7" name="Footer Placeholder 6"/>
          <p:cNvSpPr>
            <a:spLocks noGrp="1"/>
          </p:cNvSpPr>
          <p:nvPr>
            <p:ph type="ftr" sz="quarter" idx="10"/>
          </p:nvPr>
        </p:nvSpPr>
        <p:spPr/>
        <p:txBody>
          <a:bodyPr/>
          <a:lstStyle/>
          <a:p>
            <a:pPr>
              <a:defRPr/>
            </a:pPr>
            <a:r>
              <a:rPr lang="en-US" smtClean="0"/>
              <a:t>EngageNY.org</a:t>
            </a:r>
            <a:endParaRPr lang="en-US"/>
          </a:p>
        </p:txBody>
      </p:sp>
      <p:sp>
        <p:nvSpPr>
          <p:cNvPr id="8" name="Slide Number Placeholder 7"/>
          <p:cNvSpPr>
            <a:spLocks noGrp="1"/>
          </p:cNvSpPr>
          <p:nvPr>
            <p:ph type="sldNum" sz="quarter" idx="11"/>
          </p:nvPr>
        </p:nvSpPr>
        <p:spPr/>
        <p:txBody>
          <a:bodyPr/>
          <a:lstStyle/>
          <a:p>
            <a:pPr>
              <a:defRPr/>
            </a:pPr>
            <a:fld id="{3ED09136-C7BE-4908-81B0-7412F974C325}" type="slidenum">
              <a:rPr lang="en-US" smtClean="0"/>
              <a:pPr>
                <a:defRPr/>
              </a:pPr>
              <a:t>4</a:t>
            </a:fld>
            <a:endParaRPr lang="en-US" dirty="0"/>
          </a:p>
        </p:txBody>
      </p:sp>
      <p:graphicFrame>
        <p:nvGraphicFramePr>
          <p:cNvPr id="7266" name="Object 98"/>
          <p:cNvGraphicFramePr>
            <a:graphicFrameLocks noGrp="1"/>
          </p:cNvGraphicFramePr>
          <p:nvPr>
            <p:ph sz="half" idx="2"/>
          </p:nvPr>
        </p:nvGraphicFramePr>
        <p:xfrm>
          <a:off x="457200" y="2263775"/>
          <a:ext cx="4040188" cy="3773488"/>
        </p:xfrm>
        <a:graphic>
          <a:graphicData uri="http://schemas.openxmlformats.org/presentationml/2006/ole">
            <mc:AlternateContent xmlns:mc="http://schemas.openxmlformats.org/markup-compatibility/2006">
              <mc:Choice xmlns:v="urn:schemas-microsoft-com:vml" Requires="v">
                <p:oleObj spid="_x0000_s7312" name="Worksheet" r:id="rId4" imgW="4610050" imgH="4305171" progId="Excel.Sheet.8">
                  <p:embed/>
                </p:oleObj>
              </mc:Choice>
              <mc:Fallback>
                <p:oleObj name="Worksheet" r:id="rId4" imgW="4610050" imgH="4305171" progId="Excel.Sheet.8">
                  <p:embed/>
                  <p:pic>
                    <p:nvPicPr>
                      <p:cNvPr id="0" name="Picture 110"/>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63775"/>
                        <a:ext cx="4040188" cy="3773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67" name="Object 99"/>
          <p:cNvGraphicFramePr>
            <a:graphicFrameLocks noGrp="1"/>
          </p:cNvGraphicFramePr>
          <p:nvPr>
            <p:ph sz="quarter" idx="4"/>
          </p:nvPr>
        </p:nvGraphicFramePr>
        <p:xfrm>
          <a:off x="4811713" y="2249488"/>
          <a:ext cx="3859212" cy="3802062"/>
        </p:xfrm>
        <a:graphic>
          <a:graphicData uri="http://schemas.openxmlformats.org/presentationml/2006/ole">
            <mc:AlternateContent xmlns:mc="http://schemas.openxmlformats.org/markup-compatibility/2006">
              <mc:Choice xmlns:v="urn:schemas-microsoft-com:vml" Requires="v">
                <p:oleObj spid="_x0000_s7313" name="Worksheet" r:id="rId7" imgW="4552823" imgH="4486296" progId="Excel.Sheet.8">
                  <p:embed/>
                </p:oleObj>
              </mc:Choice>
              <mc:Fallback>
                <p:oleObj name="Worksheet" r:id="rId7" imgW="4552823" imgH="4486296" progId="Excel.Sheet.8">
                  <p:embed/>
                  <p:pic>
                    <p:nvPicPr>
                      <p:cNvPr id="0" name="Picture 111"/>
                      <p:cNvPicPr>
                        <a:picLocks noGrp="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11713" y="2249488"/>
                        <a:ext cx="3859212" cy="3802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1066800" y="3325813"/>
            <a:ext cx="3352800" cy="47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0" y="3325813"/>
            <a:ext cx="3276600" cy="47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74" name="TextBox 8"/>
          <p:cNvSpPr txBox="1">
            <a:spLocks noChangeArrowheads="1"/>
          </p:cNvSpPr>
          <p:nvPr/>
        </p:nvSpPr>
        <p:spPr bwMode="auto">
          <a:xfrm>
            <a:off x="457200" y="6015038"/>
            <a:ext cx="2478088" cy="584200"/>
          </a:xfrm>
          <a:prstGeom prst="rect">
            <a:avLst/>
          </a:prstGeom>
          <a:noFill/>
          <a:ln w="9525">
            <a:noFill/>
            <a:miter lim="800000"/>
            <a:headEnd/>
            <a:tailEnd/>
          </a:ln>
        </p:spPr>
        <p:txBody>
          <a:bodyPr>
            <a:spAutoFit/>
          </a:bodyPr>
          <a:lstStyle/>
          <a:p>
            <a:r>
              <a:rPr lang="en-US" sz="1400">
                <a:solidFill>
                  <a:srgbClr val="FF0000"/>
                </a:solidFill>
                <a:ea typeface="ＭＳ Ｐゴシック"/>
                <a:cs typeface="ＭＳ Ｐゴシック"/>
              </a:rPr>
              <a:t>─</a:t>
            </a:r>
            <a:r>
              <a:rPr lang="en-US" sz="1400">
                <a:ea typeface="ＭＳ Ｐゴシック"/>
                <a:cs typeface="ＭＳ Ｐゴシック"/>
              </a:rPr>
              <a:t>   Proficiency</a:t>
            </a:r>
          </a:p>
          <a:p>
            <a:endParaRPr lang="en-US">
              <a:ea typeface="ＭＳ Ｐゴシック"/>
              <a:cs typeface="ＭＳ Ｐゴシック"/>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p:txBody>
          <a:bodyPr/>
          <a:lstStyle/>
          <a:p>
            <a:r>
              <a:rPr lang="en-US" smtClean="0">
                <a:latin typeface="Arial" charset="0"/>
                <a:cs typeface="Arial" charset="0"/>
              </a:rPr>
              <a:t>Determining HEDI Ratings and Scores </a:t>
            </a:r>
            <a:br>
              <a:rPr lang="en-US" smtClean="0">
                <a:latin typeface="Arial" charset="0"/>
                <a:cs typeface="Arial" charset="0"/>
              </a:rPr>
            </a:br>
            <a:r>
              <a:rPr lang="en-US" smtClean="0">
                <a:latin typeface="Arial" charset="0"/>
                <a:cs typeface="Arial" charset="0"/>
              </a:rPr>
              <a:t>for Grades 9–12 Principals</a:t>
            </a:r>
            <a:endParaRPr lang="en-US" smtClean="0"/>
          </a:p>
        </p:txBody>
      </p:sp>
      <p:sp>
        <p:nvSpPr>
          <p:cNvPr id="94210" name="Content Placeholder 2"/>
          <p:cNvSpPr>
            <a:spLocks noGrp="1"/>
          </p:cNvSpPr>
          <p:nvPr>
            <p:ph idx="1"/>
          </p:nvPr>
        </p:nvSpPr>
        <p:spPr/>
        <p:txBody>
          <a:bodyPr/>
          <a:lstStyle/>
          <a:p>
            <a:r>
              <a:rPr lang="en-US" sz="2000" smtClean="0"/>
              <a:t>The following steps will be taken to determine each principal’s HEDI rating and score:</a:t>
            </a:r>
          </a:p>
          <a:p>
            <a:pPr lvl="1">
              <a:buSzPct val="100000"/>
              <a:buFont typeface="CartoGothic Std"/>
              <a:buAutoNum type="arabicPeriod"/>
            </a:pPr>
            <a:r>
              <a:rPr lang="en-US" sz="1600" b="0" smtClean="0"/>
              <a:t>HEDI rating and scores will be calculated for each measure separately using the same criteria used for Grades 4</a:t>
            </a:r>
            <a:r>
              <a:rPr lang="en-US" sz="1600" b="0" smtClean="0">
                <a:cs typeface="Arial" charset="0"/>
              </a:rPr>
              <a:t>–</a:t>
            </a:r>
            <a:r>
              <a:rPr lang="en-US" sz="1600" b="0" smtClean="0"/>
              <a:t>8 principal growth measures (see next slide).</a:t>
            </a:r>
          </a:p>
          <a:p>
            <a:pPr lvl="1">
              <a:buSzPct val="100000"/>
              <a:buFont typeface="CartoGothic Std"/>
              <a:buAutoNum type="arabicPeriod"/>
            </a:pPr>
            <a:r>
              <a:rPr lang="en-US" sz="1600" b="0" smtClean="0"/>
              <a:t>HEDI scores are weight-averaged based on the number of student results in each measure.</a:t>
            </a:r>
          </a:p>
          <a:p>
            <a:pPr lvl="1">
              <a:buSzPct val="100000"/>
              <a:buFont typeface="CartoGothic Std"/>
              <a:buAutoNum type="arabicPeriod"/>
            </a:pPr>
            <a:r>
              <a:rPr lang="en-US" sz="1600" b="0" smtClean="0"/>
              <a:t>Resulting score determines combined HEDI rating.</a:t>
            </a:r>
          </a:p>
          <a:p>
            <a:pPr lvl="1">
              <a:buSzPct val="100000"/>
              <a:buFont typeface="CartoGothic Std"/>
              <a:buAutoNum type="arabicPeriod"/>
            </a:pPr>
            <a:r>
              <a:rPr lang="en-US" sz="1600" b="0" smtClean="0"/>
              <a:t>For schools with only one measure, the growth subcomponent rating (HEDI) and score are derived from the Grades 9</a:t>
            </a:r>
            <a:r>
              <a:rPr lang="en-US" sz="1600" b="0" smtClean="0">
                <a:cs typeface="Arial" charset="0"/>
              </a:rPr>
              <a:t>–</a:t>
            </a:r>
            <a:r>
              <a:rPr lang="en-US" sz="1600" b="0" smtClean="0"/>
              <a:t>12 measure that can be calculated for them (Comparative Growth in Regents Exams Passed or Combined MGP).</a:t>
            </a:r>
          </a:p>
          <a:p>
            <a:endParaRPr lang="en-US" sz="1800" smtClean="0"/>
          </a:p>
          <a:p>
            <a:endParaRPr lang="en-US" sz="1800" smtClean="0"/>
          </a:p>
          <a:p>
            <a:endParaRPr lang="en-US" sz="1800" smtClean="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798D7013-9537-466F-A28F-3C3AAAD7F250}" type="slidenum">
              <a:rPr lang="en-US" smtClean="0"/>
              <a:pPr>
                <a:defRPr/>
              </a:pPr>
              <a:t>40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a:xfrm>
            <a:off x="490538" y="0"/>
            <a:ext cx="8229600" cy="1143000"/>
          </a:xfrm>
          <a:solidFill>
            <a:schemeClr val="bg1"/>
          </a:solidFill>
        </p:spPr>
        <p:txBody>
          <a:bodyPr/>
          <a:lstStyle/>
          <a:p>
            <a:r>
              <a:rPr lang="en-US" smtClean="0">
                <a:latin typeface="Arial" charset="0"/>
                <a:cs typeface="Arial" charset="0"/>
              </a:rPr>
              <a:t>Growth Rating Classification Rules for 9-12 Principals for 2012–13</a:t>
            </a:r>
            <a:endParaRPr lang="en-US" smtClean="0"/>
          </a:p>
        </p:txBody>
      </p:sp>
      <p:sp>
        <p:nvSpPr>
          <p:cNvPr id="4" name="Footer Placeholder 3"/>
          <p:cNvSpPr>
            <a:spLocks noGrp="1"/>
          </p:cNvSpPr>
          <p:nvPr>
            <p:ph type="ftr" sz="quarter" idx="10"/>
          </p:nvPr>
        </p:nvSpPr>
        <p:spPr/>
        <p:txBody>
          <a:bodyPr/>
          <a:lstStyle/>
          <a:p>
            <a:pPr>
              <a:defRPr/>
            </a:pPr>
            <a:r>
              <a:rPr lang="en-US" smtClean="0">
                <a:solidFill>
                  <a:srgbClr val="FFFFFF"/>
                </a:solidFill>
              </a:rPr>
              <a:t>EngageNY.org</a:t>
            </a:r>
            <a:endParaRPr lang="en-US">
              <a:solidFill>
                <a:srgbClr val="FFFFFF"/>
              </a:solidFill>
            </a:endParaRPr>
          </a:p>
        </p:txBody>
      </p:sp>
      <p:sp>
        <p:nvSpPr>
          <p:cNvPr id="5" name="Slide Number Placeholder 4"/>
          <p:cNvSpPr>
            <a:spLocks noGrp="1"/>
          </p:cNvSpPr>
          <p:nvPr>
            <p:ph type="sldNum" sz="quarter" idx="11"/>
          </p:nvPr>
        </p:nvSpPr>
        <p:spPr/>
        <p:txBody>
          <a:bodyPr/>
          <a:lstStyle/>
          <a:p>
            <a:pPr>
              <a:defRPr/>
            </a:pPr>
            <a:fld id="{A9109ACC-EA24-4BE9-90AE-DD5DBA76CED5}" type="slidenum">
              <a:rPr lang="en-US" smtClean="0">
                <a:solidFill>
                  <a:srgbClr val="FFFFFF"/>
                </a:solidFill>
              </a:rPr>
              <a:pPr>
                <a:defRPr/>
              </a:pPr>
              <a:t>41</a:t>
            </a:fld>
            <a:endParaRPr lang="en-US" dirty="0">
              <a:solidFill>
                <a:srgbClr val="FFFFFF"/>
              </a:solidFill>
            </a:endParaRPr>
          </a:p>
        </p:txBody>
      </p:sp>
      <p:grpSp>
        <p:nvGrpSpPr>
          <p:cNvPr id="95236" name="Group 88"/>
          <p:cNvGrpSpPr>
            <a:grpSpLocks/>
          </p:cNvGrpSpPr>
          <p:nvPr/>
        </p:nvGrpSpPr>
        <p:grpSpPr bwMode="auto">
          <a:xfrm>
            <a:off x="423863" y="1143000"/>
            <a:ext cx="8296275" cy="5029200"/>
            <a:chOff x="423949" y="1371600"/>
            <a:chExt cx="8296102" cy="5029200"/>
          </a:xfrm>
        </p:grpSpPr>
        <p:sp>
          <p:nvSpPr>
            <p:cNvPr id="90" name="Rounded Rectangle 89"/>
            <p:cNvSpPr/>
            <p:nvPr/>
          </p:nvSpPr>
          <p:spPr>
            <a:xfrm>
              <a:off x="423949" y="1371600"/>
              <a:ext cx="2509785"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wrap="none" lIns="0" rIns="0"/>
            <a:lstStyle/>
            <a:p>
              <a:pPr algn="ctr">
                <a:defRPr/>
              </a:pPr>
              <a:r>
                <a:rPr lang="en-US" sz="1600" b="1" dirty="0">
                  <a:solidFill>
                    <a:srgbClr val="FFFFFF"/>
                  </a:solidFill>
                  <a:cs typeface="Arial" pitchFamily="34" charset="0"/>
                </a:rPr>
                <a:t>Measure</a:t>
              </a:r>
              <a:endParaRPr lang="en-US" sz="1600" dirty="0">
                <a:solidFill>
                  <a:srgbClr val="FFFFFF"/>
                </a:solidFill>
              </a:endParaRPr>
            </a:p>
          </p:txBody>
        </p:sp>
        <p:sp>
          <p:nvSpPr>
            <p:cNvPr id="91" name="Rounded Rectangle 90"/>
            <p:cNvSpPr/>
            <p:nvPr/>
          </p:nvSpPr>
          <p:spPr>
            <a:xfrm>
              <a:off x="65030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Measure</a:t>
              </a:r>
            </a:p>
            <a:p>
              <a:pPr algn="ctr">
                <a:spcBef>
                  <a:spcPts val="400"/>
                </a:spcBef>
                <a:defRPr/>
              </a:pPr>
              <a:r>
                <a:rPr lang="en-US" sz="1400" b="1" dirty="0">
                  <a:solidFill>
                    <a:srgbClr val="000000"/>
                  </a:solidFill>
                  <a:cs typeface="Arial" pitchFamily="34" charset="0"/>
                </a:rPr>
                <a:t> (&gt; 1.5 SD* above mean)</a:t>
              </a:r>
            </a:p>
          </p:txBody>
        </p:sp>
        <p:sp>
          <p:nvSpPr>
            <p:cNvPr id="92" name="Rounded Rectangle 91"/>
            <p:cNvSpPr/>
            <p:nvPr/>
          </p:nvSpPr>
          <p:spPr>
            <a:xfrm>
              <a:off x="65030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Measure</a:t>
              </a:r>
            </a:p>
            <a:p>
              <a:pPr algn="ctr">
                <a:spcBef>
                  <a:spcPts val="400"/>
                </a:spcBef>
                <a:defRPr/>
              </a:pPr>
              <a:r>
                <a:rPr lang="en-US" sz="1400" b="1" dirty="0">
                  <a:solidFill>
                    <a:srgbClr val="000000"/>
                  </a:solidFill>
                  <a:cs typeface="Arial" pitchFamily="34" charset="0"/>
                </a:rPr>
                <a:t>(+/- 1.5 SD around mean)</a:t>
              </a:r>
            </a:p>
          </p:txBody>
        </p:sp>
        <p:sp>
          <p:nvSpPr>
            <p:cNvPr id="93" name="Rounded Rectangle 92"/>
            <p:cNvSpPr/>
            <p:nvPr/>
          </p:nvSpPr>
          <p:spPr>
            <a:xfrm>
              <a:off x="65030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Measure</a:t>
              </a:r>
            </a:p>
            <a:p>
              <a:pPr algn="ctr">
                <a:spcBef>
                  <a:spcPts val="400"/>
                </a:spcBef>
                <a:defRPr/>
              </a:pPr>
              <a:r>
                <a:rPr lang="en-US" sz="1400" b="1" dirty="0">
                  <a:solidFill>
                    <a:srgbClr val="000000"/>
                  </a:solidFill>
                  <a:cs typeface="Arial" pitchFamily="34" charset="0"/>
                </a:rPr>
                <a:t>(</a:t>
              </a:r>
              <a:r>
                <a:rPr lang="en-US" sz="1400" b="1" dirty="0" smtClean="0">
                  <a:solidFill>
                    <a:srgbClr val="000000"/>
                  </a:solidFill>
                  <a:cs typeface="Arial" pitchFamily="34" charset="0"/>
                </a:rPr>
                <a:t>1.5 -  1 </a:t>
              </a:r>
              <a:r>
                <a:rPr lang="en-US" sz="1400" b="1" dirty="0">
                  <a:solidFill>
                    <a:srgbClr val="000000"/>
                  </a:solidFill>
                  <a:cs typeface="Arial" pitchFamily="34" charset="0"/>
                </a:rPr>
                <a:t>SD below mean)</a:t>
              </a:r>
            </a:p>
          </p:txBody>
        </p:sp>
        <p:sp>
          <p:nvSpPr>
            <p:cNvPr id="94" name="Rounded Rectangle 93"/>
            <p:cNvSpPr/>
            <p:nvPr/>
          </p:nvSpPr>
          <p:spPr>
            <a:xfrm>
              <a:off x="65030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Measure</a:t>
              </a:r>
            </a:p>
            <a:p>
              <a:pPr algn="ctr">
                <a:spcBef>
                  <a:spcPts val="400"/>
                </a:spcBef>
                <a:defRPr/>
              </a:pPr>
              <a:r>
                <a:rPr lang="en-US" sz="1400" b="1" dirty="0">
                  <a:solidFill>
                    <a:srgbClr val="000000"/>
                  </a:solidFill>
                  <a:cs typeface="Arial" pitchFamily="34" charset="0"/>
                </a:rPr>
                <a:t> (&gt; 1.5 SD below mean)</a:t>
              </a:r>
            </a:p>
          </p:txBody>
        </p:sp>
        <p:sp>
          <p:nvSpPr>
            <p:cNvPr id="95" name="Rounded Rectangle 94"/>
            <p:cNvSpPr/>
            <p:nvPr/>
          </p:nvSpPr>
          <p:spPr>
            <a:xfrm>
              <a:off x="3325838" y="1371600"/>
              <a:ext cx="2509785"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wrap="none" lIns="0" rIns="0"/>
            <a:lstStyle/>
            <a:p>
              <a:pPr algn="ctr">
                <a:defRPr/>
              </a:pPr>
              <a:r>
                <a:rPr lang="en-US" sz="1600" b="1" dirty="0">
                  <a:solidFill>
                    <a:srgbClr val="FFFFFF"/>
                  </a:solidFill>
                  <a:cs typeface="Arial" pitchFamily="34" charset="0"/>
                </a:rPr>
                <a:t>Confidence Range</a:t>
              </a:r>
            </a:p>
          </p:txBody>
        </p:sp>
        <p:sp>
          <p:nvSpPr>
            <p:cNvPr id="96" name="Rounded Rectangle 95"/>
            <p:cNvSpPr/>
            <p:nvPr/>
          </p:nvSpPr>
          <p:spPr>
            <a:xfrm>
              <a:off x="355256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Lower Limit &gt; Mean</a:t>
              </a:r>
            </a:p>
          </p:txBody>
        </p:sp>
        <p:sp>
          <p:nvSpPr>
            <p:cNvPr id="97" name="Rounded Rectangle 96"/>
            <p:cNvSpPr/>
            <p:nvPr/>
          </p:nvSpPr>
          <p:spPr>
            <a:xfrm>
              <a:off x="355256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Any</a:t>
              </a:r>
            </a:p>
          </p:txBody>
        </p:sp>
        <p:sp>
          <p:nvSpPr>
            <p:cNvPr id="98" name="Rounded Rectangle 97"/>
            <p:cNvSpPr/>
            <p:nvPr/>
          </p:nvSpPr>
          <p:spPr>
            <a:xfrm>
              <a:off x="355256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Upper Limit &lt; Mean</a:t>
              </a:r>
            </a:p>
          </p:txBody>
        </p:sp>
        <p:sp>
          <p:nvSpPr>
            <p:cNvPr id="99" name="Rounded Rectangle 98"/>
            <p:cNvSpPr/>
            <p:nvPr/>
          </p:nvSpPr>
          <p:spPr>
            <a:xfrm>
              <a:off x="355256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Upper Limit (&lt; .75 SD below mean)</a:t>
              </a:r>
            </a:p>
          </p:txBody>
        </p:sp>
        <p:sp>
          <p:nvSpPr>
            <p:cNvPr id="100" name="Rounded Rectangle 99"/>
            <p:cNvSpPr/>
            <p:nvPr/>
          </p:nvSpPr>
          <p:spPr>
            <a:xfrm>
              <a:off x="6210265" y="1371600"/>
              <a:ext cx="2509786"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wrap="none" lIns="0" rIns="0"/>
            <a:lstStyle/>
            <a:p>
              <a:pPr algn="ctr">
                <a:defRPr/>
              </a:pPr>
              <a:r>
                <a:rPr lang="en-US" sz="1600" b="1" dirty="0">
                  <a:solidFill>
                    <a:srgbClr val="FFFFFF"/>
                  </a:solidFill>
                  <a:cs typeface="Arial" pitchFamily="34" charset="0"/>
                </a:rPr>
                <a:t> Growth Rating</a:t>
              </a:r>
            </a:p>
          </p:txBody>
        </p:sp>
        <p:sp>
          <p:nvSpPr>
            <p:cNvPr id="101" name="Rounded Rectangle 100"/>
            <p:cNvSpPr/>
            <p:nvPr/>
          </p:nvSpPr>
          <p:spPr>
            <a:xfrm>
              <a:off x="6417027"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Highly Effective</a:t>
              </a:r>
            </a:p>
            <a:p>
              <a:pPr algn="ctr">
                <a:spcBef>
                  <a:spcPts val="400"/>
                </a:spcBef>
                <a:defRPr/>
              </a:pPr>
              <a:r>
                <a:rPr lang="en-US" sz="1200" dirty="0">
                  <a:solidFill>
                    <a:srgbClr val="000000"/>
                  </a:solidFill>
                  <a:cs typeface="Arial" pitchFamily="34" charset="0"/>
                </a:rPr>
                <a:t>Well above state average for similar students (18-20 points)</a:t>
              </a:r>
            </a:p>
          </p:txBody>
        </p:sp>
        <p:sp>
          <p:nvSpPr>
            <p:cNvPr id="102" name="Rounded Rectangle 101"/>
            <p:cNvSpPr/>
            <p:nvPr/>
          </p:nvSpPr>
          <p:spPr>
            <a:xfrm>
              <a:off x="6417027"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Effective</a:t>
              </a:r>
            </a:p>
            <a:p>
              <a:pPr algn="ctr">
                <a:spcBef>
                  <a:spcPts val="400"/>
                </a:spcBef>
                <a:defRPr/>
              </a:pPr>
              <a:r>
                <a:rPr lang="en-US" sz="1200" dirty="0">
                  <a:solidFill>
                    <a:srgbClr val="000000"/>
                  </a:solidFill>
                  <a:cs typeface="Arial" pitchFamily="34" charset="0"/>
                </a:rPr>
                <a:t>Equal to state average for similar students (9-17 points)</a:t>
              </a:r>
            </a:p>
          </p:txBody>
        </p:sp>
        <p:sp>
          <p:nvSpPr>
            <p:cNvPr id="103" name="Rounded Rectangle 102"/>
            <p:cNvSpPr/>
            <p:nvPr/>
          </p:nvSpPr>
          <p:spPr>
            <a:xfrm>
              <a:off x="6417027"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Developing</a:t>
              </a:r>
            </a:p>
            <a:p>
              <a:pPr algn="ctr">
                <a:spcBef>
                  <a:spcPts val="400"/>
                </a:spcBef>
                <a:defRPr/>
              </a:pPr>
              <a:r>
                <a:rPr lang="en-US" sz="1200" dirty="0">
                  <a:solidFill>
                    <a:srgbClr val="000000"/>
                  </a:solidFill>
                  <a:cs typeface="Arial" pitchFamily="34" charset="0"/>
                </a:rPr>
                <a:t>Below average for similar students (3-8 points) </a:t>
              </a:r>
            </a:p>
          </p:txBody>
        </p:sp>
        <p:sp>
          <p:nvSpPr>
            <p:cNvPr id="104" name="Rounded Rectangle 103"/>
            <p:cNvSpPr/>
            <p:nvPr/>
          </p:nvSpPr>
          <p:spPr>
            <a:xfrm>
              <a:off x="6417027"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Ineffective</a:t>
              </a:r>
            </a:p>
            <a:p>
              <a:pPr algn="ctr">
                <a:spcBef>
                  <a:spcPts val="400"/>
                </a:spcBef>
                <a:defRPr/>
              </a:pPr>
              <a:r>
                <a:rPr lang="en-US" sz="1200" dirty="0">
                  <a:solidFill>
                    <a:srgbClr val="000000"/>
                  </a:solidFill>
                  <a:cs typeface="Arial" pitchFamily="34" charset="0"/>
                </a:rPr>
                <a:t>Well below average for similar students (0-2 points) </a:t>
              </a:r>
            </a:p>
          </p:txBody>
        </p:sp>
        <p:sp>
          <p:nvSpPr>
            <p:cNvPr id="95277" name="TextBox 104"/>
            <p:cNvSpPr txBox="1">
              <a:spLocks noChangeArrowheads="1"/>
            </p:cNvSpPr>
            <p:nvPr/>
          </p:nvSpPr>
          <p:spPr bwMode="auto">
            <a:xfrm>
              <a:off x="2869318" y="2104992"/>
              <a:ext cx="523993"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Yes</a:t>
              </a:r>
            </a:p>
          </p:txBody>
        </p:sp>
        <p:sp>
          <p:nvSpPr>
            <p:cNvPr id="95278" name="TextBox 105"/>
            <p:cNvSpPr txBox="1">
              <a:spLocks noChangeArrowheads="1"/>
            </p:cNvSpPr>
            <p:nvPr/>
          </p:nvSpPr>
          <p:spPr bwMode="auto">
            <a:xfrm rot="-2700000">
              <a:off x="5578046" y="3707217"/>
              <a:ext cx="914400"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No</a:t>
              </a:r>
            </a:p>
          </p:txBody>
        </p:sp>
        <p:cxnSp>
          <p:nvCxnSpPr>
            <p:cNvPr id="107" name="Straight Connector 106"/>
            <p:cNvCxnSpPr>
              <a:stCxn id="0" idx="3"/>
              <a:endCxn id="0" idx="1"/>
            </p:cNvCxnSpPr>
            <p:nvPr/>
          </p:nvCxnSpPr>
          <p:spPr>
            <a:xfrm>
              <a:off x="2708313" y="2392363"/>
              <a:ext cx="844532"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280" name="TextBox 107"/>
            <p:cNvSpPr txBox="1">
              <a:spLocks noChangeArrowheads="1"/>
            </p:cNvSpPr>
            <p:nvPr/>
          </p:nvSpPr>
          <p:spPr bwMode="auto">
            <a:xfrm>
              <a:off x="2869318" y="3222289"/>
              <a:ext cx="523993"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Yes</a:t>
              </a:r>
            </a:p>
          </p:txBody>
        </p:sp>
        <p:cxnSp>
          <p:nvCxnSpPr>
            <p:cNvPr id="109" name="Straight Connector 108"/>
            <p:cNvCxnSpPr>
              <a:stCxn id="0" idx="3"/>
              <a:endCxn id="0" idx="1"/>
            </p:cNvCxnSpPr>
            <p:nvPr/>
          </p:nvCxnSpPr>
          <p:spPr>
            <a:xfrm>
              <a:off x="2708313" y="3530600"/>
              <a:ext cx="844532"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282" name="TextBox 109"/>
            <p:cNvSpPr txBox="1">
              <a:spLocks noChangeArrowheads="1"/>
            </p:cNvSpPr>
            <p:nvPr/>
          </p:nvSpPr>
          <p:spPr bwMode="auto">
            <a:xfrm>
              <a:off x="2869318" y="4359675"/>
              <a:ext cx="523993"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Yes</a:t>
              </a:r>
            </a:p>
          </p:txBody>
        </p:sp>
        <p:cxnSp>
          <p:nvCxnSpPr>
            <p:cNvPr id="111" name="Straight Connector 110"/>
            <p:cNvCxnSpPr>
              <a:stCxn id="0" idx="3"/>
              <a:endCxn id="0" idx="1"/>
            </p:cNvCxnSpPr>
            <p:nvPr/>
          </p:nvCxnSpPr>
          <p:spPr>
            <a:xfrm>
              <a:off x="2708313" y="4667250"/>
              <a:ext cx="844532"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284" name="TextBox 111"/>
            <p:cNvSpPr txBox="1">
              <a:spLocks noChangeArrowheads="1"/>
            </p:cNvSpPr>
            <p:nvPr/>
          </p:nvSpPr>
          <p:spPr bwMode="auto">
            <a:xfrm>
              <a:off x="2869318" y="5497061"/>
              <a:ext cx="523993"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Yes</a:t>
              </a:r>
            </a:p>
          </p:txBody>
        </p:sp>
        <p:cxnSp>
          <p:nvCxnSpPr>
            <p:cNvPr id="113" name="Straight Connector 112"/>
            <p:cNvCxnSpPr>
              <a:stCxn id="0" idx="3"/>
              <a:endCxn id="0" idx="1"/>
            </p:cNvCxnSpPr>
            <p:nvPr/>
          </p:nvCxnSpPr>
          <p:spPr>
            <a:xfrm>
              <a:off x="2708313" y="5805488"/>
              <a:ext cx="844532"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286" name="TextBox 113"/>
            <p:cNvSpPr txBox="1">
              <a:spLocks noChangeArrowheads="1"/>
            </p:cNvSpPr>
            <p:nvPr/>
          </p:nvSpPr>
          <p:spPr bwMode="auto">
            <a:xfrm>
              <a:off x="5742634" y="2104992"/>
              <a:ext cx="523993"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Yes</a:t>
              </a:r>
            </a:p>
          </p:txBody>
        </p:sp>
        <p:cxnSp>
          <p:nvCxnSpPr>
            <p:cNvPr id="115" name="Straight Connector 114"/>
            <p:cNvCxnSpPr>
              <a:stCxn id="0" idx="3"/>
              <a:endCxn id="0" idx="1"/>
            </p:cNvCxnSpPr>
            <p:nvPr/>
          </p:nvCxnSpPr>
          <p:spPr>
            <a:xfrm>
              <a:off x="5610203" y="2392363"/>
              <a:ext cx="80643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288" name="TextBox 115"/>
            <p:cNvSpPr txBox="1">
              <a:spLocks noChangeArrowheads="1"/>
            </p:cNvSpPr>
            <p:nvPr/>
          </p:nvSpPr>
          <p:spPr bwMode="auto">
            <a:xfrm>
              <a:off x="5742634" y="3222289"/>
              <a:ext cx="523993"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Yes</a:t>
              </a:r>
            </a:p>
          </p:txBody>
        </p:sp>
        <p:cxnSp>
          <p:nvCxnSpPr>
            <p:cNvPr id="117" name="Straight Connector 116"/>
            <p:cNvCxnSpPr>
              <a:stCxn id="0" idx="3"/>
            </p:cNvCxnSpPr>
            <p:nvPr/>
          </p:nvCxnSpPr>
          <p:spPr>
            <a:xfrm>
              <a:off x="5610203" y="3530600"/>
              <a:ext cx="80643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290" name="TextBox 117"/>
            <p:cNvSpPr txBox="1">
              <a:spLocks noChangeArrowheads="1"/>
            </p:cNvSpPr>
            <p:nvPr/>
          </p:nvSpPr>
          <p:spPr bwMode="auto">
            <a:xfrm>
              <a:off x="5742634" y="4359675"/>
              <a:ext cx="523993"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Yes</a:t>
              </a:r>
            </a:p>
          </p:txBody>
        </p:sp>
        <p:cxnSp>
          <p:nvCxnSpPr>
            <p:cNvPr id="119" name="Straight Connector 118"/>
            <p:cNvCxnSpPr>
              <a:stCxn id="0" idx="3"/>
              <a:endCxn id="0" idx="1"/>
            </p:cNvCxnSpPr>
            <p:nvPr/>
          </p:nvCxnSpPr>
          <p:spPr>
            <a:xfrm>
              <a:off x="5610203" y="4667250"/>
              <a:ext cx="80643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292" name="TextBox 119"/>
            <p:cNvSpPr txBox="1">
              <a:spLocks noChangeArrowheads="1"/>
            </p:cNvSpPr>
            <p:nvPr/>
          </p:nvSpPr>
          <p:spPr bwMode="auto">
            <a:xfrm>
              <a:off x="5742634" y="5497061"/>
              <a:ext cx="523993"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Yes</a:t>
              </a:r>
            </a:p>
          </p:txBody>
        </p:sp>
        <p:cxnSp>
          <p:nvCxnSpPr>
            <p:cNvPr id="121" name="Straight Connector 120"/>
            <p:cNvCxnSpPr>
              <a:stCxn id="0" idx="3"/>
              <a:endCxn id="0" idx="1"/>
            </p:cNvCxnSpPr>
            <p:nvPr/>
          </p:nvCxnSpPr>
          <p:spPr>
            <a:xfrm>
              <a:off x="5610203" y="5805488"/>
              <a:ext cx="80643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700689" y="2678113"/>
              <a:ext cx="668323" cy="625475"/>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5711801" y="3751263"/>
              <a:ext cx="646100" cy="64770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296" name="TextBox 123"/>
            <p:cNvSpPr txBox="1">
              <a:spLocks noChangeArrowheads="1"/>
            </p:cNvSpPr>
            <p:nvPr/>
          </p:nvSpPr>
          <p:spPr bwMode="auto">
            <a:xfrm rot="2700000" flipH="1">
              <a:off x="5578046" y="2632290"/>
              <a:ext cx="914400" cy="307777"/>
            </a:xfrm>
            <a:prstGeom prst="rect">
              <a:avLst/>
            </a:prstGeom>
            <a:noFill/>
            <a:ln w="9525">
              <a:noFill/>
              <a:miter lim="800000"/>
              <a:headEnd/>
              <a:tailEnd/>
            </a:ln>
          </p:spPr>
          <p:txBody>
            <a:bodyPr>
              <a:spAutoFit/>
            </a:bodyPr>
            <a:lstStyle/>
            <a:p>
              <a:pPr algn="ctr"/>
              <a:r>
                <a:rPr lang="en-US" sz="1400" b="1">
                  <a:solidFill>
                    <a:srgbClr val="000000"/>
                  </a:solidFill>
                  <a:cs typeface="Arial" charset="0"/>
                </a:rPr>
                <a:t>No</a:t>
              </a:r>
            </a:p>
          </p:txBody>
        </p:sp>
        <p:sp>
          <p:nvSpPr>
            <p:cNvPr id="95297" name="TextBox 124"/>
            <p:cNvSpPr txBox="1">
              <a:spLocks noChangeArrowheads="1"/>
            </p:cNvSpPr>
            <p:nvPr/>
          </p:nvSpPr>
          <p:spPr bwMode="auto">
            <a:xfrm rot="-2700000">
              <a:off x="5578046" y="4858841"/>
              <a:ext cx="914400" cy="307777"/>
            </a:xfrm>
            <a:prstGeom prst="rect">
              <a:avLst/>
            </a:prstGeom>
            <a:solidFill>
              <a:schemeClr val="bg1">
                <a:alpha val="0"/>
              </a:schemeClr>
            </a:solidFill>
            <a:ln w="9525">
              <a:noFill/>
              <a:miter lim="800000"/>
              <a:headEnd/>
              <a:tailEnd/>
            </a:ln>
          </p:spPr>
          <p:txBody>
            <a:bodyPr>
              <a:spAutoFit/>
            </a:bodyPr>
            <a:lstStyle/>
            <a:p>
              <a:pPr algn="ctr"/>
              <a:r>
                <a:rPr lang="en-US" sz="1400" b="1">
                  <a:solidFill>
                    <a:srgbClr val="000000"/>
                  </a:solidFill>
                  <a:cs typeface="Arial" charset="0"/>
                </a:rPr>
                <a:t>No</a:t>
              </a:r>
            </a:p>
          </p:txBody>
        </p:sp>
        <p:cxnSp>
          <p:nvCxnSpPr>
            <p:cNvPr id="126" name="Straight Connector 125"/>
            <p:cNvCxnSpPr/>
            <p:nvPr/>
          </p:nvCxnSpPr>
          <p:spPr>
            <a:xfrm flipV="1">
              <a:off x="5711801" y="4884738"/>
              <a:ext cx="646100" cy="646112"/>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95237" name="TextBox 2"/>
          <p:cNvSpPr txBox="1">
            <a:spLocks noChangeArrowheads="1"/>
          </p:cNvSpPr>
          <p:nvPr/>
        </p:nvSpPr>
        <p:spPr bwMode="auto">
          <a:xfrm>
            <a:off x="228600" y="6172200"/>
            <a:ext cx="3097213" cy="338138"/>
          </a:xfrm>
          <a:prstGeom prst="rect">
            <a:avLst/>
          </a:prstGeom>
          <a:noFill/>
          <a:ln w="9525">
            <a:noFill/>
            <a:miter lim="800000"/>
            <a:headEnd/>
            <a:tailEnd/>
          </a:ln>
        </p:spPr>
        <p:txBody>
          <a:bodyPr>
            <a:spAutoFit/>
          </a:bodyPr>
          <a:lstStyle/>
          <a:p>
            <a:r>
              <a:rPr lang="en-US" sz="1600">
                <a:solidFill>
                  <a:srgbClr val="000000"/>
                </a:solidFill>
              </a:rPr>
              <a:t>*Standard Deviation</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a:xfrm>
            <a:off x="457200" y="152400"/>
            <a:ext cx="8229600" cy="1143000"/>
          </a:xfrm>
        </p:spPr>
        <p:txBody>
          <a:bodyPr/>
          <a:lstStyle/>
          <a:p>
            <a:r>
              <a:rPr lang="en-US" smtClean="0">
                <a:latin typeface="Arial" charset="0"/>
                <a:cs typeface="Arial" charset="0"/>
              </a:rPr>
              <a:t>Calculating the Growth Subcomponent Rating (HEDI) and Growth Score Points</a:t>
            </a:r>
            <a:endParaRPr lang="en-US" smtClean="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12B29398-4867-4D96-B96F-B9107C3E837F}" type="slidenum">
              <a:rPr lang="en-US" smtClean="0"/>
              <a:pPr>
                <a:defRPr/>
              </a:pPr>
              <a:t>42</a:t>
            </a:fld>
            <a:endParaRPr lang="en-US" dirty="0"/>
          </a:p>
        </p:txBody>
      </p:sp>
      <p:graphicFrame>
        <p:nvGraphicFramePr>
          <p:cNvPr id="96303" name="Group 47"/>
          <p:cNvGraphicFramePr>
            <a:graphicFrameLocks noGrp="1"/>
          </p:cNvGraphicFramePr>
          <p:nvPr>
            <p:ph idx="1"/>
          </p:nvPr>
        </p:nvGraphicFramePr>
        <p:xfrm>
          <a:off x="304800" y="1752600"/>
          <a:ext cx="8482013" cy="4091623"/>
        </p:xfrm>
        <a:graphic>
          <a:graphicData uri="http://schemas.openxmlformats.org/drawingml/2006/table">
            <a:tbl>
              <a:tblPr/>
              <a:tblGrid>
                <a:gridCol w="1855788"/>
                <a:gridCol w="1331912"/>
                <a:gridCol w="882650"/>
                <a:gridCol w="1176338"/>
                <a:gridCol w="1154112"/>
                <a:gridCol w="1060450"/>
                <a:gridCol w="1020763"/>
              </a:tblGrid>
              <a:tr h="13096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Sample School</a:t>
                      </a:r>
                    </a:p>
                  </a:txBody>
                  <a:tcPr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Rating</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Score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Arial" charset="0"/>
                          <a:cs typeface="Arial" charset="0"/>
                        </a:rPr>
                        <a:t>N</a:t>
                      </a:r>
                      <a:r>
                        <a:rPr kumimoji="0" lang="en-US" sz="1600" b="1" i="0" u="none" strike="noStrike" cap="none" normalizeH="0" baseline="0" smtClean="0">
                          <a:ln>
                            <a:noFill/>
                          </a:ln>
                          <a:solidFill>
                            <a:srgbClr val="000000"/>
                          </a:solidFill>
                          <a:effectLst/>
                          <a:latin typeface="Arial" charset="0"/>
                          <a:cs typeface="Arial" charset="0"/>
                        </a:rPr>
                        <a:t> of Students in Measure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Percentage of Students (Measure Weight)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Score x Measure Weight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Weighted Score (rounded)</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r>
              <a:tr h="1035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Comparative Growth in Regents Exams Passed</a:t>
                      </a:r>
                    </a:p>
                  </a:txBody>
                  <a:tcPr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Effective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66A3C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1,635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83%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12*.83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10.0</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66A3C8"/>
                    </a:solidFill>
                  </a:tcPr>
                </a:tc>
              </a:tr>
              <a:tr h="568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MGP</a:t>
                      </a:r>
                    </a:p>
                  </a:txBody>
                  <a:tcPr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Developing</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335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8*.17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1.4</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r>
              <a:tr h="1084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cs typeface="Arial" charset="0"/>
                        </a:rPr>
                        <a:t>Growth Subcomponent Rating/ </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cs typeface="Arial" charset="0"/>
                        </a:rPr>
                        <a:t>Growth Score</a:t>
                      </a:r>
                    </a:p>
                  </a:txBody>
                  <a:tcPr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2C7D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cs typeface="Arial" charset="0"/>
                        </a:rPr>
                        <a:t>Effective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1,970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100%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cs typeface="Arial" charset="0"/>
                        </a:rPr>
                        <a:t>11</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a:xfrm>
            <a:off x="457200" y="152400"/>
            <a:ext cx="8229600" cy="1143000"/>
          </a:xfrm>
        </p:spPr>
        <p:txBody>
          <a:bodyPr/>
          <a:lstStyle/>
          <a:p>
            <a:r>
              <a:rPr lang="en-US" dirty="0" smtClean="0">
                <a:latin typeface="Arial" charset="0"/>
                <a:cs typeface="Arial" charset="0"/>
              </a:rPr>
              <a:t>Calculating the Overall Growth Subcomponent Rating (HEDI) and Growth Score Points—For Principals with Grades 9-12 and Grades 4-8*</a:t>
            </a:r>
            <a:endParaRPr lang="en-US" dirty="0" smtClean="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12B29398-4867-4D96-B96F-B9107C3E837F}" type="slidenum">
              <a:rPr lang="en-US" smtClean="0"/>
              <a:pPr>
                <a:defRPr/>
              </a:pPr>
              <a:t>43</a:t>
            </a:fld>
            <a:endParaRPr lang="en-US" dirty="0"/>
          </a:p>
        </p:txBody>
      </p:sp>
      <p:graphicFrame>
        <p:nvGraphicFramePr>
          <p:cNvPr id="96303" name="Group 47"/>
          <p:cNvGraphicFramePr>
            <a:graphicFrameLocks noGrp="1"/>
          </p:cNvGraphicFramePr>
          <p:nvPr>
            <p:ph idx="1"/>
            <p:extLst>
              <p:ext uri="{D42A27DB-BD31-4B8C-83A1-F6EECF244321}">
                <p14:modId xmlns:p14="http://schemas.microsoft.com/office/powerpoint/2010/main" val="853737173"/>
              </p:ext>
            </p:extLst>
          </p:nvPr>
        </p:nvGraphicFramePr>
        <p:xfrm>
          <a:off x="304800" y="1752600"/>
          <a:ext cx="8482013" cy="4019868"/>
        </p:xfrm>
        <a:graphic>
          <a:graphicData uri="http://schemas.openxmlformats.org/drawingml/2006/table">
            <a:tbl>
              <a:tblPr/>
              <a:tblGrid>
                <a:gridCol w="1855788"/>
                <a:gridCol w="1331912"/>
                <a:gridCol w="882650"/>
                <a:gridCol w="1176338"/>
                <a:gridCol w="1154112"/>
                <a:gridCol w="1060450"/>
                <a:gridCol w="1020763"/>
              </a:tblGrid>
              <a:tr h="13096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Sample School</a:t>
                      </a:r>
                    </a:p>
                  </a:txBody>
                  <a:tcPr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Rating</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Score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Arial" charset="0"/>
                          <a:cs typeface="Arial" charset="0"/>
                        </a:rPr>
                        <a:t>N</a:t>
                      </a:r>
                      <a:r>
                        <a:rPr kumimoji="0" lang="en-US" sz="1600" b="1" i="0" u="none" strike="noStrike" cap="none" normalizeH="0" baseline="0" smtClean="0">
                          <a:ln>
                            <a:noFill/>
                          </a:ln>
                          <a:solidFill>
                            <a:srgbClr val="000000"/>
                          </a:solidFill>
                          <a:effectLst/>
                          <a:latin typeface="Arial" charset="0"/>
                          <a:cs typeface="Arial" charset="0"/>
                        </a:rPr>
                        <a:t> of Students in Measure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Percentage of Students (Measure Weight)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Score x Measure Weight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Weighted Score (rounded)</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r>
              <a:tr h="1035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Grades 9-12 Measure</a:t>
                      </a:r>
                    </a:p>
                  </a:txBody>
                  <a:tcPr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Effective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66A3C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11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1,970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30%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11*.30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3.3</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66A3C8"/>
                    </a:solidFill>
                  </a:tcPr>
                </a:tc>
              </a:tr>
              <a:tr h="568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Grades 4-8* Measure</a:t>
                      </a:r>
                    </a:p>
                  </a:txBody>
                  <a:tcPr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Developing</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4,548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70%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8*.70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5.6</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r>
              <a:tr h="1084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cs typeface="Arial" charset="0"/>
                        </a:rPr>
                        <a:t>Overall Growth Subcomponent Rating/ </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cs typeface="Arial" charset="0"/>
                        </a:rPr>
                        <a:t>Growth Score</a:t>
                      </a:r>
                    </a:p>
                  </a:txBody>
                  <a:tcPr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2C7D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cs typeface="Arial" charset="0"/>
                        </a:rPr>
                        <a:t>Effective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6,518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100%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cs typeface="Arial" charset="0"/>
                        </a:rPr>
                        <a:t>9</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A3C8"/>
                    </a:solidFill>
                  </a:tcPr>
                </a:tc>
              </a:tr>
            </a:tbl>
          </a:graphicData>
        </a:graphic>
      </p:graphicFrame>
      <p:sp>
        <p:nvSpPr>
          <p:cNvPr id="2" name="TextBox 1"/>
          <p:cNvSpPr txBox="1"/>
          <p:nvPr/>
        </p:nvSpPr>
        <p:spPr>
          <a:xfrm>
            <a:off x="381000" y="6248400"/>
            <a:ext cx="4482317" cy="276999"/>
          </a:xfrm>
          <a:prstGeom prst="rect">
            <a:avLst/>
          </a:prstGeom>
          <a:noFill/>
        </p:spPr>
        <p:txBody>
          <a:bodyPr wrap="none" rtlCol="0">
            <a:spAutoFit/>
          </a:bodyPr>
          <a:lstStyle/>
          <a:p>
            <a:r>
              <a:rPr lang="en-US" sz="1200" dirty="0" smtClean="0"/>
              <a:t>* Other combinations of grades 4-8 would be included here too.</a:t>
            </a:r>
            <a:endParaRPr lang="en-US" sz="1200" dirty="0"/>
          </a:p>
        </p:txBody>
      </p:sp>
    </p:spTree>
    <p:extLst>
      <p:ext uri="{BB962C8B-B14F-4D97-AF65-F5344CB8AC3E}">
        <p14:creationId xmlns:p14="http://schemas.microsoft.com/office/powerpoint/2010/main" val="14307428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8575"/>
            <a:ext cx="8229600" cy="1143000"/>
          </a:xfrm>
        </p:spPr>
        <p:txBody>
          <a:bodyPr/>
          <a:lstStyle/>
          <a:p>
            <a:r>
              <a:rPr lang="en-US" smtClean="0"/>
              <a:t>How to Measure Growth? </a:t>
            </a:r>
          </a:p>
        </p:txBody>
      </p:sp>
      <p:sp>
        <p:nvSpPr>
          <p:cNvPr id="27650" name="Content Placeholder 2"/>
          <p:cNvSpPr>
            <a:spLocks noGrp="1"/>
          </p:cNvSpPr>
          <p:nvPr>
            <p:ph sz="half" idx="1"/>
          </p:nvPr>
        </p:nvSpPr>
        <p:spPr>
          <a:xfrm>
            <a:off x="4724400" y="1341438"/>
            <a:ext cx="4038600" cy="4525962"/>
          </a:xfrm>
        </p:spPr>
        <p:txBody>
          <a:bodyPr/>
          <a:lstStyle/>
          <a:p>
            <a:r>
              <a:rPr lang="en-US" dirty="0" smtClean="0"/>
              <a:t>Starting point matters.</a:t>
            </a:r>
          </a:p>
          <a:p>
            <a:r>
              <a:rPr lang="en-US" dirty="0" smtClean="0"/>
              <a:t>Just knowing how much growth happened may not be enough.  Need a system that provides fair comparisons.</a:t>
            </a:r>
          </a:p>
        </p:txBody>
      </p:sp>
      <p:sp>
        <p:nvSpPr>
          <p:cNvPr id="4" name="Content Placeholder 3"/>
          <p:cNvSpPr>
            <a:spLocks noGrp="1"/>
          </p:cNvSpPr>
          <p:nvPr>
            <p:ph sz="half" idx="2"/>
          </p:nvPr>
        </p:nvSpPr>
        <p:spPr>
          <a:xfrm>
            <a:off x="533400" y="1371600"/>
            <a:ext cx="4038600" cy="4525963"/>
          </a:xfrm>
        </p:spPr>
        <p:txBody>
          <a:bodyPr/>
          <a:lstStyle/>
          <a:p>
            <a:pPr>
              <a:defRPr/>
            </a:pPr>
            <a:r>
              <a:rPr lang="en-US" dirty="0" smtClean="0"/>
              <a:t>Example:  Her hair grew one inch last month.</a:t>
            </a:r>
          </a:p>
          <a:p>
            <a:pPr marL="0" indent="0">
              <a:buFontTx/>
              <a:buNone/>
              <a:defRPr/>
            </a:pPr>
            <a:r>
              <a:rPr lang="en-US" dirty="0"/>
              <a:t>	</a:t>
            </a:r>
            <a:endParaRPr lang="en-US" dirty="0" smtClean="0"/>
          </a:p>
          <a:p>
            <a:pPr>
              <a:defRPr/>
            </a:pPr>
            <a:endParaRPr lang="en-US" dirty="0" smtClean="0"/>
          </a:p>
          <a:p>
            <a:pPr>
              <a:defRPr/>
            </a:pPr>
            <a:endParaRPr lang="en-US" dirty="0"/>
          </a:p>
          <a:p>
            <a:pPr>
              <a:defRPr/>
            </a:pPr>
            <a:r>
              <a:rPr lang="en-US" dirty="0" smtClean="0"/>
              <a:t>So did his.</a:t>
            </a:r>
          </a:p>
          <a:p>
            <a:pPr>
              <a:defRPr/>
            </a:pPr>
            <a:r>
              <a:rPr lang="en-US" dirty="0" smtClean="0"/>
              <a:t>Whose hair growth seems more impressive?</a:t>
            </a:r>
            <a:endParaRPr lang="en-US" dirty="0"/>
          </a:p>
        </p:txBody>
      </p:sp>
      <p:sp>
        <p:nvSpPr>
          <p:cNvPr id="5" name="Footer Placeholder 4"/>
          <p:cNvSpPr>
            <a:spLocks noGrp="1"/>
          </p:cNvSpPr>
          <p:nvPr>
            <p:ph type="ftr" sz="quarter" idx="10"/>
          </p:nvPr>
        </p:nvSpPr>
        <p:spPr/>
        <p:txBody>
          <a:bodyPr/>
          <a:lstStyle/>
          <a:p>
            <a:pPr>
              <a:defRPr/>
            </a:pPr>
            <a:r>
              <a:rPr lang="en-US" smtClean="0"/>
              <a:t>EngageNY.org</a:t>
            </a:r>
            <a:endParaRPr lang="en-US"/>
          </a:p>
        </p:txBody>
      </p:sp>
      <p:sp>
        <p:nvSpPr>
          <p:cNvPr id="6" name="Slide Number Placeholder 5"/>
          <p:cNvSpPr>
            <a:spLocks noGrp="1"/>
          </p:cNvSpPr>
          <p:nvPr>
            <p:ph type="sldNum" sz="quarter" idx="11"/>
          </p:nvPr>
        </p:nvSpPr>
        <p:spPr/>
        <p:txBody>
          <a:bodyPr/>
          <a:lstStyle/>
          <a:p>
            <a:pPr>
              <a:defRPr/>
            </a:pPr>
            <a:fld id="{11B8A411-FD9A-4C58-85E4-9F4509C702A5}" type="slidenum">
              <a:rPr lang="en-US" smtClean="0"/>
              <a:pPr>
                <a:defRPr/>
              </a:pPr>
              <a:t>5</a:t>
            </a:fld>
            <a:endParaRPr lang="en-US" dirty="0"/>
          </a:p>
        </p:txBody>
      </p:sp>
      <p:pic>
        <p:nvPicPr>
          <p:cNvPr id="9" name="Picture 8"/>
          <p:cNvPicPr>
            <a:picLocks noChangeAspect="1"/>
          </p:cNvPicPr>
          <p:nvPr/>
        </p:nvPicPr>
        <p:blipFill>
          <a:blip r:embed="rId2" cstate="print"/>
          <a:srcRect/>
          <a:stretch>
            <a:fillRect/>
          </a:stretch>
        </p:blipFill>
        <p:spPr bwMode="auto">
          <a:xfrm>
            <a:off x="2606675" y="2514600"/>
            <a:ext cx="1355725" cy="1398588"/>
          </a:xfrm>
          <a:prstGeom prst="rect">
            <a:avLst/>
          </a:prstGeom>
          <a:noFill/>
          <a:ln w="9525">
            <a:noFill/>
            <a:miter lim="800000"/>
            <a:headEnd/>
            <a:tailEnd/>
          </a:ln>
        </p:spPr>
      </p:pic>
      <p:pic>
        <p:nvPicPr>
          <p:cNvPr id="10" name="Picture 9"/>
          <p:cNvPicPr>
            <a:picLocks noChangeAspect="1"/>
          </p:cNvPicPr>
          <p:nvPr/>
        </p:nvPicPr>
        <p:blipFill>
          <a:blip r:embed="rId3" cstate="print"/>
          <a:srcRect/>
          <a:stretch>
            <a:fillRect/>
          </a:stretch>
        </p:blipFill>
        <p:spPr bwMode="auto">
          <a:xfrm>
            <a:off x="933450" y="2819400"/>
            <a:ext cx="1352550" cy="13811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6"/>
          <p:cNvSpPr>
            <a:spLocks noGrp="1"/>
          </p:cNvSpPr>
          <p:nvPr>
            <p:ph type="title"/>
          </p:nvPr>
        </p:nvSpPr>
        <p:spPr>
          <a:xfrm>
            <a:off x="195263" y="0"/>
            <a:ext cx="8643937" cy="1143000"/>
          </a:xfrm>
        </p:spPr>
        <p:txBody>
          <a:bodyPr anchor="b"/>
          <a:lstStyle/>
          <a:p>
            <a:r>
              <a:rPr lang="en-US" smtClean="0">
                <a:latin typeface="Arial" charset="0"/>
                <a:cs typeface="Arial" charset="0"/>
              </a:rPr>
              <a:t>Student A’s Current Year Performance Compared To “Similar” Students</a:t>
            </a:r>
            <a:endParaRPr lang="en-US" smtClean="0"/>
          </a:p>
        </p:txBody>
      </p:sp>
      <p:sp>
        <p:nvSpPr>
          <p:cNvPr id="28674" name="Content Placeholder 7"/>
          <p:cNvSpPr>
            <a:spLocks noGrp="1"/>
          </p:cNvSpPr>
          <p:nvPr>
            <p:ph idx="1"/>
          </p:nvPr>
        </p:nvSpPr>
        <p:spPr>
          <a:xfrm>
            <a:off x="5638800" y="1365250"/>
            <a:ext cx="2971800" cy="4525963"/>
          </a:xfrm>
        </p:spPr>
        <p:txBody>
          <a:bodyPr/>
          <a:lstStyle/>
          <a:p>
            <a:pPr marL="0" indent="0">
              <a:buFontTx/>
              <a:buNone/>
            </a:pPr>
            <a:r>
              <a:rPr lang="en-US" sz="1800" b="0" dirty="0" smtClean="0">
                <a:solidFill>
                  <a:schemeClr val="tx1"/>
                </a:solidFill>
                <a:cs typeface="Arial" charset="0"/>
              </a:rPr>
              <a:t>If we compare student A’s current score to other students who had the same prior score in 2012, we can measure her growth relative to other students. We describe her growth as a </a:t>
            </a:r>
            <a:r>
              <a:rPr lang="en-US" sz="1800" dirty="0" smtClean="0">
                <a:solidFill>
                  <a:schemeClr val="tx1"/>
                </a:solidFill>
                <a:cs typeface="Arial" charset="0"/>
              </a:rPr>
              <a:t>“student growth percentile” (SGP)</a:t>
            </a:r>
            <a:r>
              <a:rPr lang="en-US" sz="1800" b="0" dirty="0" smtClean="0">
                <a:solidFill>
                  <a:schemeClr val="tx1"/>
                </a:solidFill>
                <a:cs typeface="Arial" charset="0"/>
              </a:rPr>
              <a:t>.  Student A’s SGP is the result of a statistical model and in this example is 45, meaning she performed as well or better in the current year than </a:t>
            </a:r>
            <a:r>
              <a:rPr lang="en-US" sz="1800" i="1" dirty="0" smtClean="0">
                <a:solidFill>
                  <a:schemeClr val="tx1"/>
                </a:solidFill>
                <a:cs typeface="Arial" charset="0"/>
              </a:rPr>
              <a:t>45 percent of similar students</a:t>
            </a:r>
            <a:r>
              <a:rPr lang="en-US" sz="1800" b="0" dirty="0" smtClean="0">
                <a:solidFill>
                  <a:schemeClr val="tx1"/>
                </a:solidFill>
                <a:cs typeface="Arial" charset="0"/>
              </a:rPr>
              <a:t>.  SGPs range from 1-99.</a:t>
            </a:r>
            <a:endParaRPr lang="en-US" sz="2400" b="0" dirty="0" smtClean="0">
              <a:solidFill>
                <a:schemeClr val="tx1"/>
              </a:solidFill>
              <a:cs typeface="Arial" charset="0"/>
            </a:endParaRPr>
          </a:p>
          <a:p>
            <a:pPr marL="0" indent="0">
              <a:buFontTx/>
              <a:buNone/>
            </a:pPr>
            <a:endParaRPr lang="en-US" sz="1800" dirty="0" smtClean="0"/>
          </a:p>
        </p:txBody>
      </p:sp>
      <p:sp>
        <p:nvSpPr>
          <p:cNvPr id="5" name="Footer Placeholder 4"/>
          <p:cNvSpPr>
            <a:spLocks noGrp="1"/>
          </p:cNvSpPr>
          <p:nvPr>
            <p:ph type="ftr" sz="quarter" idx="10"/>
          </p:nvPr>
        </p:nvSpPr>
        <p:spPr/>
        <p:txBody>
          <a:bodyPr/>
          <a:lstStyle/>
          <a:p>
            <a:pPr>
              <a:defRPr/>
            </a:pPr>
            <a:r>
              <a:rPr lang="en-US" smtClean="0"/>
              <a:t>EngageNY.org</a:t>
            </a:r>
            <a:endParaRPr lang="en-US"/>
          </a:p>
        </p:txBody>
      </p:sp>
      <p:sp>
        <p:nvSpPr>
          <p:cNvPr id="6" name="Slide Number Placeholder 5"/>
          <p:cNvSpPr>
            <a:spLocks noGrp="1"/>
          </p:cNvSpPr>
          <p:nvPr>
            <p:ph type="sldNum" sz="quarter" idx="11"/>
          </p:nvPr>
        </p:nvSpPr>
        <p:spPr/>
        <p:txBody>
          <a:bodyPr/>
          <a:lstStyle/>
          <a:p>
            <a:pPr>
              <a:defRPr/>
            </a:pPr>
            <a:fld id="{3368F3CD-FF02-4405-A234-2849CB412860}" type="slidenum">
              <a:rPr lang="en-US" smtClean="0"/>
              <a:pPr>
                <a:defRPr/>
              </a:pPr>
              <a:t>6</a:t>
            </a:fld>
            <a:endParaRPr lang="en-US" dirty="0"/>
          </a:p>
        </p:txBody>
      </p:sp>
      <p:grpSp>
        <p:nvGrpSpPr>
          <p:cNvPr id="28677" name="Group 3"/>
          <p:cNvGrpSpPr>
            <a:grpSpLocks/>
          </p:cNvGrpSpPr>
          <p:nvPr/>
        </p:nvGrpSpPr>
        <p:grpSpPr bwMode="auto">
          <a:xfrm>
            <a:off x="409009" y="1657350"/>
            <a:ext cx="5045641" cy="4789459"/>
            <a:chOff x="254834" y="1825823"/>
            <a:chExt cx="4469566" cy="4788888"/>
          </a:xfrm>
        </p:grpSpPr>
        <p:cxnSp>
          <p:nvCxnSpPr>
            <p:cNvPr id="40" name="Straight Connector 39"/>
            <p:cNvCxnSpPr/>
            <p:nvPr/>
          </p:nvCxnSpPr>
          <p:spPr>
            <a:xfrm>
              <a:off x="685648" y="1825823"/>
              <a:ext cx="0" cy="4346057"/>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85648" y="6168705"/>
              <a:ext cx="4038752"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54834" y="2763517"/>
              <a:ext cx="436219" cy="2724067"/>
            </a:xfrm>
            <a:prstGeom prst="rect">
              <a:avLst/>
            </a:prstGeom>
            <a:noFill/>
          </p:spPr>
          <p:txBody>
            <a:bodyPr vert="vert270" wrap="square">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b="1" dirty="0">
                  <a:latin typeface="Arial" pitchFamily="34" charset="0"/>
                  <a:ea typeface="ＭＳ Ｐゴシック" pitchFamily="34" charset="-128"/>
                  <a:cs typeface="Arial" pitchFamily="34" charset="0"/>
                </a:rPr>
                <a:t>ELA Scale Score</a:t>
              </a:r>
            </a:p>
          </p:txBody>
        </p:sp>
        <p:sp>
          <p:nvSpPr>
            <p:cNvPr id="28686" name="TextBox 7"/>
            <p:cNvSpPr txBox="1">
              <a:spLocks noChangeArrowheads="1"/>
            </p:cNvSpPr>
            <p:nvPr/>
          </p:nvSpPr>
          <p:spPr bwMode="auto">
            <a:xfrm>
              <a:off x="1175023" y="6245423"/>
              <a:ext cx="1215001" cy="369288"/>
            </a:xfrm>
            <a:prstGeom prst="rect">
              <a:avLst/>
            </a:prstGeom>
            <a:noFill/>
            <a:ln w="9525">
              <a:noFill/>
              <a:miter lim="800000"/>
              <a:headEnd/>
              <a:tailEnd/>
            </a:ln>
          </p:spPr>
          <p:txBody>
            <a:bodyPr wrap="square">
              <a:spAutoFit/>
            </a:bodyPr>
            <a:lstStyle/>
            <a:p>
              <a:pPr algn="ctr"/>
              <a:r>
                <a:rPr lang="en-US" b="1" dirty="0" smtClean="0">
                  <a:cs typeface="Arial" charset="0"/>
                </a:rPr>
                <a:t>2012 Scale</a:t>
              </a:r>
              <a:endParaRPr lang="en-US" b="1" dirty="0">
                <a:cs typeface="Arial" charset="0"/>
              </a:endParaRPr>
            </a:p>
          </p:txBody>
        </p:sp>
        <p:sp>
          <p:nvSpPr>
            <p:cNvPr id="28687" name="TextBox 8"/>
            <p:cNvSpPr txBox="1">
              <a:spLocks noChangeArrowheads="1"/>
            </p:cNvSpPr>
            <p:nvPr/>
          </p:nvSpPr>
          <p:spPr bwMode="auto">
            <a:xfrm>
              <a:off x="3111431" y="6245423"/>
              <a:ext cx="1303594" cy="369288"/>
            </a:xfrm>
            <a:prstGeom prst="rect">
              <a:avLst/>
            </a:prstGeom>
            <a:noFill/>
            <a:ln w="9525">
              <a:noFill/>
              <a:miter lim="800000"/>
              <a:headEnd/>
              <a:tailEnd/>
            </a:ln>
          </p:spPr>
          <p:txBody>
            <a:bodyPr wrap="square">
              <a:spAutoFit/>
            </a:bodyPr>
            <a:lstStyle/>
            <a:p>
              <a:pPr algn="ctr"/>
              <a:r>
                <a:rPr lang="en-US" b="1" dirty="0" smtClean="0">
                  <a:cs typeface="Arial" charset="0"/>
                </a:rPr>
                <a:t>2013 Scale</a:t>
              </a:r>
              <a:endParaRPr lang="en-US" b="1" dirty="0">
                <a:cs typeface="Arial" charset="0"/>
              </a:endParaRPr>
            </a:p>
          </p:txBody>
        </p:sp>
        <p:sp>
          <p:nvSpPr>
            <p:cNvPr id="45" name="Oval 44"/>
            <p:cNvSpPr/>
            <p:nvPr/>
          </p:nvSpPr>
          <p:spPr>
            <a:xfrm>
              <a:off x="3581119" y="4038534"/>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46" name="Straight Connector 45"/>
            <p:cNvCxnSpPr/>
            <p:nvPr/>
          </p:nvCxnSpPr>
          <p:spPr>
            <a:xfrm flipV="1">
              <a:off x="4724400" y="1825823"/>
              <a:ext cx="0" cy="4346057"/>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3581119" y="3806787"/>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48" name="Oval 47"/>
            <p:cNvSpPr/>
            <p:nvPr/>
          </p:nvSpPr>
          <p:spPr>
            <a:xfrm>
              <a:off x="3581119" y="4340123"/>
              <a:ext cx="153281" cy="152382"/>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49" name="Oval 48"/>
            <p:cNvSpPr/>
            <p:nvPr/>
          </p:nvSpPr>
          <p:spPr>
            <a:xfrm>
              <a:off x="3581119" y="4568696"/>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0" name="Oval 49"/>
            <p:cNvSpPr/>
            <p:nvPr/>
          </p:nvSpPr>
          <p:spPr>
            <a:xfrm>
              <a:off x="3581119" y="4949651"/>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1" name="Oval 50"/>
            <p:cNvSpPr/>
            <p:nvPr/>
          </p:nvSpPr>
          <p:spPr>
            <a:xfrm>
              <a:off x="3581119" y="5178223"/>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2" name="Oval 51"/>
            <p:cNvSpPr/>
            <p:nvPr/>
          </p:nvSpPr>
          <p:spPr>
            <a:xfrm>
              <a:off x="3581119" y="3578214"/>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3" name="Oval 52"/>
            <p:cNvSpPr/>
            <p:nvPr/>
          </p:nvSpPr>
          <p:spPr>
            <a:xfrm>
              <a:off x="3581119" y="3349641"/>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54" name="Straight Arrow Connector 53"/>
            <p:cNvCxnSpPr/>
            <p:nvPr/>
          </p:nvCxnSpPr>
          <p:spPr>
            <a:xfrm flipV="1">
              <a:off x="1980805" y="3502023"/>
              <a:ext cx="1448438" cy="1219055"/>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1980805" y="3730596"/>
              <a:ext cx="1448438" cy="99048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1980805" y="3959169"/>
              <a:ext cx="1448438" cy="76190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1980805" y="4187741"/>
              <a:ext cx="1448438" cy="533336"/>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1980805" y="4416314"/>
              <a:ext cx="1448438" cy="30476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1980805" y="4644887"/>
              <a:ext cx="1448438" cy="7619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1980805" y="4721078"/>
              <a:ext cx="1448438" cy="30476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1980805" y="4721078"/>
              <a:ext cx="1448438" cy="457145"/>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581119" y="5406796"/>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63" name="Straight Arrow Connector 62"/>
            <p:cNvCxnSpPr/>
            <p:nvPr/>
          </p:nvCxnSpPr>
          <p:spPr>
            <a:xfrm>
              <a:off x="1980805" y="4732189"/>
              <a:ext cx="1448438" cy="75079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581119" y="3121069"/>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65" name="Oval 64"/>
            <p:cNvSpPr/>
            <p:nvPr/>
          </p:nvSpPr>
          <p:spPr>
            <a:xfrm>
              <a:off x="3581119" y="2892496"/>
              <a:ext cx="153281" cy="152382"/>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66" name="Straight Arrow Connector 65"/>
            <p:cNvCxnSpPr/>
            <p:nvPr/>
          </p:nvCxnSpPr>
          <p:spPr>
            <a:xfrm flipV="1">
              <a:off x="1980805" y="3349641"/>
              <a:ext cx="1448438" cy="137461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1980805" y="3121069"/>
              <a:ext cx="1448438" cy="160318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1752993" y="4655999"/>
              <a:ext cx="151875" cy="152382"/>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70" name="TextBox 46"/>
          <p:cNvSpPr txBox="1">
            <a:spLocks noChangeArrowheads="1"/>
          </p:cNvSpPr>
          <p:nvPr/>
        </p:nvSpPr>
        <p:spPr bwMode="auto">
          <a:xfrm>
            <a:off x="1841756" y="4781550"/>
            <a:ext cx="700087" cy="338138"/>
          </a:xfrm>
          <a:prstGeom prst="rect">
            <a:avLst/>
          </a:prstGeom>
          <a:noFill/>
          <a:ln w="9525">
            <a:noFill/>
            <a:miter lim="800000"/>
            <a:headEnd/>
            <a:tailEnd/>
          </a:ln>
        </p:spPr>
        <p:txBody>
          <a:bodyPr>
            <a:spAutoFit/>
          </a:bodyPr>
          <a:lstStyle/>
          <a:p>
            <a:pPr algn="ctr">
              <a:defRPr/>
            </a:pPr>
            <a:r>
              <a:rPr lang="en-US" sz="1600" b="1" dirty="0">
                <a:latin typeface="+mn-lt"/>
                <a:cs typeface="Times New Roman" pitchFamily="18" charset="0"/>
              </a:rPr>
              <a:t>450</a:t>
            </a:r>
          </a:p>
        </p:txBody>
      </p:sp>
      <p:sp>
        <p:nvSpPr>
          <p:cNvPr id="28680" name="TextBox 42"/>
          <p:cNvSpPr txBox="1">
            <a:spLocks noChangeArrowheads="1"/>
          </p:cNvSpPr>
          <p:nvPr/>
        </p:nvSpPr>
        <p:spPr bwMode="auto">
          <a:xfrm>
            <a:off x="4348163" y="4083050"/>
            <a:ext cx="1085850" cy="338138"/>
          </a:xfrm>
          <a:prstGeom prst="rect">
            <a:avLst/>
          </a:prstGeom>
          <a:noFill/>
          <a:ln w="9525">
            <a:noFill/>
            <a:miter lim="800000"/>
            <a:headEnd/>
            <a:tailEnd/>
          </a:ln>
        </p:spPr>
        <p:txBody>
          <a:bodyPr>
            <a:spAutoFit/>
          </a:bodyPr>
          <a:lstStyle/>
          <a:p>
            <a:pPr algn="ctr"/>
            <a:r>
              <a:rPr lang="en-US" sz="1600">
                <a:cs typeface="Arial" charset="0"/>
              </a:rPr>
              <a:t>Student A</a:t>
            </a:r>
          </a:p>
        </p:txBody>
      </p:sp>
      <p:sp>
        <p:nvSpPr>
          <p:cNvPr id="28681" name="TextBox 59"/>
          <p:cNvSpPr txBox="1">
            <a:spLocks noChangeArrowheads="1"/>
          </p:cNvSpPr>
          <p:nvPr/>
        </p:nvSpPr>
        <p:spPr bwMode="auto">
          <a:xfrm>
            <a:off x="3633788" y="2319338"/>
            <a:ext cx="1233487" cy="339725"/>
          </a:xfrm>
          <a:prstGeom prst="rect">
            <a:avLst/>
          </a:prstGeom>
          <a:noFill/>
          <a:ln w="9525">
            <a:noFill/>
            <a:miter lim="800000"/>
            <a:headEnd/>
            <a:tailEnd/>
          </a:ln>
        </p:spPr>
        <p:txBody>
          <a:bodyPr>
            <a:spAutoFit/>
          </a:bodyPr>
          <a:lstStyle/>
          <a:p>
            <a:pPr algn="ctr"/>
            <a:r>
              <a:rPr lang="en-US" sz="1600">
                <a:cs typeface="Arial" charset="0"/>
              </a:rPr>
              <a:t>High SGP</a:t>
            </a:r>
          </a:p>
        </p:txBody>
      </p:sp>
      <p:sp>
        <p:nvSpPr>
          <p:cNvPr id="28682" name="TextBox 60"/>
          <p:cNvSpPr txBox="1">
            <a:spLocks noChangeArrowheads="1"/>
          </p:cNvSpPr>
          <p:nvPr/>
        </p:nvSpPr>
        <p:spPr bwMode="auto">
          <a:xfrm>
            <a:off x="3578225" y="5462588"/>
            <a:ext cx="1344613" cy="339725"/>
          </a:xfrm>
          <a:prstGeom prst="rect">
            <a:avLst/>
          </a:prstGeom>
          <a:noFill/>
          <a:ln w="9525">
            <a:noFill/>
            <a:miter lim="800000"/>
            <a:headEnd/>
            <a:tailEnd/>
          </a:ln>
        </p:spPr>
        <p:txBody>
          <a:bodyPr>
            <a:spAutoFit/>
          </a:bodyPr>
          <a:lstStyle/>
          <a:p>
            <a:pPr algn="ctr"/>
            <a:r>
              <a:rPr lang="en-US" sz="1600">
                <a:cs typeface="Arial" charset="0"/>
              </a:rPr>
              <a:t>Low SGP</a:t>
            </a:r>
          </a:p>
        </p:txBody>
      </p:sp>
    </p:spTree>
    <p:extLst>
      <p:ext uri="{BB962C8B-B14F-4D97-AF65-F5344CB8AC3E}">
        <p14:creationId xmlns:p14="http://schemas.microsoft.com/office/powerpoint/2010/main" val="26630159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6"/>
          <p:cNvSpPr>
            <a:spLocks noGrp="1"/>
          </p:cNvSpPr>
          <p:nvPr>
            <p:ph type="title"/>
          </p:nvPr>
        </p:nvSpPr>
        <p:spPr>
          <a:xfrm>
            <a:off x="195263" y="23813"/>
            <a:ext cx="8643937" cy="1143000"/>
          </a:xfrm>
        </p:spPr>
        <p:txBody>
          <a:bodyPr anchor="b"/>
          <a:lstStyle/>
          <a:p>
            <a:r>
              <a:rPr lang="en-US" smtClean="0">
                <a:latin typeface="Arial" charset="0"/>
                <a:cs typeface="Arial" charset="0"/>
              </a:rPr>
              <a:t>Student E’s Current Year Performance Compared To “Similar” Students</a:t>
            </a:r>
            <a:endParaRPr lang="en-US" smtClean="0"/>
          </a:p>
        </p:txBody>
      </p:sp>
      <p:sp>
        <p:nvSpPr>
          <p:cNvPr id="29698" name="Content Placeholder 7"/>
          <p:cNvSpPr>
            <a:spLocks noGrp="1"/>
          </p:cNvSpPr>
          <p:nvPr>
            <p:ph idx="1"/>
          </p:nvPr>
        </p:nvSpPr>
        <p:spPr>
          <a:xfrm>
            <a:off x="5715000" y="1646238"/>
            <a:ext cx="2971800" cy="4525962"/>
          </a:xfrm>
        </p:spPr>
        <p:txBody>
          <a:bodyPr/>
          <a:lstStyle/>
          <a:p>
            <a:pPr marL="0" indent="0">
              <a:buFontTx/>
              <a:buNone/>
            </a:pPr>
            <a:r>
              <a:rPr lang="en-US" sz="1800" b="0" smtClean="0">
                <a:solidFill>
                  <a:schemeClr val="tx1"/>
                </a:solidFill>
                <a:cs typeface="Arial" charset="0"/>
              </a:rPr>
              <a:t>We can make similar comparisons for other students with different prior test scores.  Notice that students with relatively low prior scores, like student A, can have high SGPs, as can students with high starting scores, like student E. Students with similar current year scores can have very different SGPs.  Students with high SGPs may not reach proficiency.</a:t>
            </a:r>
            <a:endParaRPr lang="en-US" sz="1800" smtClean="0"/>
          </a:p>
        </p:txBody>
      </p:sp>
      <p:sp>
        <p:nvSpPr>
          <p:cNvPr id="5" name="Footer Placeholder 4"/>
          <p:cNvSpPr>
            <a:spLocks noGrp="1"/>
          </p:cNvSpPr>
          <p:nvPr>
            <p:ph type="ftr" sz="quarter" idx="10"/>
          </p:nvPr>
        </p:nvSpPr>
        <p:spPr/>
        <p:txBody>
          <a:bodyPr/>
          <a:lstStyle/>
          <a:p>
            <a:pPr>
              <a:defRPr/>
            </a:pPr>
            <a:r>
              <a:rPr lang="en-US" smtClean="0"/>
              <a:t>EngageNY.org</a:t>
            </a:r>
            <a:endParaRPr lang="en-US"/>
          </a:p>
        </p:txBody>
      </p:sp>
      <p:sp>
        <p:nvSpPr>
          <p:cNvPr id="6" name="Slide Number Placeholder 5"/>
          <p:cNvSpPr>
            <a:spLocks noGrp="1"/>
          </p:cNvSpPr>
          <p:nvPr>
            <p:ph type="sldNum" sz="quarter" idx="11"/>
          </p:nvPr>
        </p:nvSpPr>
        <p:spPr/>
        <p:txBody>
          <a:bodyPr/>
          <a:lstStyle/>
          <a:p>
            <a:pPr>
              <a:defRPr/>
            </a:pPr>
            <a:fld id="{8041451F-2A61-4A8A-91C5-D29EA58D34D2}" type="slidenum">
              <a:rPr lang="en-US" smtClean="0"/>
              <a:pPr>
                <a:defRPr/>
              </a:pPr>
              <a:t>7</a:t>
            </a:fld>
            <a:endParaRPr lang="en-US" dirty="0"/>
          </a:p>
        </p:txBody>
      </p:sp>
      <p:grpSp>
        <p:nvGrpSpPr>
          <p:cNvPr id="29701" name="Group 3"/>
          <p:cNvGrpSpPr>
            <a:grpSpLocks/>
          </p:cNvGrpSpPr>
          <p:nvPr/>
        </p:nvGrpSpPr>
        <p:grpSpPr bwMode="auto">
          <a:xfrm>
            <a:off x="402907" y="1657350"/>
            <a:ext cx="5051743" cy="4789459"/>
            <a:chOff x="249428" y="1825823"/>
            <a:chExt cx="4474972" cy="4788888"/>
          </a:xfrm>
        </p:grpSpPr>
        <p:cxnSp>
          <p:nvCxnSpPr>
            <p:cNvPr id="40" name="Straight Connector 39"/>
            <p:cNvCxnSpPr/>
            <p:nvPr/>
          </p:nvCxnSpPr>
          <p:spPr>
            <a:xfrm>
              <a:off x="685648" y="1825823"/>
              <a:ext cx="0" cy="4346057"/>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85648" y="6168705"/>
              <a:ext cx="4038752"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49428" y="2440906"/>
              <a:ext cx="436219" cy="3124070"/>
            </a:xfrm>
            <a:prstGeom prst="rect">
              <a:avLst/>
            </a:prstGeom>
            <a:noFill/>
          </p:spPr>
          <p:txBody>
            <a:bodyPr vert="vert270">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b="1" dirty="0">
                  <a:latin typeface="Arial" pitchFamily="34" charset="0"/>
                  <a:ea typeface="ＭＳ Ｐゴシック" pitchFamily="34" charset="-128"/>
                  <a:cs typeface="Arial" pitchFamily="34" charset="0"/>
                </a:rPr>
                <a:t>ELA Scale Score</a:t>
              </a:r>
            </a:p>
          </p:txBody>
        </p:sp>
        <p:sp>
          <p:nvSpPr>
            <p:cNvPr id="29758" name="TextBox 7"/>
            <p:cNvSpPr txBox="1">
              <a:spLocks noChangeArrowheads="1"/>
            </p:cNvSpPr>
            <p:nvPr/>
          </p:nvSpPr>
          <p:spPr bwMode="auto">
            <a:xfrm>
              <a:off x="758070" y="6245423"/>
              <a:ext cx="1323986" cy="369288"/>
            </a:xfrm>
            <a:prstGeom prst="rect">
              <a:avLst/>
            </a:prstGeom>
            <a:noFill/>
            <a:ln w="9525">
              <a:noFill/>
              <a:miter lim="800000"/>
              <a:headEnd/>
              <a:tailEnd/>
            </a:ln>
          </p:spPr>
          <p:txBody>
            <a:bodyPr wrap="square">
              <a:spAutoFit/>
            </a:bodyPr>
            <a:lstStyle/>
            <a:p>
              <a:pPr algn="ctr"/>
              <a:r>
                <a:rPr lang="en-US" b="1" dirty="0" smtClean="0">
                  <a:cs typeface="Arial" charset="0"/>
                </a:rPr>
                <a:t>2012 Scale</a:t>
              </a:r>
              <a:endParaRPr lang="en-US" b="1" dirty="0">
                <a:cs typeface="Arial" charset="0"/>
              </a:endParaRPr>
            </a:p>
          </p:txBody>
        </p:sp>
        <p:sp>
          <p:nvSpPr>
            <p:cNvPr id="29759" name="TextBox 8"/>
            <p:cNvSpPr txBox="1">
              <a:spLocks noChangeArrowheads="1"/>
            </p:cNvSpPr>
            <p:nvPr/>
          </p:nvSpPr>
          <p:spPr bwMode="auto">
            <a:xfrm>
              <a:off x="2255727" y="6228372"/>
              <a:ext cx="1370392" cy="369288"/>
            </a:xfrm>
            <a:prstGeom prst="rect">
              <a:avLst/>
            </a:prstGeom>
            <a:noFill/>
            <a:ln w="9525">
              <a:noFill/>
              <a:miter lim="800000"/>
              <a:headEnd/>
              <a:tailEnd/>
            </a:ln>
          </p:spPr>
          <p:txBody>
            <a:bodyPr wrap="square">
              <a:spAutoFit/>
            </a:bodyPr>
            <a:lstStyle/>
            <a:p>
              <a:pPr algn="ctr"/>
              <a:r>
                <a:rPr lang="en-US" b="1" dirty="0" smtClean="0">
                  <a:cs typeface="Arial" charset="0"/>
                </a:rPr>
                <a:t>2013 Scale</a:t>
              </a:r>
              <a:endParaRPr lang="en-US" b="1" dirty="0">
                <a:cs typeface="Arial" charset="0"/>
              </a:endParaRPr>
            </a:p>
          </p:txBody>
        </p:sp>
        <p:cxnSp>
          <p:nvCxnSpPr>
            <p:cNvPr id="46" name="Straight Connector 45"/>
            <p:cNvCxnSpPr/>
            <p:nvPr/>
          </p:nvCxnSpPr>
          <p:spPr>
            <a:xfrm flipV="1">
              <a:off x="4724400" y="1825823"/>
              <a:ext cx="0" cy="4346057"/>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grpSp>
      <p:sp>
        <p:nvSpPr>
          <p:cNvPr id="29704" name="TextBox 42"/>
          <p:cNvSpPr txBox="1">
            <a:spLocks noChangeArrowheads="1"/>
          </p:cNvSpPr>
          <p:nvPr/>
        </p:nvSpPr>
        <p:spPr bwMode="auto">
          <a:xfrm>
            <a:off x="3810000" y="4489450"/>
            <a:ext cx="1085850" cy="338138"/>
          </a:xfrm>
          <a:prstGeom prst="rect">
            <a:avLst/>
          </a:prstGeom>
          <a:noFill/>
          <a:ln w="9525">
            <a:noFill/>
            <a:miter lim="800000"/>
            <a:headEnd/>
            <a:tailEnd/>
          </a:ln>
        </p:spPr>
        <p:txBody>
          <a:bodyPr>
            <a:spAutoFit/>
          </a:bodyPr>
          <a:lstStyle/>
          <a:p>
            <a:pPr algn="ctr"/>
            <a:r>
              <a:rPr lang="en-US" sz="1600">
                <a:cs typeface="Arial" charset="0"/>
              </a:rPr>
              <a:t>Student A</a:t>
            </a:r>
          </a:p>
        </p:txBody>
      </p:sp>
      <p:grpSp>
        <p:nvGrpSpPr>
          <p:cNvPr id="29705" name="Group 3"/>
          <p:cNvGrpSpPr>
            <a:grpSpLocks/>
          </p:cNvGrpSpPr>
          <p:nvPr/>
        </p:nvGrpSpPr>
        <p:grpSpPr bwMode="auto">
          <a:xfrm>
            <a:off x="1646238" y="1658938"/>
            <a:ext cx="2100262" cy="2117725"/>
            <a:chOff x="1752993" y="2892578"/>
            <a:chExt cx="1932301" cy="2620126"/>
          </a:xfrm>
        </p:grpSpPr>
        <p:sp>
          <p:nvSpPr>
            <p:cNvPr id="79" name="Oval 78"/>
            <p:cNvSpPr/>
            <p:nvPr/>
          </p:nvSpPr>
          <p:spPr>
            <a:xfrm>
              <a:off x="3581596" y="4039620"/>
              <a:ext cx="103698" cy="14534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1" name="Oval 80"/>
            <p:cNvSpPr/>
            <p:nvPr/>
          </p:nvSpPr>
          <p:spPr>
            <a:xfrm>
              <a:off x="3581596" y="3807854"/>
              <a:ext cx="103698" cy="14534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2" name="Oval 81"/>
            <p:cNvSpPr/>
            <p:nvPr/>
          </p:nvSpPr>
          <p:spPr>
            <a:xfrm>
              <a:off x="3581596" y="4340128"/>
              <a:ext cx="103698" cy="153201"/>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3" name="Oval 82"/>
            <p:cNvSpPr/>
            <p:nvPr/>
          </p:nvSpPr>
          <p:spPr>
            <a:xfrm>
              <a:off x="3581596" y="4567965"/>
              <a:ext cx="103698" cy="14730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4" name="Oval 83"/>
            <p:cNvSpPr/>
            <p:nvPr/>
          </p:nvSpPr>
          <p:spPr>
            <a:xfrm>
              <a:off x="3581596" y="4819372"/>
              <a:ext cx="103698" cy="14730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5" name="Oval 84"/>
            <p:cNvSpPr/>
            <p:nvPr/>
          </p:nvSpPr>
          <p:spPr>
            <a:xfrm>
              <a:off x="3581596" y="5135594"/>
              <a:ext cx="103698" cy="147308"/>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6" name="Oval 85"/>
            <p:cNvSpPr/>
            <p:nvPr/>
          </p:nvSpPr>
          <p:spPr>
            <a:xfrm>
              <a:off x="3581596" y="3578053"/>
              <a:ext cx="103698" cy="14730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7" name="Oval 86"/>
            <p:cNvSpPr/>
            <p:nvPr/>
          </p:nvSpPr>
          <p:spPr>
            <a:xfrm>
              <a:off x="3581596" y="3350216"/>
              <a:ext cx="103698" cy="14730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88" name="Straight Arrow Connector 87"/>
            <p:cNvCxnSpPr/>
            <p:nvPr/>
          </p:nvCxnSpPr>
          <p:spPr>
            <a:xfrm flipV="1">
              <a:off x="1980838" y="3501453"/>
              <a:ext cx="1448861" cy="1219713"/>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V="1">
              <a:off x="1980838" y="3731253"/>
              <a:ext cx="1448861" cy="989913"/>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1980838" y="3959090"/>
              <a:ext cx="1448861" cy="762076"/>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1980838" y="4188892"/>
              <a:ext cx="1448861" cy="532274"/>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V="1">
              <a:off x="1980838" y="4416729"/>
              <a:ext cx="1448861" cy="30443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V="1">
              <a:off x="1980838" y="4644566"/>
              <a:ext cx="1448861" cy="76600"/>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1980838" y="4729023"/>
              <a:ext cx="1448861" cy="166950"/>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3581596" y="5365395"/>
              <a:ext cx="103698" cy="14730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98" name="Oval 97"/>
            <p:cNvSpPr/>
            <p:nvPr/>
          </p:nvSpPr>
          <p:spPr>
            <a:xfrm>
              <a:off x="3581596" y="3120415"/>
              <a:ext cx="103698" cy="147308"/>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99" name="Oval 98"/>
            <p:cNvSpPr/>
            <p:nvPr/>
          </p:nvSpPr>
          <p:spPr>
            <a:xfrm>
              <a:off x="3581596" y="2892578"/>
              <a:ext cx="103698" cy="147308"/>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00" name="Straight Arrow Connector 99"/>
            <p:cNvCxnSpPr/>
            <p:nvPr/>
          </p:nvCxnSpPr>
          <p:spPr>
            <a:xfrm flipV="1">
              <a:off x="1980838" y="3350216"/>
              <a:ext cx="1448861" cy="137487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1980838" y="3120415"/>
              <a:ext cx="1448861" cy="160467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1752993" y="4656351"/>
              <a:ext cx="103698" cy="147308"/>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grpSp>
        <p:nvGrpSpPr>
          <p:cNvPr id="29706" name="Group 3"/>
          <p:cNvGrpSpPr>
            <a:grpSpLocks/>
          </p:cNvGrpSpPr>
          <p:nvPr/>
        </p:nvGrpSpPr>
        <p:grpSpPr bwMode="auto">
          <a:xfrm>
            <a:off x="1600200" y="3457575"/>
            <a:ext cx="1814513" cy="2179638"/>
            <a:chOff x="1752993" y="2892578"/>
            <a:chExt cx="1981407" cy="2666889"/>
          </a:xfrm>
        </p:grpSpPr>
        <p:sp>
          <p:nvSpPr>
            <p:cNvPr id="75" name="Oval 74"/>
            <p:cNvSpPr/>
            <p:nvPr/>
          </p:nvSpPr>
          <p:spPr>
            <a:xfrm>
              <a:off x="3581851" y="4038582"/>
              <a:ext cx="152549" cy="15344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76" name="Oval 75"/>
            <p:cNvSpPr/>
            <p:nvPr/>
          </p:nvSpPr>
          <p:spPr>
            <a:xfrm>
              <a:off x="3581851" y="3807440"/>
              <a:ext cx="152549" cy="151506"/>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77" name="Oval 76"/>
            <p:cNvSpPr/>
            <p:nvPr/>
          </p:nvSpPr>
          <p:spPr>
            <a:xfrm>
              <a:off x="3581851" y="4339652"/>
              <a:ext cx="152549" cy="153447"/>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78" name="Oval 77"/>
            <p:cNvSpPr/>
            <p:nvPr/>
          </p:nvSpPr>
          <p:spPr>
            <a:xfrm>
              <a:off x="3581851" y="4568853"/>
              <a:ext cx="152549" cy="151506"/>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0" name="Oval 79"/>
            <p:cNvSpPr/>
            <p:nvPr/>
          </p:nvSpPr>
          <p:spPr>
            <a:xfrm>
              <a:off x="3581851" y="4949560"/>
              <a:ext cx="152549" cy="153447"/>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03" name="Oval 102"/>
            <p:cNvSpPr/>
            <p:nvPr/>
          </p:nvSpPr>
          <p:spPr>
            <a:xfrm>
              <a:off x="3581851" y="5178760"/>
              <a:ext cx="152549" cy="151506"/>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04" name="Oval 103"/>
            <p:cNvSpPr/>
            <p:nvPr/>
          </p:nvSpPr>
          <p:spPr>
            <a:xfrm>
              <a:off x="3581851" y="3578239"/>
              <a:ext cx="152549" cy="153447"/>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05" name="Oval 104"/>
            <p:cNvSpPr/>
            <p:nvPr/>
          </p:nvSpPr>
          <p:spPr>
            <a:xfrm>
              <a:off x="3581851" y="3349038"/>
              <a:ext cx="152549" cy="153447"/>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06" name="Straight Arrow Connector 105"/>
            <p:cNvCxnSpPr/>
            <p:nvPr/>
          </p:nvCxnSpPr>
          <p:spPr>
            <a:xfrm flipV="1">
              <a:off x="1980084" y="3502485"/>
              <a:ext cx="1449218" cy="1217873"/>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1980084" y="3731686"/>
              <a:ext cx="1449218" cy="988672"/>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V="1">
              <a:off x="1980084" y="3958945"/>
              <a:ext cx="1449218" cy="761413"/>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V="1">
              <a:off x="1980084" y="4188146"/>
              <a:ext cx="1449218" cy="532212"/>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V="1">
              <a:off x="1980084" y="4417347"/>
              <a:ext cx="1449218" cy="303011"/>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1980084" y="4644605"/>
              <a:ext cx="1449218" cy="75753"/>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1980084" y="4720359"/>
              <a:ext cx="1449218" cy="304953"/>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1980084" y="4720359"/>
              <a:ext cx="1449218" cy="458402"/>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3581851" y="5407961"/>
              <a:ext cx="152549" cy="151506"/>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15" name="Straight Arrow Connector 114"/>
            <p:cNvCxnSpPr/>
            <p:nvPr/>
          </p:nvCxnSpPr>
          <p:spPr>
            <a:xfrm>
              <a:off x="1980084" y="4732013"/>
              <a:ext cx="1449218" cy="751701"/>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3581851" y="3121779"/>
              <a:ext cx="152549" cy="151506"/>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17" name="Oval 116"/>
            <p:cNvSpPr/>
            <p:nvPr/>
          </p:nvSpPr>
          <p:spPr>
            <a:xfrm>
              <a:off x="3581851" y="2892578"/>
              <a:ext cx="152549" cy="151506"/>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18" name="Straight Arrow Connector 117"/>
            <p:cNvCxnSpPr/>
            <p:nvPr/>
          </p:nvCxnSpPr>
          <p:spPr>
            <a:xfrm flipV="1">
              <a:off x="1980084" y="3282997"/>
              <a:ext cx="1492555" cy="1441246"/>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V="1">
              <a:off x="1980084" y="3055738"/>
              <a:ext cx="1492555" cy="1668505"/>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1752993" y="4656259"/>
              <a:ext cx="152549" cy="151506"/>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29707" name="TextBox 42"/>
          <p:cNvSpPr txBox="1">
            <a:spLocks noChangeArrowheads="1"/>
          </p:cNvSpPr>
          <p:nvPr/>
        </p:nvSpPr>
        <p:spPr bwMode="auto">
          <a:xfrm>
            <a:off x="3886200" y="2727325"/>
            <a:ext cx="1085850" cy="338138"/>
          </a:xfrm>
          <a:prstGeom prst="rect">
            <a:avLst/>
          </a:prstGeom>
          <a:noFill/>
          <a:ln w="9525">
            <a:noFill/>
            <a:miter lim="800000"/>
            <a:headEnd/>
            <a:tailEnd/>
          </a:ln>
        </p:spPr>
        <p:txBody>
          <a:bodyPr>
            <a:spAutoFit/>
          </a:bodyPr>
          <a:lstStyle/>
          <a:p>
            <a:pPr algn="ctr"/>
            <a:r>
              <a:rPr lang="en-US" sz="1600">
                <a:cs typeface="Arial" charset="0"/>
              </a:rPr>
              <a:t>Student E</a:t>
            </a:r>
          </a:p>
        </p:txBody>
      </p:sp>
      <p:sp>
        <p:nvSpPr>
          <p:cNvPr id="4" name="Rectangle 3"/>
          <p:cNvSpPr/>
          <p:nvPr/>
        </p:nvSpPr>
        <p:spPr>
          <a:xfrm>
            <a:off x="3135313" y="3403090"/>
            <a:ext cx="711200" cy="401638"/>
          </a:xfrm>
          <a:prstGeom prst="rect">
            <a:avLst/>
          </a:prstGeom>
          <a:solidFill>
            <a:schemeClr val="bg1">
              <a:lumMod val="85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flipV="1">
            <a:off x="895350" y="2674938"/>
            <a:ext cx="4559300" cy="30162"/>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9710" name="TextBox 8"/>
          <p:cNvSpPr txBox="1">
            <a:spLocks noChangeArrowheads="1"/>
          </p:cNvSpPr>
          <p:nvPr/>
        </p:nvSpPr>
        <p:spPr bwMode="auto">
          <a:xfrm>
            <a:off x="4214813" y="6024563"/>
            <a:ext cx="2479675" cy="584200"/>
          </a:xfrm>
          <a:prstGeom prst="rect">
            <a:avLst/>
          </a:prstGeom>
          <a:noFill/>
          <a:ln w="9525">
            <a:noFill/>
            <a:miter lim="800000"/>
            <a:headEnd/>
            <a:tailEnd/>
          </a:ln>
        </p:spPr>
        <p:txBody>
          <a:bodyPr>
            <a:spAutoFit/>
          </a:bodyPr>
          <a:lstStyle/>
          <a:p>
            <a:r>
              <a:rPr lang="en-US" sz="1400">
                <a:solidFill>
                  <a:srgbClr val="FF0000"/>
                </a:solidFill>
                <a:ea typeface="ＭＳ Ｐゴシック"/>
                <a:cs typeface="ＭＳ Ｐゴシック"/>
              </a:rPr>
              <a:t>─</a:t>
            </a:r>
            <a:r>
              <a:rPr lang="en-US" sz="1400">
                <a:ea typeface="ＭＳ Ｐゴシック"/>
                <a:cs typeface="ＭＳ Ｐゴシック"/>
              </a:rPr>
              <a:t>   Proficiency</a:t>
            </a:r>
          </a:p>
          <a:p>
            <a:endParaRPr lang="en-US">
              <a:ea typeface="ＭＳ Ｐゴシック"/>
              <a:cs typeface="ＭＳ Ｐゴシック"/>
            </a:endParaRPr>
          </a:p>
        </p:txBody>
      </p:sp>
      <p:cxnSp>
        <p:nvCxnSpPr>
          <p:cNvPr id="66" name="Straight Arrow Connector 65"/>
          <p:cNvCxnSpPr/>
          <p:nvPr/>
        </p:nvCxnSpPr>
        <p:spPr bwMode="auto">
          <a:xfrm>
            <a:off x="1893888" y="3144044"/>
            <a:ext cx="1611312" cy="32781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bwMode="auto">
          <a:xfrm>
            <a:off x="1893888" y="3144044"/>
            <a:ext cx="1611312" cy="500856"/>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32723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304800" y="152400"/>
            <a:ext cx="8382000" cy="1143000"/>
          </a:xfrm>
        </p:spPr>
        <p:txBody>
          <a:bodyPr/>
          <a:lstStyle/>
          <a:p>
            <a:r>
              <a:rPr lang="en-US" smtClean="0"/>
              <a:t>Student Growth Percentiles:  </a:t>
            </a:r>
            <a:br>
              <a:rPr lang="en-US" smtClean="0"/>
            </a:br>
            <a:r>
              <a:rPr lang="en-US" smtClean="0"/>
              <a:t>True or False?</a:t>
            </a:r>
          </a:p>
        </p:txBody>
      </p:sp>
      <p:sp>
        <p:nvSpPr>
          <p:cNvPr id="30722" name="Content Placeholder 2"/>
          <p:cNvSpPr>
            <a:spLocks noGrp="1"/>
          </p:cNvSpPr>
          <p:nvPr>
            <p:ph sz="half" idx="1"/>
          </p:nvPr>
        </p:nvSpPr>
        <p:spPr>
          <a:xfrm>
            <a:off x="457200" y="1371600"/>
            <a:ext cx="5562600" cy="4525963"/>
          </a:xfrm>
        </p:spPr>
        <p:txBody>
          <a:bodyPr/>
          <a:lstStyle/>
          <a:p>
            <a:pPr marL="457200" indent="-457200" eaLnBrk="1" hangingPunct="1">
              <a:buFont typeface="Wingdings" pitchFamily="2" charset="2"/>
              <a:buAutoNum type="arabicPeriod"/>
            </a:pPr>
            <a:r>
              <a:rPr lang="en-US" sz="2000" b="0" smtClean="0">
                <a:solidFill>
                  <a:schemeClr val="tx1"/>
                </a:solidFill>
              </a:rPr>
              <a:t>A student with an SGP of 50 performed as well or better than 50 percent of similar students.   </a:t>
            </a:r>
          </a:p>
          <a:p>
            <a:pPr marL="457200" indent="-457200" eaLnBrk="1" hangingPunct="1">
              <a:spcBef>
                <a:spcPts val="600"/>
              </a:spcBef>
              <a:buFont typeface="Wingdings" pitchFamily="2" charset="2"/>
              <a:buAutoNum type="arabicPeriod"/>
            </a:pPr>
            <a:r>
              <a:rPr lang="en-US" sz="2000" b="0" smtClean="0">
                <a:solidFill>
                  <a:schemeClr val="tx1"/>
                </a:solidFill>
              </a:rPr>
              <a:t>A student with an SGP of 80 must be proficient.</a:t>
            </a:r>
          </a:p>
          <a:p>
            <a:pPr marL="457200" indent="-457200" eaLnBrk="1" hangingPunct="1">
              <a:spcBef>
                <a:spcPts val="600"/>
              </a:spcBef>
              <a:buFont typeface="Wingdings" pitchFamily="2" charset="2"/>
              <a:buAutoNum type="arabicPeriod"/>
            </a:pPr>
            <a:r>
              <a:rPr lang="en-US" sz="2000" b="0" smtClean="0">
                <a:solidFill>
                  <a:schemeClr val="tx1"/>
                </a:solidFill>
              </a:rPr>
              <a:t>A student with an SGP of 20 grew less than a student with an SGP of 60.</a:t>
            </a:r>
          </a:p>
          <a:p>
            <a:pPr marL="457200" indent="-457200" eaLnBrk="1" hangingPunct="1">
              <a:spcBef>
                <a:spcPts val="600"/>
              </a:spcBef>
              <a:buFont typeface="Wingdings" pitchFamily="2" charset="2"/>
              <a:buAutoNum type="arabicPeriod"/>
            </a:pPr>
            <a:r>
              <a:rPr lang="en-US" sz="2000" b="0" smtClean="0">
                <a:solidFill>
                  <a:schemeClr val="tx1"/>
                </a:solidFill>
              </a:rPr>
              <a:t>The highest SGP that a student can receive is 99.</a:t>
            </a:r>
          </a:p>
          <a:p>
            <a:pPr marL="457200" indent="-457200" eaLnBrk="1" hangingPunct="1">
              <a:spcBef>
                <a:spcPts val="600"/>
              </a:spcBef>
              <a:buFont typeface="Wingdings" pitchFamily="2" charset="2"/>
              <a:buAutoNum type="arabicPeriod"/>
            </a:pPr>
            <a:r>
              <a:rPr lang="en-US" sz="2000" b="0" smtClean="0">
                <a:solidFill>
                  <a:schemeClr val="tx1"/>
                </a:solidFill>
              </a:rPr>
              <a:t>A student with an SGP of 75 got about 75% of test questions correct.</a:t>
            </a:r>
          </a:p>
          <a:p>
            <a:pPr marL="457200" indent="-457200" eaLnBrk="1" hangingPunct="1">
              <a:spcBef>
                <a:spcPts val="600"/>
              </a:spcBef>
              <a:buFont typeface="Wingdings" pitchFamily="2" charset="2"/>
              <a:buAutoNum type="arabicPeriod"/>
            </a:pPr>
            <a:r>
              <a:rPr lang="en-US" sz="2000" b="0" smtClean="0">
                <a:solidFill>
                  <a:srgbClr val="FF0000"/>
                </a:solidFill>
              </a:rPr>
              <a:t>Extra credit:  A student with an SGP of 55 in math and an SGP of 50 in ELA learned more math than ELA content this year.</a:t>
            </a:r>
          </a:p>
        </p:txBody>
      </p:sp>
      <p:sp>
        <p:nvSpPr>
          <p:cNvPr id="4" name="Content Placeholder 3"/>
          <p:cNvSpPr>
            <a:spLocks noGrp="1"/>
          </p:cNvSpPr>
          <p:nvPr>
            <p:ph sz="half" idx="2"/>
          </p:nvPr>
        </p:nvSpPr>
        <p:spPr>
          <a:xfrm>
            <a:off x="6324600" y="1371600"/>
            <a:ext cx="2514600" cy="4525963"/>
          </a:xfrm>
        </p:spPr>
        <p:txBody>
          <a:bodyPr/>
          <a:lstStyle/>
          <a:p>
            <a:pPr marL="0" indent="0">
              <a:spcBef>
                <a:spcPct val="0"/>
              </a:spcBef>
              <a:buFont typeface="Wingdings" pitchFamily="2" charset="2"/>
              <a:buAutoNum type="arabicPeriod"/>
            </a:pPr>
            <a:r>
              <a:rPr lang="en-US" sz="2000" b="0" smtClean="0">
                <a:solidFill>
                  <a:srgbClr val="FF0000"/>
                </a:solidFill>
              </a:rPr>
              <a:t>True</a:t>
            </a:r>
          </a:p>
          <a:p>
            <a:pPr marL="0" indent="0">
              <a:spcBef>
                <a:spcPct val="0"/>
              </a:spcBef>
              <a:buFont typeface="Wingdings" pitchFamily="2" charset="2"/>
              <a:buAutoNum type="arabicPeriod"/>
            </a:pPr>
            <a:endParaRPr lang="en-US" sz="3800" b="0" smtClean="0">
              <a:solidFill>
                <a:srgbClr val="FF0000"/>
              </a:solidFill>
            </a:endParaRPr>
          </a:p>
          <a:p>
            <a:pPr marL="0" indent="0">
              <a:spcBef>
                <a:spcPct val="0"/>
              </a:spcBef>
              <a:buFont typeface="Wingdings" pitchFamily="2" charset="2"/>
              <a:buAutoNum type="arabicPeriod"/>
            </a:pPr>
            <a:r>
              <a:rPr lang="en-US" sz="2000" b="0" smtClean="0">
                <a:solidFill>
                  <a:srgbClr val="FF0000"/>
                </a:solidFill>
              </a:rPr>
              <a:t> False</a:t>
            </a:r>
          </a:p>
          <a:p>
            <a:pPr marL="0" indent="0">
              <a:spcBef>
                <a:spcPct val="0"/>
              </a:spcBef>
              <a:buFont typeface="Wingdings" pitchFamily="2" charset="2"/>
              <a:buAutoNum type="arabicPeriod"/>
            </a:pPr>
            <a:endParaRPr lang="en-US" sz="3000" b="0" smtClean="0">
              <a:solidFill>
                <a:srgbClr val="FF0000"/>
              </a:solidFill>
            </a:endParaRPr>
          </a:p>
          <a:p>
            <a:pPr marL="0" indent="0">
              <a:spcBef>
                <a:spcPct val="0"/>
              </a:spcBef>
              <a:buFont typeface="Wingdings" pitchFamily="2" charset="2"/>
              <a:buAutoNum type="arabicPeriod"/>
            </a:pPr>
            <a:r>
              <a:rPr lang="en-US" sz="2000" b="0" smtClean="0">
                <a:solidFill>
                  <a:srgbClr val="FF0000"/>
                </a:solidFill>
              </a:rPr>
              <a:t> False</a:t>
            </a:r>
          </a:p>
          <a:p>
            <a:pPr marL="0" indent="0">
              <a:spcBef>
                <a:spcPct val="0"/>
              </a:spcBef>
              <a:buFont typeface="Wingdings" pitchFamily="2" charset="2"/>
              <a:buAutoNum type="arabicPeriod"/>
            </a:pPr>
            <a:endParaRPr lang="en-US" sz="2500" b="0" smtClean="0">
              <a:solidFill>
                <a:srgbClr val="FF0000"/>
              </a:solidFill>
            </a:endParaRPr>
          </a:p>
          <a:p>
            <a:pPr marL="0" indent="0">
              <a:spcBef>
                <a:spcPct val="0"/>
              </a:spcBef>
              <a:buFont typeface="Wingdings" pitchFamily="2" charset="2"/>
              <a:buAutoNum type="arabicPeriod"/>
            </a:pPr>
            <a:r>
              <a:rPr lang="en-US" sz="2000" b="0" smtClean="0">
                <a:solidFill>
                  <a:srgbClr val="FF0000"/>
                </a:solidFill>
              </a:rPr>
              <a:t> True</a:t>
            </a:r>
          </a:p>
          <a:p>
            <a:pPr marL="0" indent="0">
              <a:spcBef>
                <a:spcPct val="0"/>
              </a:spcBef>
              <a:buFont typeface="Wingdings" pitchFamily="2" charset="2"/>
              <a:buAutoNum type="arabicPeriod"/>
            </a:pPr>
            <a:endParaRPr lang="en-US" sz="2500" b="0" smtClean="0">
              <a:solidFill>
                <a:srgbClr val="FF0000"/>
              </a:solidFill>
            </a:endParaRPr>
          </a:p>
          <a:p>
            <a:pPr marL="0" indent="0">
              <a:spcBef>
                <a:spcPct val="0"/>
              </a:spcBef>
              <a:buFont typeface="Wingdings" pitchFamily="2" charset="2"/>
              <a:buAutoNum type="arabicPeriod"/>
            </a:pPr>
            <a:r>
              <a:rPr lang="en-US" sz="2000" b="0" smtClean="0">
                <a:solidFill>
                  <a:srgbClr val="FF0000"/>
                </a:solidFill>
              </a:rPr>
              <a:t> False</a:t>
            </a:r>
          </a:p>
          <a:p>
            <a:pPr marL="0" indent="0">
              <a:spcBef>
                <a:spcPct val="0"/>
              </a:spcBef>
              <a:buFont typeface="Wingdings" pitchFamily="2" charset="2"/>
              <a:buAutoNum type="arabicPeriod"/>
            </a:pPr>
            <a:endParaRPr lang="en-US" sz="2500" b="0" smtClean="0">
              <a:solidFill>
                <a:srgbClr val="FF0000"/>
              </a:solidFill>
            </a:endParaRPr>
          </a:p>
          <a:p>
            <a:pPr marL="0" indent="0">
              <a:spcBef>
                <a:spcPct val="0"/>
              </a:spcBef>
              <a:buFont typeface="Wingdings" pitchFamily="2" charset="2"/>
              <a:buAutoNum type="arabicPeriod"/>
            </a:pPr>
            <a:r>
              <a:rPr lang="en-US" sz="2000" b="0" smtClean="0">
                <a:solidFill>
                  <a:srgbClr val="FF0000"/>
                </a:solidFill>
              </a:rPr>
              <a:t> False</a:t>
            </a:r>
          </a:p>
          <a:p>
            <a:pPr marL="0" indent="0">
              <a:spcBef>
                <a:spcPct val="0"/>
              </a:spcBef>
              <a:buFontTx/>
              <a:buNone/>
            </a:pPr>
            <a:endParaRPr lang="en-US" sz="2000" smtClean="0"/>
          </a:p>
        </p:txBody>
      </p:sp>
      <p:sp>
        <p:nvSpPr>
          <p:cNvPr id="5" name="Footer Placeholder 4"/>
          <p:cNvSpPr>
            <a:spLocks noGrp="1"/>
          </p:cNvSpPr>
          <p:nvPr>
            <p:ph type="ftr" sz="quarter" idx="10"/>
          </p:nvPr>
        </p:nvSpPr>
        <p:spPr/>
        <p:txBody>
          <a:bodyPr/>
          <a:lstStyle/>
          <a:p>
            <a:pPr>
              <a:defRPr/>
            </a:pPr>
            <a:r>
              <a:rPr lang="en-US" smtClean="0"/>
              <a:t>EngageNY.org</a:t>
            </a:r>
            <a:endParaRPr lang="en-US"/>
          </a:p>
        </p:txBody>
      </p:sp>
      <p:sp>
        <p:nvSpPr>
          <p:cNvPr id="6" name="Slide Number Placeholder 5"/>
          <p:cNvSpPr>
            <a:spLocks noGrp="1"/>
          </p:cNvSpPr>
          <p:nvPr>
            <p:ph type="sldNum" sz="quarter" idx="11"/>
          </p:nvPr>
        </p:nvSpPr>
        <p:spPr/>
        <p:txBody>
          <a:bodyPr/>
          <a:lstStyle/>
          <a:p>
            <a:pPr>
              <a:defRPr/>
            </a:pPr>
            <a:fld id="{18A2CC18-E5D6-4DF6-BD7D-7D8D79B284D9}" type="slidenum">
              <a:rPr lang="en-US" smtClean="0"/>
              <a:pPr>
                <a:defRPr/>
              </a:pPr>
              <a:t>8</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 calcmode="lin" valueType="num">
                                      <p:cBhvr additive="base">
                                        <p:cTn id="3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28625" y="14288"/>
            <a:ext cx="8229600" cy="1143000"/>
          </a:xfrm>
        </p:spPr>
        <p:txBody>
          <a:bodyPr/>
          <a:lstStyle/>
          <a:p>
            <a:r>
              <a:rPr lang="en-US" smtClean="0">
                <a:latin typeface="Arial" charset="0"/>
                <a:cs typeface="Arial" charset="0"/>
              </a:rPr>
              <a:t>Defining “Similar Students” </a:t>
            </a:r>
            <a:endParaRPr lang="en-US" smtClean="0"/>
          </a:p>
        </p:txBody>
      </p:sp>
      <p:sp>
        <p:nvSpPr>
          <p:cNvPr id="3" name="Content Placeholder 2"/>
          <p:cNvSpPr>
            <a:spLocks noGrp="1"/>
          </p:cNvSpPr>
          <p:nvPr>
            <p:ph idx="1"/>
          </p:nvPr>
        </p:nvSpPr>
        <p:spPr>
          <a:xfrm>
            <a:off x="457200" y="1600200"/>
            <a:ext cx="2932113" cy="4525963"/>
          </a:xfrm>
        </p:spPr>
        <p:txBody>
          <a:bodyPr/>
          <a:lstStyle/>
          <a:p>
            <a:pPr marL="0" indent="0">
              <a:buFontTx/>
              <a:buNone/>
              <a:defRPr/>
            </a:pPr>
            <a:r>
              <a:rPr lang="en-US" sz="2000" b="0" dirty="0" smtClean="0">
                <a:solidFill>
                  <a:schemeClr val="tx1"/>
                </a:solidFill>
                <a:cs typeface="Arial" pitchFamily="34" charset="0"/>
              </a:rPr>
              <a:t>We include data about four characteristics (circled in blue here) when we compare student growth. These factors allow us to more precisely separate the impact of things that a teacher does not control from the effects of the instruction.  </a:t>
            </a:r>
            <a:endParaRPr lang="en-US" sz="2800" b="0" dirty="0" smtClean="0">
              <a:solidFill>
                <a:schemeClr val="tx1"/>
              </a:solidFill>
              <a:cs typeface="Arial" pitchFamily="34" charset="0"/>
            </a:endParaRPr>
          </a:p>
          <a:p>
            <a:pPr>
              <a:defRPr/>
            </a:pPr>
            <a:endParaRPr lang="en-US" sz="2000" dirty="0"/>
          </a:p>
        </p:txBody>
      </p:sp>
      <p:sp>
        <p:nvSpPr>
          <p:cNvPr id="4" name="Footer Placeholder 3"/>
          <p:cNvSpPr>
            <a:spLocks noGrp="1"/>
          </p:cNvSpPr>
          <p:nvPr>
            <p:ph type="ftr" sz="quarter" idx="10"/>
          </p:nvPr>
        </p:nvSpPr>
        <p:spPr/>
        <p:txBody>
          <a:bodyPr/>
          <a:lstStyle/>
          <a:p>
            <a:pPr>
              <a:defRPr/>
            </a:pPr>
            <a:r>
              <a:rPr lang="en-US" smtClean="0"/>
              <a:t>EngageNY.org</a:t>
            </a:r>
            <a:endParaRPr lang="en-US"/>
          </a:p>
        </p:txBody>
      </p:sp>
      <p:sp>
        <p:nvSpPr>
          <p:cNvPr id="5" name="Slide Number Placeholder 4"/>
          <p:cNvSpPr>
            <a:spLocks noGrp="1"/>
          </p:cNvSpPr>
          <p:nvPr>
            <p:ph type="sldNum" sz="quarter" idx="11"/>
          </p:nvPr>
        </p:nvSpPr>
        <p:spPr/>
        <p:txBody>
          <a:bodyPr/>
          <a:lstStyle/>
          <a:p>
            <a:pPr>
              <a:defRPr/>
            </a:pPr>
            <a:fld id="{F7A506E2-5544-4D95-9F14-E017CAF5ABE0}" type="slidenum">
              <a:rPr lang="en-US" smtClean="0"/>
              <a:pPr>
                <a:defRPr/>
              </a:pPr>
              <a:t>9</a:t>
            </a:fld>
            <a:endParaRPr lang="en-US" dirty="0"/>
          </a:p>
        </p:txBody>
      </p:sp>
      <p:grpSp>
        <p:nvGrpSpPr>
          <p:cNvPr id="31749" name="Group 5"/>
          <p:cNvGrpSpPr>
            <a:grpSpLocks/>
          </p:cNvGrpSpPr>
          <p:nvPr/>
        </p:nvGrpSpPr>
        <p:grpSpPr bwMode="auto">
          <a:xfrm>
            <a:off x="3275013" y="1524000"/>
            <a:ext cx="5578475" cy="4460875"/>
            <a:chOff x="2436420" y="955146"/>
            <a:chExt cx="5577827" cy="4460596"/>
          </a:xfrm>
        </p:grpSpPr>
        <p:sp>
          <p:nvSpPr>
            <p:cNvPr id="7" name="Oval 6"/>
            <p:cNvSpPr/>
            <p:nvPr/>
          </p:nvSpPr>
          <p:spPr>
            <a:xfrm>
              <a:off x="6298358" y="2601281"/>
              <a:ext cx="1715889" cy="1371514"/>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3D7FA9"/>
                </a:solidFill>
                <a:cs typeface="Arial" pitchFamily="34" charset="0"/>
              </a:endParaRPr>
            </a:p>
          </p:txBody>
        </p:sp>
        <p:sp>
          <p:nvSpPr>
            <p:cNvPr id="8" name="Oval 7"/>
            <p:cNvSpPr/>
            <p:nvPr/>
          </p:nvSpPr>
          <p:spPr>
            <a:xfrm>
              <a:off x="2899916" y="3844215"/>
              <a:ext cx="1976207" cy="1571527"/>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cs typeface="Arial" pitchFamily="34" charset="0"/>
              </a:endParaRPr>
            </a:p>
          </p:txBody>
        </p:sp>
        <p:sp>
          <p:nvSpPr>
            <p:cNvPr id="9" name="Rectangle 8"/>
            <p:cNvSpPr/>
            <p:nvPr/>
          </p:nvSpPr>
          <p:spPr>
            <a:xfrm>
              <a:off x="4038021" y="2702875"/>
              <a:ext cx="1687317" cy="736554"/>
            </a:xfrm>
            <a:prstGeom prst="rect">
              <a:avLst/>
            </a:prstGeom>
            <a:ln>
              <a:solidFill>
                <a:srgbClr val="3D7FA9"/>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000" dirty="0">
                  <a:solidFill>
                    <a:schemeClr val="tx1"/>
                  </a:solidFill>
                  <a:cs typeface="Arial" pitchFamily="34" charset="0"/>
                </a:rPr>
                <a:t>Student performance</a:t>
              </a:r>
            </a:p>
          </p:txBody>
        </p:sp>
        <p:sp>
          <p:nvSpPr>
            <p:cNvPr id="10" name="Rectangle 9"/>
            <p:cNvSpPr/>
            <p:nvPr/>
          </p:nvSpPr>
          <p:spPr>
            <a:xfrm>
              <a:off x="3017378" y="4249003"/>
              <a:ext cx="1741285" cy="761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cs typeface="Arial" pitchFamily="34" charset="0"/>
                </a:rPr>
                <a:t>Economic disadvantage (poverty)</a:t>
              </a:r>
            </a:p>
          </p:txBody>
        </p:sp>
        <p:sp>
          <p:nvSpPr>
            <p:cNvPr id="11" name="Oval 10"/>
            <p:cNvSpPr/>
            <p:nvPr/>
          </p:nvSpPr>
          <p:spPr>
            <a:xfrm>
              <a:off x="2436420" y="1212305"/>
              <a:ext cx="1714301" cy="1371514"/>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cs typeface="Arial" pitchFamily="34" charset="0"/>
              </a:endParaRPr>
            </a:p>
          </p:txBody>
        </p:sp>
        <p:sp>
          <p:nvSpPr>
            <p:cNvPr id="12" name="Rectangle 11"/>
            <p:cNvSpPr/>
            <p:nvPr/>
          </p:nvSpPr>
          <p:spPr>
            <a:xfrm>
              <a:off x="2549119" y="1488513"/>
              <a:ext cx="1506363" cy="761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cs typeface="Arial" pitchFamily="34" charset="0"/>
                </a:rPr>
                <a:t>Instruction</a:t>
              </a:r>
            </a:p>
          </p:txBody>
        </p:sp>
        <p:sp>
          <p:nvSpPr>
            <p:cNvPr id="14" name="Rectangle 13"/>
            <p:cNvSpPr/>
            <p:nvPr/>
          </p:nvSpPr>
          <p:spPr>
            <a:xfrm>
              <a:off x="6507884" y="3096550"/>
              <a:ext cx="1295250" cy="3809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cs typeface="Arial" pitchFamily="34" charset="0"/>
                </a:rPr>
                <a:t>Disability (SWD)</a:t>
              </a:r>
            </a:p>
          </p:txBody>
        </p:sp>
        <p:cxnSp>
          <p:nvCxnSpPr>
            <p:cNvPr id="15" name="Straight Arrow Connector 14"/>
            <p:cNvCxnSpPr/>
            <p:nvPr/>
          </p:nvCxnSpPr>
          <p:spPr>
            <a:xfrm>
              <a:off x="3428492" y="2626679"/>
              <a:ext cx="550799" cy="34605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444374" y="3548959"/>
              <a:ext cx="346035" cy="29525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5325334" y="3591819"/>
              <a:ext cx="336511" cy="50638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790417" y="3058452"/>
              <a:ext cx="439687" cy="76195"/>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904704" y="955146"/>
              <a:ext cx="1715889" cy="1371514"/>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3D7FA9"/>
                </a:solidFill>
                <a:cs typeface="Arial" pitchFamily="34" charset="0"/>
              </a:endParaRPr>
            </a:p>
          </p:txBody>
        </p:sp>
        <p:sp>
          <p:nvSpPr>
            <p:cNvPr id="31762" name="TextBox 19"/>
            <p:cNvSpPr txBox="1">
              <a:spLocks noChangeArrowheads="1"/>
            </p:cNvSpPr>
            <p:nvPr/>
          </p:nvSpPr>
          <p:spPr bwMode="auto">
            <a:xfrm>
              <a:off x="6089650" y="1287003"/>
              <a:ext cx="1344612" cy="707886"/>
            </a:xfrm>
            <a:prstGeom prst="rect">
              <a:avLst/>
            </a:prstGeom>
            <a:noFill/>
            <a:ln w="9525">
              <a:noFill/>
              <a:miter lim="800000"/>
              <a:headEnd/>
              <a:tailEnd/>
            </a:ln>
          </p:spPr>
          <p:txBody>
            <a:bodyPr>
              <a:spAutoFit/>
            </a:bodyPr>
            <a:lstStyle/>
            <a:p>
              <a:pPr algn="ctr"/>
              <a:r>
                <a:rPr lang="en-US" sz="2000">
                  <a:cs typeface="Arial" charset="0"/>
                </a:rPr>
                <a:t>Academic history</a:t>
              </a:r>
            </a:p>
          </p:txBody>
        </p:sp>
        <p:cxnSp>
          <p:nvCxnSpPr>
            <p:cNvPr id="21" name="Straight Arrow Connector 20"/>
            <p:cNvCxnSpPr/>
            <p:nvPr/>
          </p:nvCxnSpPr>
          <p:spPr>
            <a:xfrm flipH="1">
              <a:off x="5714226" y="2126648"/>
              <a:ext cx="357147" cy="479395"/>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295175" y="4044228"/>
              <a:ext cx="1714301" cy="1371514"/>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3D7FA9"/>
                </a:solidFill>
                <a:cs typeface="Arial" pitchFamily="34" charset="0"/>
              </a:endParaRPr>
            </a:p>
          </p:txBody>
        </p:sp>
        <p:sp>
          <p:nvSpPr>
            <p:cNvPr id="13" name="Rectangle 12"/>
            <p:cNvSpPr/>
            <p:nvPr/>
          </p:nvSpPr>
          <p:spPr>
            <a:xfrm>
              <a:off x="5407875" y="4383932"/>
              <a:ext cx="1487314" cy="761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cs typeface="Arial" pitchFamily="34" charset="0"/>
                </a:rPr>
                <a:t>Language proficiency (ELL)</a:t>
              </a:r>
            </a:p>
          </p:txBody>
        </p:sp>
      </p:gr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rtoGothic St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2273</TotalTime>
  <Words>3447</Words>
  <Application>Microsoft Macintosh PowerPoint</Application>
  <PresentationFormat>On-screen Show (4:3)</PresentationFormat>
  <Paragraphs>607</Paragraphs>
  <Slides>43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Default Design</vt:lpstr>
      <vt:lpstr>Worksheet</vt:lpstr>
      <vt:lpstr>State-Calculated Growth Measures Overview</vt:lpstr>
      <vt:lpstr>New York State Multiple Measures Evaluation System</vt:lpstr>
      <vt:lpstr>Why Growth?</vt:lpstr>
      <vt:lpstr>Why Growth?</vt:lpstr>
      <vt:lpstr>How to Measure Growth? </vt:lpstr>
      <vt:lpstr>Student A’s Current Year Performance Compared To “Similar” Students</vt:lpstr>
      <vt:lpstr>Student E’s Current Year Performance Compared To “Similar” Students</vt:lpstr>
      <vt:lpstr>Student Growth Percentiles:   True or False?</vt:lpstr>
      <vt:lpstr>Defining “Similar Students” </vt:lpstr>
      <vt:lpstr>Expanding the Definition of “Similar” Students:  An Example</vt:lpstr>
      <vt:lpstr>Expanding the Definition of “Similar” Students:  An Example</vt:lpstr>
      <vt:lpstr>Partner Activity</vt:lpstr>
      <vt:lpstr>PowerPoint Presentation</vt:lpstr>
      <vt:lpstr>Mean Growth Percentile</vt:lpstr>
      <vt:lpstr>Elements of Teacher/Student Attribution Data</vt:lpstr>
      <vt:lpstr>From Student Growth to Teacher Growth Scores </vt:lpstr>
      <vt:lpstr>Minimum Number of Scores Required for Reporting Teacher MGPs </vt:lpstr>
      <vt:lpstr>Which Students Count in a Principal’s MGP for 2012–13?</vt:lpstr>
      <vt:lpstr>From Student Growth to Principal Growth Scores </vt:lpstr>
      <vt:lpstr>PowerPoint Presentation</vt:lpstr>
      <vt:lpstr>MGPs and Statistical Confidence:  Teachers and Principals</vt:lpstr>
      <vt:lpstr>Growth Rating Classification</vt:lpstr>
      <vt:lpstr>State-Provided Measures of Student Growth for  Principals of Grades 9–12  2012–13 and 2013–14</vt:lpstr>
      <vt:lpstr>Goal of 9-12 Metrics</vt:lpstr>
      <vt:lpstr>Two Types of Measures for 9-12 Principals</vt:lpstr>
      <vt:lpstr>Comparative Growth in Regents Exams Passed</vt:lpstr>
      <vt:lpstr>Student Attribution for Grades 9–12 Principals</vt:lpstr>
      <vt:lpstr>Of Note in the Grades 9-12 Reporting Activity</vt:lpstr>
      <vt:lpstr>Appendix</vt:lpstr>
      <vt:lpstr>Growth Rating Classification Rules for Teachers and Principals for 2012–13</vt:lpstr>
      <vt:lpstr>Additional details on 9-12 principal metrics</vt:lpstr>
      <vt:lpstr> MGP for ELA and Integrated Algebra Regents Exams </vt:lpstr>
      <vt:lpstr>MGP for ELA and Integrated Algebra Regents Exams: Same Approach as Grades 4–8 MGP Measures</vt:lpstr>
      <vt:lpstr>Additional Details About 9-12 MGP Metric</vt:lpstr>
      <vt:lpstr>Comparative Growth in Regents EXAMS Passed Measure  </vt:lpstr>
      <vt:lpstr>Why This Metric?</vt:lpstr>
      <vt:lpstr>Comparative Growth in Regents Exams Passed</vt:lpstr>
      <vt:lpstr>Find the Growth in Regents Score</vt:lpstr>
      <vt:lpstr>Additional Details about 9-12 Comparative Growth in Regents Passed Metric</vt:lpstr>
      <vt:lpstr>Determining HEDI Ratings and Scores  for Grades 9–12 Principals</vt:lpstr>
      <vt:lpstr>Growth Rating Classification Rules for 9-12 Principals for 2012–13</vt:lpstr>
      <vt:lpstr>Calculating the Growth Subcomponent Rating (HEDI) and Growth Score Points</vt:lpstr>
      <vt:lpstr>Calculating the Overall Growth Subcomponent Rating (HEDI) and Growth Score Points—For Principals with Grades 9-12 and Grades 4-8*</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EngageNY</dc:title>
  <dc:creator>NYSED</dc:creator>
  <cp:lastModifiedBy>Tamarazio, Andrea</cp:lastModifiedBy>
  <cp:revision>152</cp:revision>
  <dcterms:created xsi:type="dcterms:W3CDTF">2012-11-02T15:03:06Z</dcterms:created>
  <dcterms:modified xsi:type="dcterms:W3CDTF">2014-08-19T15:00:54Z</dcterms:modified>
</cp:coreProperties>
</file>