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039" autoAdjust="0"/>
  </p:normalViewPr>
  <p:slideViewPr>
    <p:cSldViewPr>
      <p:cViewPr>
        <p:scale>
          <a:sx n="70" d="100"/>
          <a:sy n="70" d="100"/>
        </p:scale>
        <p:origin x="-198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A2FDD4-4BF7-4C2D-87F0-47B87FCE1E29}" type="datetimeFigureOut">
              <a:rPr lang="en-US" smtClean="0"/>
              <a:t>8/26/2013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D7AA35-8C4D-402B-B633-C10C909EE823}" type="slidenum">
              <a:rPr lang="en-US" smtClean="0"/>
              <a:t>‹#›</a:t>
            </a:fld>
            <a:endParaRPr lang="en-US"/>
          </a:p>
        </p:txBody>
      </p:sp>
    </p:spTree>
    <p:extLst>
      <p:ext uri="{BB962C8B-B14F-4D97-AF65-F5344CB8AC3E}">
        <p14:creationId xmlns:p14="http://schemas.microsoft.com/office/powerpoint/2010/main" val="1686783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31731" indent="-281435" eaLnBrk="0" hangingPunct="0">
              <a:defRPr>
                <a:solidFill>
                  <a:schemeClr val="tx1"/>
                </a:solidFill>
                <a:latin typeface="Arial" charset="0"/>
              </a:defRPr>
            </a:lvl2pPr>
            <a:lvl3pPr marL="1125741" indent="-225148" eaLnBrk="0" hangingPunct="0">
              <a:defRPr>
                <a:solidFill>
                  <a:schemeClr val="tx1"/>
                </a:solidFill>
                <a:latin typeface="Arial" charset="0"/>
              </a:defRPr>
            </a:lvl3pPr>
            <a:lvl4pPr marL="1576037" indent="-225148" eaLnBrk="0" hangingPunct="0">
              <a:defRPr>
                <a:solidFill>
                  <a:schemeClr val="tx1"/>
                </a:solidFill>
                <a:latin typeface="Arial" charset="0"/>
              </a:defRPr>
            </a:lvl4pPr>
            <a:lvl5pPr marL="2026333" indent="-225148" eaLnBrk="0" hangingPunct="0">
              <a:defRPr>
                <a:solidFill>
                  <a:schemeClr val="tx1"/>
                </a:solidFill>
                <a:latin typeface="Arial" charset="0"/>
              </a:defRPr>
            </a:lvl5pPr>
            <a:lvl6pPr marL="2476630" indent="-225148" eaLnBrk="0" fontAlgn="base" hangingPunct="0">
              <a:spcBef>
                <a:spcPct val="0"/>
              </a:spcBef>
              <a:spcAft>
                <a:spcPct val="0"/>
              </a:spcAft>
              <a:defRPr>
                <a:solidFill>
                  <a:schemeClr val="tx1"/>
                </a:solidFill>
                <a:latin typeface="Arial" charset="0"/>
              </a:defRPr>
            </a:lvl6pPr>
            <a:lvl7pPr marL="2926926" indent="-225148" eaLnBrk="0" fontAlgn="base" hangingPunct="0">
              <a:spcBef>
                <a:spcPct val="0"/>
              </a:spcBef>
              <a:spcAft>
                <a:spcPct val="0"/>
              </a:spcAft>
              <a:defRPr>
                <a:solidFill>
                  <a:schemeClr val="tx1"/>
                </a:solidFill>
                <a:latin typeface="Arial" charset="0"/>
              </a:defRPr>
            </a:lvl7pPr>
            <a:lvl8pPr marL="3377222" indent="-225148" eaLnBrk="0" fontAlgn="base" hangingPunct="0">
              <a:spcBef>
                <a:spcPct val="0"/>
              </a:spcBef>
              <a:spcAft>
                <a:spcPct val="0"/>
              </a:spcAft>
              <a:defRPr>
                <a:solidFill>
                  <a:schemeClr val="tx1"/>
                </a:solidFill>
                <a:latin typeface="Arial" charset="0"/>
              </a:defRPr>
            </a:lvl8pPr>
            <a:lvl9pPr marL="3827518" indent="-225148" eaLnBrk="0" fontAlgn="base" hangingPunct="0">
              <a:spcBef>
                <a:spcPct val="0"/>
              </a:spcBef>
              <a:spcAft>
                <a:spcPct val="0"/>
              </a:spcAft>
              <a:defRPr>
                <a:solidFill>
                  <a:schemeClr val="tx1"/>
                </a:solidFill>
                <a:latin typeface="Arial" charset="0"/>
              </a:defRPr>
            </a:lvl9pPr>
          </a:lstStyle>
          <a:p>
            <a:pPr eaLnBrk="1" hangingPunct="1"/>
            <a:fld id="{70BCA477-27F9-4C7E-BA2C-AE872232AA75}" type="slidenum">
              <a:rPr lang="en-US"/>
              <a:pPr eaLnBrk="1" hangingPunct="1"/>
              <a:t>1</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marL="225148" indent="-225148"/>
            <a:r>
              <a:rPr lang="en-US" smtClean="0"/>
              <a:t>So why use the scaled score instead of the grade equivalent score? </a:t>
            </a:r>
            <a:r>
              <a:rPr lang="en-US" dirty="0" smtClean="0"/>
              <a:t>Simply put, the scaled score measures growth more precisely than the grade equivalent score does. The scaled score is like a ruler; each increment is evenly spaced and you can measure exactly how long something is, compare it to other things you’ve measured and calculate how much growth has occurred by subtracting measurements.  </a:t>
            </a:r>
          </a:p>
          <a:p>
            <a:pPr marL="225148" indent="-225148"/>
            <a:r>
              <a:rPr lang="en-US" dirty="0" smtClean="0"/>
              <a:t>(</a:t>
            </a:r>
            <a:r>
              <a:rPr lang="en-US" b="1" dirty="0" smtClean="0"/>
              <a:t>click</a:t>
            </a:r>
            <a:r>
              <a:rPr lang="en-US" dirty="0" smtClean="0"/>
              <a:t>) Grade equivalent scores are not equal interval measurements; each grade equivalent score represents a different number of scaled scores.  Looking at grade equivalent scores may help you see whether or not skills have increased, but to get an idea of the significance of this change we need to use other scores such as scaled scores and percentile ranks. </a:t>
            </a:r>
          </a:p>
          <a:p>
            <a:pPr marL="225148" indent="-225148"/>
            <a:r>
              <a:rPr lang="en-US" dirty="0" smtClean="0"/>
              <a:t>Because of this, GEs are not the best option for making diagnostic and placement decisions.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6A10A7-E63F-4591-BA56-986390195E4B}"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47B47-4A79-4C19-995B-22877D29DDE0}" type="slidenum">
              <a:rPr lang="en-US" smtClean="0"/>
              <a:t>‹#›</a:t>
            </a:fld>
            <a:endParaRPr lang="en-US"/>
          </a:p>
        </p:txBody>
      </p:sp>
    </p:spTree>
    <p:extLst>
      <p:ext uri="{BB962C8B-B14F-4D97-AF65-F5344CB8AC3E}">
        <p14:creationId xmlns:p14="http://schemas.microsoft.com/office/powerpoint/2010/main" val="3987139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6A10A7-E63F-4591-BA56-986390195E4B}"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47B47-4A79-4C19-995B-22877D29DDE0}" type="slidenum">
              <a:rPr lang="en-US" smtClean="0"/>
              <a:t>‹#›</a:t>
            </a:fld>
            <a:endParaRPr lang="en-US"/>
          </a:p>
        </p:txBody>
      </p:sp>
    </p:spTree>
    <p:extLst>
      <p:ext uri="{BB962C8B-B14F-4D97-AF65-F5344CB8AC3E}">
        <p14:creationId xmlns:p14="http://schemas.microsoft.com/office/powerpoint/2010/main" val="1905005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6A10A7-E63F-4591-BA56-986390195E4B}"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47B47-4A79-4C19-995B-22877D29DDE0}" type="slidenum">
              <a:rPr lang="en-US" smtClean="0"/>
              <a:t>‹#›</a:t>
            </a:fld>
            <a:endParaRPr lang="en-US"/>
          </a:p>
        </p:txBody>
      </p:sp>
    </p:spTree>
    <p:extLst>
      <p:ext uri="{BB962C8B-B14F-4D97-AF65-F5344CB8AC3E}">
        <p14:creationId xmlns:p14="http://schemas.microsoft.com/office/powerpoint/2010/main" val="1259121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er Only - STAR">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9B6EA9D8-02A0-417E-BB3D-1CDB0D4D02F4}" type="slidenum">
              <a:rPr lang="en-US"/>
              <a:pPr>
                <a:defRPr/>
              </a:pPr>
              <a:t>‹#›</a:t>
            </a:fld>
            <a:endParaRPr lang="en-US" dirty="0"/>
          </a:p>
        </p:txBody>
      </p:sp>
    </p:spTree>
    <p:extLst>
      <p:ext uri="{BB962C8B-B14F-4D97-AF65-F5344CB8AC3E}">
        <p14:creationId xmlns:p14="http://schemas.microsoft.com/office/powerpoint/2010/main" val="176438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6A10A7-E63F-4591-BA56-986390195E4B}"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47B47-4A79-4C19-995B-22877D29DDE0}" type="slidenum">
              <a:rPr lang="en-US" smtClean="0"/>
              <a:t>‹#›</a:t>
            </a:fld>
            <a:endParaRPr lang="en-US"/>
          </a:p>
        </p:txBody>
      </p:sp>
    </p:spTree>
    <p:extLst>
      <p:ext uri="{BB962C8B-B14F-4D97-AF65-F5344CB8AC3E}">
        <p14:creationId xmlns:p14="http://schemas.microsoft.com/office/powerpoint/2010/main" val="2757262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6A10A7-E63F-4591-BA56-986390195E4B}"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47B47-4A79-4C19-995B-22877D29DDE0}" type="slidenum">
              <a:rPr lang="en-US" smtClean="0"/>
              <a:t>‹#›</a:t>
            </a:fld>
            <a:endParaRPr lang="en-US"/>
          </a:p>
        </p:txBody>
      </p:sp>
    </p:spTree>
    <p:extLst>
      <p:ext uri="{BB962C8B-B14F-4D97-AF65-F5344CB8AC3E}">
        <p14:creationId xmlns:p14="http://schemas.microsoft.com/office/powerpoint/2010/main" val="1731647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6A10A7-E63F-4591-BA56-986390195E4B}" type="datetimeFigureOut">
              <a:rPr lang="en-US" smtClean="0"/>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47B47-4A79-4C19-995B-22877D29DDE0}" type="slidenum">
              <a:rPr lang="en-US" smtClean="0"/>
              <a:t>‹#›</a:t>
            </a:fld>
            <a:endParaRPr lang="en-US"/>
          </a:p>
        </p:txBody>
      </p:sp>
    </p:spTree>
    <p:extLst>
      <p:ext uri="{BB962C8B-B14F-4D97-AF65-F5344CB8AC3E}">
        <p14:creationId xmlns:p14="http://schemas.microsoft.com/office/powerpoint/2010/main" val="261340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6A10A7-E63F-4591-BA56-986390195E4B}" type="datetimeFigureOut">
              <a:rPr lang="en-US" smtClean="0"/>
              <a:t>8/26/2013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447B47-4A79-4C19-995B-22877D29DDE0}" type="slidenum">
              <a:rPr lang="en-US" smtClean="0"/>
              <a:t>‹#›</a:t>
            </a:fld>
            <a:endParaRPr lang="en-US"/>
          </a:p>
        </p:txBody>
      </p:sp>
    </p:spTree>
    <p:extLst>
      <p:ext uri="{BB962C8B-B14F-4D97-AF65-F5344CB8AC3E}">
        <p14:creationId xmlns:p14="http://schemas.microsoft.com/office/powerpoint/2010/main" val="3701066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6A10A7-E63F-4591-BA56-986390195E4B}" type="datetimeFigureOut">
              <a:rPr lang="en-US" smtClean="0"/>
              <a:t>8/26/2013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447B47-4A79-4C19-995B-22877D29DDE0}" type="slidenum">
              <a:rPr lang="en-US" smtClean="0"/>
              <a:t>‹#›</a:t>
            </a:fld>
            <a:endParaRPr lang="en-US"/>
          </a:p>
        </p:txBody>
      </p:sp>
    </p:spTree>
    <p:extLst>
      <p:ext uri="{BB962C8B-B14F-4D97-AF65-F5344CB8AC3E}">
        <p14:creationId xmlns:p14="http://schemas.microsoft.com/office/powerpoint/2010/main" val="235649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A10A7-E63F-4591-BA56-986390195E4B}" type="datetimeFigureOut">
              <a:rPr lang="en-US" smtClean="0"/>
              <a:t>8/26/2013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447B47-4A79-4C19-995B-22877D29DDE0}" type="slidenum">
              <a:rPr lang="en-US" smtClean="0"/>
              <a:t>‹#›</a:t>
            </a:fld>
            <a:endParaRPr lang="en-US"/>
          </a:p>
        </p:txBody>
      </p:sp>
    </p:spTree>
    <p:extLst>
      <p:ext uri="{BB962C8B-B14F-4D97-AF65-F5344CB8AC3E}">
        <p14:creationId xmlns:p14="http://schemas.microsoft.com/office/powerpoint/2010/main" val="3010293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A10A7-E63F-4591-BA56-986390195E4B}" type="datetimeFigureOut">
              <a:rPr lang="en-US" smtClean="0"/>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47B47-4A79-4C19-995B-22877D29DDE0}" type="slidenum">
              <a:rPr lang="en-US" smtClean="0"/>
              <a:t>‹#›</a:t>
            </a:fld>
            <a:endParaRPr lang="en-US"/>
          </a:p>
        </p:txBody>
      </p:sp>
    </p:spTree>
    <p:extLst>
      <p:ext uri="{BB962C8B-B14F-4D97-AF65-F5344CB8AC3E}">
        <p14:creationId xmlns:p14="http://schemas.microsoft.com/office/powerpoint/2010/main" val="92677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A10A7-E63F-4591-BA56-986390195E4B}" type="datetimeFigureOut">
              <a:rPr lang="en-US" smtClean="0"/>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47B47-4A79-4C19-995B-22877D29DDE0}" type="slidenum">
              <a:rPr lang="en-US" smtClean="0"/>
              <a:t>‹#›</a:t>
            </a:fld>
            <a:endParaRPr lang="en-US"/>
          </a:p>
        </p:txBody>
      </p:sp>
    </p:spTree>
    <p:extLst>
      <p:ext uri="{BB962C8B-B14F-4D97-AF65-F5344CB8AC3E}">
        <p14:creationId xmlns:p14="http://schemas.microsoft.com/office/powerpoint/2010/main" val="1845707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A10A7-E63F-4591-BA56-986390195E4B}" type="datetimeFigureOut">
              <a:rPr lang="en-US" smtClean="0"/>
              <a:t>8/26/2013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47B47-4A79-4C19-995B-22877D29DDE0}" type="slidenum">
              <a:rPr lang="en-US" smtClean="0"/>
              <a:t>‹#›</a:t>
            </a:fld>
            <a:endParaRPr lang="en-US"/>
          </a:p>
        </p:txBody>
      </p:sp>
    </p:spTree>
    <p:extLst>
      <p:ext uri="{BB962C8B-B14F-4D97-AF65-F5344CB8AC3E}">
        <p14:creationId xmlns:p14="http://schemas.microsoft.com/office/powerpoint/2010/main" val="2123141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685800" y="0"/>
            <a:ext cx="8458200" cy="914400"/>
          </a:xfrm>
        </p:spPr>
        <p:txBody>
          <a:bodyPr>
            <a:normAutofit fontScale="90000"/>
          </a:bodyPr>
          <a:lstStyle/>
          <a:p>
            <a:pPr eaLnBrk="1" hangingPunct="1"/>
            <a:r>
              <a:rPr lang="en-US" smtClean="0"/>
              <a:t>Why not use Grade Equivalent scores?</a:t>
            </a:r>
          </a:p>
        </p:txBody>
      </p:sp>
      <p:pic>
        <p:nvPicPr>
          <p:cNvPr id="31747" name="Picture 3" descr="rul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675" y="2468563"/>
            <a:ext cx="8720138"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WordArt 4"/>
          <p:cNvSpPr>
            <a:spLocks noChangeArrowheads="1" noChangeShapeType="1" noTextEdit="1"/>
          </p:cNvSpPr>
          <p:nvPr/>
        </p:nvSpPr>
        <p:spPr bwMode="auto">
          <a:xfrm>
            <a:off x="2728913" y="1854200"/>
            <a:ext cx="3695700" cy="642938"/>
          </a:xfrm>
          <a:prstGeom prst="rect">
            <a:avLst/>
          </a:prstGeom>
        </p:spPr>
        <p:txBody>
          <a:bodyPr wrap="none" fromWordArt="1">
            <a:prstTxWarp prst="textPlain">
              <a:avLst>
                <a:gd name="adj" fmla="val 50000"/>
              </a:avLst>
            </a:prstTxWarp>
          </a:bodyPr>
          <a:lstStyle/>
          <a:p>
            <a:pPr algn="ctr"/>
            <a:r>
              <a:rPr lang="en-US" sz="3600" kern="10">
                <a:ln w="9525">
                  <a:solidFill>
                    <a:srgbClr val="EF8307"/>
                  </a:solidFill>
                  <a:round/>
                  <a:headEnd/>
                  <a:tailEnd/>
                </a:ln>
                <a:solidFill>
                  <a:srgbClr val="1F4C73"/>
                </a:solidFill>
                <a:latin typeface="Arial Black"/>
              </a:rPr>
              <a:t>Scaled score</a:t>
            </a:r>
          </a:p>
        </p:txBody>
      </p:sp>
      <p:sp>
        <p:nvSpPr>
          <p:cNvPr id="28677" name="WordArt 5"/>
          <p:cNvSpPr>
            <a:spLocks noChangeArrowheads="1" noChangeShapeType="1" noTextEdit="1"/>
          </p:cNvSpPr>
          <p:nvPr/>
        </p:nvSpPr>
        <p:spPr bwMode="auto">
          <a:xfrm>
            <a:off x="2344738" y="4440238"/>
            <a:ext cx="4416425" cy="755650"/>
          </a:xfrm>
          <a:prstGeom prst="rect">
            <a:avLst/>
          </a:prstGeom>
        </p:spPr>
        <p:txBody>
          <a:bodyPr wrap="none" fromWordArt="1">
            <a:prstTxWarp prst="textPlain">
              <a:avLst>
                <a:gd name="adj" fmla="val 50000"/>
              </a:avLst>
            </a:prstTxWarp>
          </a:bodyPr>
          <a:lstStyle/>
          <a:p>
            <a:pPr algn="ctr"/>
            <a:r>
              <a:rPr lang="en-US" sz="3600" kern="10">
                <a:ln w="9525">
                  <a:solidFill>
                    <a:srgbClr val="EF8307"/>
                  </a:solidFill>
                  <a:round/>
                  <a:headEnd/>
                  <a:tailEnd/>
                </a:ln>
                <a:solidFill>
                  <a:srgbClr val="1F4C73"/>
                </a:solidFill>
                <a:latin typeface="Arial Black"/>
              </a:rPr>
              <a:t>Grade equivalent</a:t>
            </a:r>
          </a:p>
        </p:txBody>
      </p:sp>
      <p:grpSp>
        <p:nvGrpSpPr>
          <p:cNvPr id="28698" name="Group 26"/>
          <p:cNvGrpSpPr>
            <a:grpSpLocks/>
          </p:cNvGrpSpPr>
          <p:nvPr/>
        </p:nvGrpSpPr>
        <p:grpSpPr bwMode="auto">
          <a:xfrm>
            <a:off x="228600" y="5257800"/>
            <a:ext cx="8686800" cy="838200"/>
            <a:chOff x="144" y="3312"/>
            <a:chExt cx="5472" cy="528"/>
          </a:xfrm>
        </p:grpSpPr>
        <p:sp>
          <p:nvSpPr>
            <p:cNvPr id="31751" name="Rectangle 25"/>
            <p:cNvSpPr>
              <a:spLocks noChangeArrowheads="1"/>
            </p:cNvSpPr>
            <p:nvPr/>
          </p:nvSpPr>
          <p:spPr bwMode="auto">
            <a:xfrm>
              <a:off x="144" y="3312"/>
              <a:ext cx="5472" cy="52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2" name="Rectangle 7" descr="Oak"/>
            <p:cNvSpPr>
              <a:spLocks noChangeArrowheads="1"/>
            </p:cNvSpPr>
            <p:nvPr/>
          </p:nvSpPr>
          <p:spPr bwMode="auto">
            <a:xfrm>
              <a:off x="182" y="3321"/>
              <a:ext cx="550" cy="506"/>
            </a:xfrm>
            <a:prstGeom prst="rect">
              <a:avLst/>
            </a:prstGeom>
            <a:blipFill dpi="0" rotWithShape="1">
              <a:blip r:embed="rId4">
                <a:alphaModFix amt="50000"/>
              </a:blip>
              <a:srcRect/>
              <a:tile tx="0" ty="0" sx="100000" sy="100000" flip="none" algn="tl"/>
            </a:blip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r>
                <a:rPr lang="en-US" sz="2800" b="1">
                  <a:latin typeface="Arial Narrow" pitchFamily="34" charset="0"/>
                </a:rPr>
                <a:t>4.8</a:t>
              </a:r>
            </a:p>
          </p:txBody>
        </p:sp>
        <p:sp>
          <p:nvSpPr>
            <p:cNvPr id="31753" name="Rectangle 8" descr="Oak"/>
            <p:cNvSpPr>
              <a:spLocks noChangeArrowheads="1"/>
            </p:cNvSpPr>
            <p:nvPr/>
          </p:nvSpPr>
          <p:spPr bwMode="auto">
            <a:xfrm>
              <a:off x="775" y="3321"/>
              <a:ext cx="599" cy="506"/>
            </a:xfrm>
            <a:prstGeom prst="rect">
              <a:avLst/>
            </a:prstGeom>
            <a:blipFill dpi="0" rotWithShape="1">
              <a:blip r:embed="rId4">
                <a:alphaModFix amt="50000"/>
              </a:blip>
              <a:srcRect/>
              <a:tile tx="0" ty="0" sx="100000" sy="100000" flip="none" algn="tl"/>
            </a:blip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r>
                <a:rPr lang="en-US" sz="2800" b="1">
                  <a:latin typeface="Arial Narrow" pitchFamily="34" charset="0"/>
                </a:rPr>
                <a:t>5.0</a:t>
              </a:r>
            </a:p>
          </p:txBody>
        </p:sp>
        <p:sp>
          <p:nvSpPr>
            <p:cNvPr id="31754" name="Rectangle 9" descr="Oak"/>
            <p:cNvSpPr>
              <a:spLocks noChangeArrowheads="1"/>
            </p:cNvSpPr>
            <p:nvPr/>
          </p:nvSpPr>
          <p:spPr bwMode="auto">
            <a:xfrm>
              <a:off x="1381" y="3321"/>
              <a:ext cx="849" cy="506"/>
            </a:xfrm>
            <a:prstGeom prst="rect">
              <a:avLst/>
            </a:prstGeom>
            <a:blipFill dpi="0" rotWithShape="1">
              <a:blip r:embed="rId4">
                <a:alphaModFix amt="50000"/>
              </a:blip>
              <a:srcRect/>
              <a:tile tx="0" ty="0" sx="100000" sy="100000" flip="none" algn="tl"/>
            </a:blip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r>
                <a:rPr lang="en-US" sz="2800" b="1">
                  <a:latin typeface="Arial Narrow" pitchFamily="34" charset="0"/>
                </a:rPr>
                <a:t>5.1</a:t>
              </a:r>
            </a:p>
          </p:txBody>
        </p:sp>
        <p:sp>
          <p:nvSpPr>
            <p:cNvPr id="31755" name="Rectangle 10" descr="Oak"/>
            <p:cNvSpPr>
              <a:spLocks noChangeArrowheads="1"/>
            </p:cNvSpPr>
            <p:nvPr/>
          </p:nvSpPr>
          <p:spPr bwMode="auto">
            <a:xfrm>
              <a:off x="2230" y="3321"/>
              <a:ext cx="475" cy="506"/>
            </a:xfrm>
            <a:prstGeom prst="rect">
              <a:avLst/>
            </a:prstGeom>
            <a:blipFill dpi="0" rotWithShape="1">
              <a:blip r:embed="rId4">
                <a:alphaModFix amt="50000"/>
              </a:blip>
              <a:srcRect/>
              <a:tile tx="0" ty="0" sx="100000" sy="100000" flip="none" algn="tl"/>
            </a:blip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r>
                <a:rPr lang="en-US" sz="2800" b="1">
                  <a:latin typeface="Arial Narrow" pitchFamily="34" charset="0"/>
                </a:rPr>
                <a:t>5.2</a:t>
              </a:r>
            </a:p>
          </p:txBody>
        </p:sp>
        <p:sp>
          <p:nvSpPr>
            <p:cNvPr id="31756" name="Rectangle 11" descr="Oak"/>
            <p:cNvSpPr>
              <a:spLocks noChangeArrowheads="1"/>
            </p:cNvSpPr>
            <p:nvPr/>
          </p:nvSpPr>
          <p:spPr bwMode="auto">
            <a:xfrm>
              <a:off x="2705" y="3321"/>
              <a:ext cx="600" cy="506"/>
            </a:xfrm>
            <a:prstGeom prst="rect">
              <a:avLst/>
            </a:prstGeom>
            <a:blipFill dpi="0" rotWithShape="1">
              <a:blip r:embed="rId4">
                <a:alphaModFix amt="50000"/>
              </a:blip>
              <a:srcRect/>
              <a:tile tx="0" ty="0" sx="100000" sy="100000" flip="none" algn="tl"/>
            </a:blip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r>
                <a:rPr lang="en-US" sz="2800" b="1">
                  <a:latin typeface="Arial Narrow" pitchFamily="34" charset="0"/>
                </a:rPr>
                <a:t>5.3</a:t>
              </a:r>
            </a:p>
          </p:txBody>
        </p:sp>
        <p:sp>
          <p:nvSpPr>
            <p:cNvPr id="31757" name="Rectangle 12" descr="Oak"/>
            <p:cNvSpPr>
              <a:spLocks noChangeArrowheads="1"/>
            </p:cNvSpPr>
            <p:nvPr/>
          </p:nvSpPr>
          <p:spPr bwMode="auto">
            <a:xfrm>
              <a:off x="3305" y="3321"/>
              <a:ext cx="724" cy="506"/>
            </a:xfrm>
            <a:prstGeom prst="rect">
              <a:avLst/>
            </a:prstGeom>
            <a:blipFill dpi="0" rotWithShape="1">
              <a:blip r:embed="rId4">
                <a:alphaModFix amt="50000"/>
              </a:blip>
              <a:srcRect/>
              <a:tile tx="0" ty="0" sx="100000" sy="100000" flip="none" algn="tl"/>
            </a:blip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r>
                <a:rPr lang="en-US" sz="2800" b="1">
                  <a:latin typeface="Arial Narrow" pitchFamily="34" charset="0"/>
                </a:rPr>
                <a:t>5.4</a:t>
              </a:r>
            </a:p>
          </p:txBody>
        </p:sp>
        <p:sp>
          <p:nvSpPr>
            <p:cNvPr id="31758" name="Rectangle 13" descr="Oak"/>
            <p:cNvSpPr>
              <a:spLocks noChangeArrowheads="1"/>
            </p:cNvSpPr>
            <p:nvPr/>
          </p:nvSpPr>
          <p:spPr bwMode="auto">
            <a:xfrm>
              <a:off x="4029" y="3321"/>
              <a:ext cx="650" cy="506"/>
            </a:xfrm>
            <a:prstGeom prst="rect">
              <a:avLst/>
            </a:prstGeom>
            <a:blipFill dpi="0" rotWithShape="1">
              <a:blip r:embed="rId4">
                <a:alphaModFix amt="50000"/>
              </a:blip>
              <a:srcRect/>
              <a:tile tx="0" ty="0" sx="100000" sy="100000" flip="none" algn="tl"/>
            </a:blip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r>
                <a:rPr lang="en-US" sz="2800" b="1">
                  <a:latin typeface="Arial Narrow" pitchFamily="34" charset="0"/>
                </a:rPr>
                <a:t>5.5</a:t>
              </a:r>
            </a:p>
          </p:txBody>
        </p:sp>
        <p:sp>
          <p:nvSpPr>
            <p:cNvPr id="31759" name="Rectangle 14" descr="Oak"/>
            <p:cNvSpPr>
              <a:spLocks noChangeArrowheads="1"/>
            </p:cNvSpPr>
            <p:nvPr/>
          </p:nvSpPr>
          <p:spPr bwMode="auto">
            <a:xfrm>
              <a:off x="4679" y="3321"/>
              <a:ext cx="899" cy="506"/>
            </a:xfrm>
            <a:prstGeom prst="rect">
              <a:avLst/>
            </a:prstGeom>
            <a:blipFill dpi="0" rotWithShape="1">
              <a:blip r:embed="rId4">
                <a:alphaModFix amt="50000"/>
              </a:blip>
              <a:srcRect/>
              <a:tile tx="0" ty="0" sx="100000" sy="100000" flip="none" algn="tl"/>
            </a:blip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r>
                <a:rPr lang="en-US" sz="2800" b="1">
                  <a:latin typeface="Arial Narrow" pitchFamily="34" charset="0"/>
                </a:rPr>
                <a:t>5.6</a:t>
              </a:r>
            </a:p>
          </p:txBody>
        </p:sp>
        <p:sp>
          <p:nvSpPr>
            <p:cNvPr id="31760" name="Line 15"/>
            <p:cNvSpPr>
              <a:spLocks noChangeShapeType="1"/>
            </p:cNvSpPr>
            <p:nvPr/>
          </p:nvSpPr>
          <p:spPr bwMode="auto">
            <a:xfrm>
              <a:off x="864" y="3321"/>
              <a:ext cx="0" cy="5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1" name="Line 16"/>
            <p:cNvSpPr>
              <a:spLocks noChangeShapeType="1"/>
            </p:cNvSpPr>
            <p:nvPr/>
          </p:nvSpPr>
          <p:spPr bwMode="auto">
            <a:xfrm>
              <a:off x="1380" y="3321"/>
              <a:ext cx="0" cy="5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2" name="Line 17"/>
            <p:cNvSpPr>
              <a:spLocks noChangeShapeType="1"/>
            </p:cNvSpPr>
            <p:nvPr/>
          </p:nvSpPr>
          <p:spPr bwMode="auto">
            <a:xfrm>
              <a:off x="2251" y="3321"/>
              <a:ext cx="0" cy="5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3" name="Line 18"/>
            <p:cNvSpPr>
              <a:spLocks noChangeShapeType="1"/>
            </p:cNvSpPr>
            <p:nvPr/>
          </p:nvSpPr>
          <p:spPr bwMode="auto">
            <a:xfrm>
              <a:off x="2686" y="3321"/>
              <a:ext cx="0" cy="5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4" name="Line 19"/>
            <p:cNvSpPr>
              <a:spLocks noChangeShapeType="1"/>
            </p:cNvSpPr>
            <p:nvPr/>
          </p:nvSpPr>
          <p:spPr bwMode="auto">
            <a:xfrm>
              <a:off x="3315" y="3321"/>
              <a:ext cx="0" cy="5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5" name="Line 20"/>
            <p:cNvSpPr>
              <a:spLocks noChangeShapeType="1"/>
            </p:cNvSpPr>
            <p:nvPr/>
          </p:nvSpPr>
          <p:spPr bwMode="auto">
            <a:xfrm>
              <a:off x="4041" y="3321"/>
              <a:ext cx="0" cy="5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6" name="Line 21"/>
            <p:cNvSpPr>
              <a:spLocks noChangeShapeType="1"/>
            </p:cNvSpPr>
            <p:nvPr/>
          </p:nvSpPr>
          <p:spPr bwMode="auto">
            <a:xfrm>
              <a:off x="4670" y="3321"/>
              <a:ext cx="0" cy="5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7" name="Line 22"/>
            <p:cNvSpPr>
              <a:spLocks noChangeShapeType="1"/>
            </p:cNvSpPr>
            <p:nvPr/>
          </p:nvSpPr>
          <p:spPr bwMode="auto">
            <a:xfrm>
              <a:off x="5565" y="3321"/>
              <a:ext cx="0" cy="5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8" name="Rectangle 23" descr="Oak"/>
            <p:cNvSpPr>
              <a:spLocks noChangeArrowheads="1"/>
            </p:cNvSpPr>
            <p:nvPr/>
          </p:nvSpPr>
          <p:spPr bwMode="auto">
            <a:xfrm>
              <a:off x="732" y="3321"/>
              <a:ext cx="50" cy="506"/>
            </a:xfrm>
            <a:prstGeom prst="rect">
              <a:avLst/>
            </a:prstGeom>
            <a:blipFill dpi="0" rotWithShape="1">
              <a:blip r:embed="rId4">
                <a:alphaModFix amt="50000"/>
              </a:blip>
              <a:srcRect/>
              <a:tile tx="0" ty="0" sx="100000" sy="100000" flip="none" algn="tl"/>
            </a:blip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000" b="1">
                  <a:latin typeface="Arial Narrow" pitchFamily="34" charset="0"/>
                </a:rPr>
                <a:t>4.9</a:t>
              </a:r>
            </a:p>
          </p:txBody>
        </p:sp>
        <p:sp>
          <p:nvSpPr>
            <p:cNvPr id="31769" name="Line 24"/>
            <p:cNvSpPr>
              <a:spLocks noChangeShapeType="1"/>
            </p:cNvSpPr>
            <p:nvPr/>
          </p:nvSpPr>
          <p:spPr bwMode="auto">
            <a:xfrm>
              <a:off x="751" y="3321"/>
              <a:ext cx="0" cy="5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3631285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7"/>
                                        </p:tgtEl>
                                        <p:attrNameLst>
                                          <p:attrName>style.visibility</p:attrName>
                                        </p:attrNameLst>
                                      </p:cBhvr>
                                      <p:to>
                                        <p:strVal val="visible"/>
                                      </p:to>
                                    </p:set>
                                    <p:animEffect transition="in" filter="fade">
                                      <p:cBhvr>
                                        <p:cTn id="7" dur="500"/>
                                        <p:tgtEl>
                                          <p:spTgt spid="28677"/>
                                        </p:tgtEl>
                                      </p:cBhvr>
                                    </p:animEffect>
                                  </p:childTnLst>
                                </p:cTn>
                              </p:par>
                              <p:par>
                                <p:cTn id="8" presetID="10" presetClass="entr" presetSubtype="0" fill="hold" nodeType="withEffect">
                                  <p:stCondLst>
                                    <p:cond delay="0"/>
                                  </p:stCondLst>
                                  <p:childTnLst>
                                    <p:set>
                                      <p:cBhvr>
                                        <p:cTn id="9" dur="1" fill="hold">
                                          <p:stCondLst>
                                            <p:cond delay="0"/>
                                          </p:stCondLst>
                                        </p:cTn>
                                        <p:tgtEl>
                                          <p:spTgt spid="28698"/>
                                        </p:tgtEl>
                                        <p:attrNameLst>
                                          <p:attrName>style.visibility</p:attrName>
                                        </p:attrNameLst>
                                      </p:cBhvr>
                                      <p:to>
                                        <p:strVal val="visible"/>
                                      </p:to>
                                    </p:set>
                                    <p:animEffect transition="in" filter="fade">
                                      <p:cBhvr>
                                        <p:cTn id="10" dur="500"/>
                                        <p:tgtEl>
                                          <p:spTgt spid="28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174</Words>
  <Application>Microsoft Office PowerPoint</Application>
  <PresentationFormat>On-screen Show (4:3)</PresentationFormat>
  <Paragraphs>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Why not use Grade Equivalent scores?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not use Grade Equivalent scores?</dc:title>
  <dc:creator>Barb Wojtusiak</dc:creator>
  <cp:lastModifiedBy>Tracy Bramwell</cp:lastModifiedBy>
  <cp:revision>1</cp:revision>
  <dcterms:created xsi:type="dcterms:W3CDTF">2013-08-23T21:38:16Z</dcterms:created>
  <dcterms:modified xsi:type="dcterms:W3CDTF">2013-08-26T20:06:51Z</dcterms:modified>
</cp:coreProperties>
</file>