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68" r:id="rId13"/>
    <p:sldId id="269" r:id="rId14"/>
    <p:sldId id="272" r:id="rId15"/>
    <p:sldId id="270" r:id="rId16"/>
    <p:sldId id="271" r:id="rId17"/>
    <p:sldId id="274" r:id="rId18"/>
    <p:sldId id="275" r:id="rId19"/>
    <p:sldId id="267" r:id="rId20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0AC2-5EA7-4819-B733-1B46B4AB1CFF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0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0AC2-5EA7-4819-B733-1B46B4AB1CFF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5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0AC2-5EA7-4819-B733-1B46B4AB1CFF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9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0AC2-5EA7-4819-B733-1B46B4AB1CFF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0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0AC2-5EA7-4819-B733-1B46B4AB1CFF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8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0AC2-5EA7-4819-B733-1B46B4AB1CFF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2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0AC2-5EA7-4819-B733-1B46B4AB1CFF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4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0AC2-5EA7-4819-B733-1B46B4AB1CFF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1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0AC2-5EA7-4819-B733-1B46B4AB1CFF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5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0AC2-5EA7-4819-B733-1B46B4AB1CFF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0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0AC2-5EA7-4819-B733-1B46B4AB1CFF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6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D0AC2-5EA7-4819-B733-1B46B4AB1CFF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5311B-552F-4CCD-9890-F223DCF7E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0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tjohnson@e1b.org" TargetMode="External"/><Relationship Id="rId2" Type="http://schemas.openxmlformats.org/officeDocument/2006/relationships/hyperlink" Target="mailto:efreas@e1b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scalzo@e1b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12.nysed.gov/irs/accountability/amos/" TargetMode="External"/><Relationship Id="rId2" Type="http://schemas.openxmlformats.org/officeDocument/2006/relationships/hyperlink" Target="http://data.nysed.g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data.nysed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12.nysed.gov/irs/accountability/amo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School Program Evaluation Using the School Report Card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Timothy Johnson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3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 the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EAMO chart is already there for 2013-2014</a:t>
            </a:r>
          </a:p>
          <a:p>
            <a:r>
              <a:rPr lang="en-US" dirty="0" smtClean="0"/>
              <a:t>Level 2 has the same data</a:t>
            </a:r>
          </a:p>
          <a:p>
            <a:r>
              <a:rPr lang="en-US" dirty="0" smtClean="0"/>
              <a:t>Let’s see how 2013-2014 is doing</a:t>
            </a:r>
          </a:p>
          <a:p>
            <a:r>
              <a:rPr lang="en-US" dirty="0" smtClean="0"/>
              <a:t>We can already see how Secondary is doing</a:t>
            </a:r>
          </a:p>
          <a:p>
            <a:r>
              <a:rPr lang="en-US" dirty="0" smtClean="0"/>
              <a:t>Pull HS Accountability from Level 2 – SIRs 101</a:t>
            </a:r>
          </a:p>
          <a:p>
            <a:r>
              <a:rPr lang="en-US" dirty="0" smtClean="0"/>
              <a:t>Only Summer school data can effect this data</a:t>
            </a:r>
          </a:p>
          <a:p>
            <a:r>
              <a:rPr lang="en-US" dirty="0" smtClean="0"/>
              <a:t>As soon as the 3-8 data comes out you will be able to determine where you stand for Elem/Middle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5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Here are some examples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44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ELA Example District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2011-2012</a:t>
            </a:r>
          </a:p>
          <a:p>
            <a:pPr lvl="1"/>
            <a:r>
              <a:rPr lang="en-US" dirty="0" smtClean="0"/>
              <a:t>All Students		+17 Gap </a:t>
            </a:r>
          </a:p>
          <a:p>
            <a:pPr lvl="1"/>
            <a:r>
              <a:rPr lang="en-US" dirty="0" smtClean="0"/>
              <a:t>White			+2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+29 Gap</a:t>
            </a:r>
          </a:p>
          <a:p>
            <a:r>
              <a:rPr lang="en-US" dirty="0" smtClean="0"/>
              <a:t>2012-2013</a:t>
            </a:r>
          </a:p>
          <a:p>
            <a:pPr lvl="1"/>
            <a:r>
              <a:rPr lang="en-US" dirty="0" smtClean="0"/>
              <a:t>All Students		+7 Gap</a:t>
            </a:r>
          </a:p>
          <a:p>
            <a:pPr lvl="1"/>
            <a:r>
              <a:rPr lang="en-US" dirty="0" smtClean="0"/>
              <a:t>White			-4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</a:t>
            </a:r>
            <a:r>
              <a:rPr lang="en-US" dirty="0" smtClean="0"/>
              <a:t>20 </a:t>
            </a:r>
            <a:r>
              <a:rPr lang="en-US" dirty="0" smtClean="0"/>
              <a:t>Gap</a:t>
            </a:r>
          </a:p>
          <a:p>
            <a:r>
              <a:rPr lang="en-US" dirty="0" smtClean="0"/>
              <a:t>2013-2014</a:t>
            </a:r>
          </a:p>
          <a:p>
            <a:pPr lvl="1"/>
            <a:r>
              <a:rPr lang="en-US" dirty="0" smtClean="0"/>
              <a:t>All Students		+12 Gap</a:t>
            </a:r>
          </a:p>
          <a:p>
            <a:pPr lvl="1"/>
            <a:r>
              <a:rPr lang="en-US" dirty="0" smtClean="0"/>
              <a:t>White			</a:t>
            </a:r>
            <a:r>
              <a:rPr lang="en-US" dirty="0" smtClean="0"/>
              <a:t>-3 </a:t>
            </a:r>
            <a:r>
              <a:rPr lang="en-US" dirty="0" smtClean="0"/>
              <a:t>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+30 Gap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6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Secondary Math Example District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2011-2012</a:t>
            </a:r>
          </a:p>
          <a:p>
            <a:pPr lvl="1"/>
            <a:r>
              <a:rPr lang="en-US" dirty="0" smtClean="0"/>
              <a:t>All Students		+10 Gap </a:t>
            </a:r>
          </a:p>
          <a:p>
            <a:pPr lvl="1"/>
            <a:r>
              <a:rPr lang="en-US" dirty="0" smtClean="0"/>
              <a:t>White			</a:t>
            </a:r>
            <a:r>
              <a:rPr lang="en-US" dirty="0" smtClean="0"/>
              <a:t>-5 </a:t>
            </a:r>
            <a:r>
              <a:rPr lang="en-US" dirty="0" smtClean="0"/>
              <a:t>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+21 Gap</a:t>
            </a:r>
          </a:p>
          <a:p>
            <a:r>
              <a:rPr lang="en-US" dirty="0" smtClean="0"/>
              <a:t>2012-2013</a:t>
            </a:r>
          </a:p>
          <a:p>
            <a:pPr lvl="1"/>
            <a:r>
              <a:rPr lang="en-US" dirty="0" smtClean="0"/>
              <a:t>All Students		+1 Gap</a:t>
            </a:r>
          </a:p>
          <a:p>
            <a:pPr lvl="1"/>
            <a:r>
              <a:rPr lang="en-US" dirty="0" smtClean="0"/>
              <a:t>White			-14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+13 Gap</a:t>
            </a:r>
          </a:p>
          <a:p>
            <a:r>
              <a:rPr lang="en-US" dirty="0" smtClean="0"/>
              <a:t>2013-2014</a:t>
            </a:r>
          </a:p>
          <a:p>
            <a:pPr lvl="1"/>
            <a:r>
              <a:rPr lang="en-US" dirty="0" smtClean="0"/>
              <a:t>All Students		+8 Gap</a:t>
            </a:r>
          </a:p>
          <a:p>
            <a:pPr lvl="1"/>
            <a:r>
              <a:rPr lang="en-US" dirty="0" smtClean="0"/>
              <a:t>White			-7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</a:t>
            </a:r>
            <a:r>
              <a:rPr lang="en-US" dirty="0" smtClean="0"/>
              <a:t>19 </a:t>
            </a:r>
            <a:r>
              <a:rPr lang="en-US" dirty="0" smtClean="0"/>
              <a:t>Gap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83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Gaps Increasing or Decreasing?</a:t>
            </a:r>
          </a:p>
          <a:p>
            <a:r>
              <a:rPr lang="en-US" dirty="0" smtClean="0"/>
              <a:t>Who needs to know about the trends?</a:t>
            </a:r>
          </a:p>
          <a:p>
            <a:r>
              <a:rPr lang="en-US" dirty="0" smtClean="0"/>
              <a:t>What could be the causes of the trends?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498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ELA Example District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2011-2012</a:t>
            </a:r>
          </a:p>
          <a:p>
            <a:pPr lvl="1"/>
            <a:r>
              <a:rPr lang="en-US" dirty="0" smtClean="0"/>
              <a:t>All Students		+23 Gap </a:t>
            </a:r>
          </a:p>
          <a:p>
            <a:pPr lvl="1"/>
            <a:r>
              <a:rPr lang="en-US" dirty="0" smtClean="0"/>
              <a:t>White			</a:t>
            </a:r>
            <a:r>
              <a:rPr lang="en-US" dirty="0" smtClean="0"/>
              <a:t>+10 </a:t>
            </a:r>
            <a:r>
              <a:rPr lang="en-US" dirty="0" smtClean="0"/>
              <a:t>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+20 Gap</a:t>
            </a:r>
          </a:p>
          <a:p>
            <a:r>
              <a:rPr lang="en-US" dirty="0" smtClean="0"/>
              <a:t>2012-2013</a:t>
            </a:r>
          </a:p>
          <a:p>
            <a:pPr lvl="1"/>
            <a:r>
              <a:rPr lang="en-US" dirty="0" smtClean="0"/>
              <a:t>All Students		+10 Gap</a:t>
            </a:r>
          </a:p>
          <a:p>
            <a:pPr lvl="1"/>
            <a:r>
              <a:rPr lang="en-US" dirty="0" smtClean="0"/>
              <a:t>White			-1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</a:t>
            </a:r>
            <a:r>
              <a:rPr lang="en-US" dirty="0" smtClean="0"/>
              <a:t>26 </a:t>
            </a:r>
            <a:r>
              <a:rPr lang="en-US" dirty="0" smtClean="0"/>
              <a:t>Gap</a:t>
            </a:r>
          </a:p>
          <a:p>
            <a:r>
              <a:rPr lang="en-US" dirty="0" smtClean="0"/>
              <a:t>2013-2014</a:t>
            </a:r>
          </a:p>
          <a:p>
            <a:pPr lvl="1"/>
            <a:r>
              <a:rPr lang="en-US" dirty="0" smtClean="0"/>
              <a:t>All Students		+3 Gap</a:t>
            </a:r>
          </a:p>
          <a:p>
            <a:pPr lvl="1"/>
            <a:r>
              <a:rPr lang="en-US" dirty="0" smtClean="0"/>
              <a:t>White			-9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</a:t>
            </a:r>
            <a:r>
              <a:rPr lang="en-US" dirty="0" smtClean="0"/>
              <a:t>-3 </a:t>
            </a:r>
            <a:r>
              <a:rPr lang="en-US" dirty="0" smtClean="0"/>
              <a:t>Gap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83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Secondary Math Example District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2011-2012</a:t>
            </a:r>
          </a:p>
          <a:p>
            <a:pPr lvl="1"/>
            <a:r>
              <a:rPr lang="en-US" dirty="0" smtClean="0"/>
              <a:t>All Students		+10 Gap </a:t>
            </a:r>
          </a:p>
          <a:p>
            <a:pPr lvl="1"/>
            <a:r>
              <a:rPr lang="en-US" dirty="0" smtClean="0"/>
              <a:t>White			-6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+22 Gap</a:t>
            </a:r>
          </a:p>
          <a:p>
            <a:r>
              <a:rPr lang="en-US" dirty="0" smtClean="0"/>
              <a:t>2012-2013</a:t>
            </a:r>
          </a:p>
          <a:p>
            <a:pPr lvl="1"/>
            <a:r>
              <a:rPr lang="en-US" dirty="0" smtClean="0"/>
              <a:t>All Students		</a:t>
            </a:r>
            <a:r>
              <a:rPr lang="en-US" dirty="0" smtClean="0"/>
              <a:t>+7 </a:t>
            </a:r>
            <a:r>
              <a:rPr lang="en-US" dirty="0" smtClean="0"/>
              <a:t>Gap</a:t>
            </a:r>
          </a:p>
          <a:p>
            <a:pPr lvl="1"/>
            <a:r>
              <a:rPr lang="en-US" dirty="0" smtClean="0"/>
              <a:t>White			-9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+24 Gap</a:t>
            </a:r>
          </a:p>
          <a:p>
            <a:r>
              <a:rPr lang="en-US" dirty="0" smtClean="0"/>
              <a:t>2013-2014</a:t>
            </a:r>
          </a:p>
          <a:p>
            <a:pPr lvl="1"/>
            <a:r>
              <a:rPr lang="en-US" dirty="0" smtClean="0"/>
              <a:t>All Students		</a:t>
            </a:r>
            <a:r>
              <a:rPr lang="en-US" dirty="0" smtClean="0"/>
              <a:t>+5 </a:t>
            </a:r>
            <a:r>
              <a:rPr lang="en-US" dirty="0" smtClean="0"/>
              <a:t>Gap</a:t>
            </a:r>
          </a:p>
          <a:p>
            <a:pPr lvl="1"/>
            <a:r>
              <a:rPr lang="en-US" dirty="0" smtClean="0"/>
              <a:t>White			-10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+4 Gap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83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ELA Example District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2011-2012</a:t>
            </a:r>
          </a:p>
          <a:p>
            <a:pPr lvl="1"/>
            <a:r>
              <a:rPr lang="en-US" dirty="0" smtClean="0"/>
              <a:t>All Students		+14 Gap</a:t>
            </a:r>
          </a:p>
          <a:p>
            <a:pPr lvl="1"/>
            <a:r>
              <a:rPr lang="en-US" dirty="0" smtClean="0"/>
              <a:t>African American 		</a:t>
            </a:r>
            <a:r>
              <a:rPr lang="en-US" dirty="0" smtClean="0"/>
              <a:t>+9 </a:t>
            </a:r>
            <a:r>
              <a:rPr lang="en-US" dirty="0" smtClean="0"/>
              <a:t>Gap</a:t>
            </a:r>
          </a:p>
          <a:p>
            <a:pPr lvl="1"/>
            <a:r>
              <a:rPr lang="en-US" dirty="0" smtClean="0"/>
              <a:t>White			+18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+9 Gap</a:t>
            </a:r>
          </a:p>
          <a:p>
            <a:r>
              <a:rPr lang="en-US" dirty="0" smtClean="0"/>
              <a:t>2012-2013</a:t>
            </a:r>
          </a:p>
          <a:p>
            <a:pPr lvl="1"/>
            <a:r>
              <a:rPr lang="en-US" dirty="0" smtClean="0"/>
              <a:t>All Students		-5 Gap</a:t>
            </a:r>
          </a:p>
          <a:p>
            <a:pPr lvl="1"/>
            <a:r>
              <a:rPr lang="en-US" dirty="0"/>
              <a:t>African American		</a:t>
            </a:r>
            <a:r>
              <a:rPr lang="en-US" dirty="0" smtClean="0"/>
              <a:t>-1 </a:t>
            </a:r>
            <a:r>
              <a:rPr lang="en-US" dirty="0"/>
              <a:t>Gap</a:t>
            </a:r>
          </a:p>
          <a:p>
            <a:pPr lvl="1"/>
            <a:r>
              <a:rPr lang="en-US" dirty="0" smtClean="0"/>
              <a:t>White			-6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+4 Gap</a:t>
            </a:r>
          </a:p>
          <a:p>
            <a:r>
              <a:rPr lang="en-US" dirty="0" smtClean="0"/>
              <a:t>2013-2014</a:t>
            </a:r>
          </a:p>
          <a:p>
            <a:pPr lvl="1"/>
            <a:r>
              <a:rPr lang="en-US" dirty="0" smtClean="0"/>
              <a:t>All Students		</a:t>
            </a:r>
            <a:r>
              <a:rPr lang="en-US" dirty="0" smtClean="0"/>
              <a:t>-8 </a:t>
            </a:r>
            <a:r>
              <a:rPr lang="en-US" dirty="0" smtClean="0"/>
              <a:t>Gap</a:t>
            </a:r>
          </a:p>
          <a:p>
            <a:pPr lvl="1"/>
            <a:r>
              <a:rPr lang="en-US" dirty="0" smtClean="0"/>
              <a:t>African American		+4 Gap</a:t>
            </a:r>
          </a:p>
          <a:p>
            <a:pPr lvl="1"/>
            <a:r>
              <a:rPr lang="en-US" dirty="0" smtClean="0"/>
              <a:t>White			-9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-1 Gap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534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Secondary Math Example District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2011-2012</a:t>
            </a:r>
          </a:p>
          <a:p>
            <a:pPr lvl="1"/>
            <a:r>
              <a:rPr lang="en-US" dirty="0" smtClean="0"/>
              <a:t>All Students		+11 Gap </a:t>
            </a:r>
          </a:p>
          <a:p>
            <a:pPr lvl="1"/>
            <a:r>
              <a:rPr lang="en-US" dirty="0" smtClean="0"/>
              <a:t>African American		</a:t>
            </a:r>
            <a:r>
              <a:rPr lang="en-US" dirty="0" smtClean="0"/>
              <a:t>+</a:t>
            </a:r>
            <a:r>
              <a:rPr lang="en-US" dirty="0" smtClean="0"/>
              <a:t>19</a:t>
            </a:r>
            <a:r>
              <a:rPr lang="en-US" dirty="0" smtClean="0"/>
              <a:t> </a:t>
            </a:r>
            <a:r>
              <a:rPr lang="en-US" dirty="0" smtClean="0"/>
              <a:t>Gap</a:t>
            </a:r>
          </a:p>
          <a:p>
            <a:pPr lvl="1"/>
            <a:r>
              <a:rPr lang="en-US" dirty="0" smtClean="0"/>
              <a:t>White			+10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+13 Gap</a:t>
            </a:r>
          </a:p>
          <a:p>
            <a:r>
              <a:rPr lang="en-US" dirty="0" smtClean="0"/>
              <a:t>2012-2013</a:t>
            </a:r>
          </a:p>
          <a:p>
            <a:pPr lvl="1"/>
            <a:r>
              <a:rPr lang="en-US" dirty="0" smtClean="0"/>
              <a:t>All Students		+4 Gap</a:t>
            </a:r>
          </a:p>
          <a:p>
            <a:pPr lvl="1"/>
            <a:r>
              <a:rPr lang="en-US" dirty="0" smtClean="0"/>
              <a:t>African American		+</a:t>
            </a:r>
            <a:r>
              <a:rPr lang="en-US" dirty="0" smtClean="0"/>
              <a:t>15 </a:t>
            </a:r>
            <a:r>
              <a:rPr lang="en-US" dirty="0" smtClean="0"/>
              <a:t>Gap</a:t>
            </a:r>
          </a:p>
          <a:p>
            <a:pPr lvl="1"/>
            <a:r>
              <a:rPr lang="en-US" dirty="0" smtClean="0"/>
              <a:t>White			even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</a:t>
            </a:r>
            <a:r>
              <a:rPr lang="en-US" dirty="0" smtClean="0"/>
              <a:t>25 Gap</a:t>
            </a:r>
            <a:endParaRPr lang="en-US" dirty="0" smtClean="0"/>
          </a:p>
          <a:p>
            <a:r>
              <a:rPr lang="en-US" dirty="0" smtClean="0"/>
              <a:t>2013-2014</a:t>
            </a:r>
          </a:p>
          <a:p>
            <a:pPr lvl="1"/>
            <a:r>
              <a:rPr lang="en-US" dirty="0" smtClean="0"/>
              <a:t>All Students		-5 Gap</a:t>
            </a:r>
          </a:p>
          <a:p>
            <a:pPr lvl="1"/>
            <a:r>
              <a:rPr lang="en-US" dirty="0" smtClean="0"/>
              <a:t>African American		+21 Gap</a:t>
            </a:r>
          </a:p>
          <a:p>
            <a:pPr lvl="1"/>
            <a:r>
              <a:rPr lang="en-US" dirty="0" smtClean="0"/>
              <a:t>White			-14 Gap</a:t>
            </a:r>
          </a:p>
          <a:p>
            <a:pPr lvl="1"/>
            <a:r>
              <a:rPr lang="en-US" dirty="0" smtClean="0"/>
              <a:t>Econ </a:t>
            </a:r>
            <a:r>
              <a:rPr lang="en-US" dirty="0" err="1" smtClean="0"/>
              <a:t>Disadv</a:t>
            </a:r>
            <a:r>
              <a:rPr lang="en-US" dirty="0" smtClean="0"/>
              <a:t>		+3 Gap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534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Erie 1 BOCES Data Consultant Team</a:t>
            </a:r>
          </a:p>
          <a:p>
            <a:pPr lvl="1"/>
            <a:r>
              <a:rPr lang="en-US" dirty="0" smtClean="0"/>
              <a:t>Elizabeth </a:t>
            </a:r>
            <a:r>
              <a:rPr lang="en-US" dirty="0" err="1" smtClean="0"/>
              <a:t>Freas</a:t>
            </a:r>
            <a:endParaRPr lang="en-US" dirty="0" smtClean="0"/>
          </a:p>
          <a:p>
            <a:pPr lvl="2"/>
            <a:r>
              <a:rPr lang="en-US" dirty="0" smtClean="0">
                <a:hlinkClick r:id="rId2"/>
              </a:rPr>
              <a:t>efreas@e1b.org</a:t>
            </a:r>
            <a:endParaRPr lang="en-US" dirty="0" smtClean="0"/>
          </a:p>
          <a:p>
            <a:pPr lvl="1"/>
            <a:r>
              <a:rPr lang="en-US" dirty="0" smtClean="0"/>
              <a:t>Timothy Johnson</a:t>
            </a:r>
          </a:p>
          <a:p>
            <a:pPr lvl="2"/>
            <a:r>
              <a:rPr lang="en-US" dirty="0" smtClean="0">
                <a:hlinkClick r:id="rId3"/>
              </a:rPr>
              <a:t>tjohnson@e1b.org</a:t>
            </a:r>
            <a:endParaRPr lang="en-US" dirty="0" smtClean="0"/>
          </a:p>
          <a:p>
            <a:pPr lvl="1"/>
            <a:r>
              <a:rPr lang="en-US" dirty="0"/>
              <a:t>David </a:t>
            </a:r>
            <a:r>
              <a:rPr lang="en-US" dirty="0" err="1"/>
              <a:t>Scalzo</a:t>
            </a:r>
            <a:endParaRPr lang="en-US" dirty="0"/>
          </a:p>
          <a:p>
            <a:pPr lvl="2"/>
            <a:r>
              <a:rPr lang="en-US" dirty="0" smtClean="0">
                <a:hlinkClick r:id="rId4"/>
              </a:rPr>
              <a:t>dscalzo@e1b.org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205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 the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hlinkClick r:id="rId2"/>
              </a:rPr>
              <a:t>http://data.nysed.gov/</a:t>
            </a:r>
            <a:endParaRPr lang="en-US" sz="2800" dirty="0" smtClean="0"/>
          </a:p>
          <a:p>
            <a:pPr lvl="1"/>
            <a:r>
              <a:rPr lang="en-US" dirty="0" smtClean="0"/>
              <a:t>2012-2013 </a:t>
            </a:r>
            <a:r>
              <a:rPr lang="en-US" dirty="0" smtClean="0"/>
              <a:t>School Report Card</a:t>
            </a:r>
          </a:p>
          <a:p>
            <a:pPr lvl="1"/>
            <a:r>
              <a:rPr lang="en-US" dirty="0" smtClean="0"/>
              <a:t>2011-2012 </a:t>
            </a:r>
            <a:r>
              <a:rPr lang="en-US" dirty="0" smtClean="0"/>
              <a:t>School Report Card</a:t>
            </a:r>
          </a:p>
          <a:p>
            <a:r>
              <a:rPr lang="en-US" dirty="0" smtClean="0"/>
              <a:t>AYP Chart - </a:t>
            </a:r>
            <a:r>
              <a:rPr lang="en-US" sz="2800" dirty="0" smtClean="0">
                <a:hlinkClick r:id="rId3"/>
              </a:rPr>
              <a:t>http://www.p12.nysed.gov/irs/accountability/amos/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359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</p:spPr>
        <p:txBody>
          <a:bodyPr/>
          <a:lstStyle/>
          <a:p>
            <a:r>
              <a:rPr lang="en-US" dirty="0" smtClean="0"/>
              <a:t>Pulling the Report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05" y="1066800"/>
            <a:ext cx="8229600" cy="4525963"/>
          </a:xfrm>
        </p:spPr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http://data.nysed.gov/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76400"/>
            <a:ext cx="7920038" cy="495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45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Pull Accountability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30" y="1295400"/>
            <a:ext cx="7781570" cy="5129519"/>
          </a:xfrm>
        </p:spPr>
      </p:pic>
    </p:spTree>
    <p:extLst>
      <p:ext uri="{BB962C8B-B14F-4D97-AF65-F5344CB8AC3E}">
        <p14:creationId xmlns:p14="http://schemas.microsoft.com/office/powerpoint/2010/main" val="395066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 to School Report Card and Build It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36480"/>
            <a:ext cx="8229600" cy="4253403"/>
          </a:xfrm>
        </p:spPr>
      </p:pic>
    </p:spTree>
    <p:extLst>
      <p:ext uri="{BB962C8B-B14F-4D97-AF65-F5344CB8AC3E}">
        <p14:creationId xmlns:p14="http://schemas.microsoft.com/office/powerpoint/2010/main" val="180600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it a PDF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95400"/>
            <a:ext cx="8153400" cy="4694642"/>
          </a:xfrm>
        </p:spPr>
      </p:pic>
    </p:spTree>
    <p:extLst>
      <p:ext uri="{BB962C8B-B14F-4D97-AF65-F5344CB8AC3E}">
        <p14:creationId xmlns:p14="http://schemas.microsoft.com/office/powerpoint/2010/main" val="3786916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it - Do it again for 2011-2012</a:t>
            </a:r>
          </a:p>
          <a:p>
            <a:r>
              <a:rPr lang="en-US" dirty="0" smtClean="0"/>
              <a:t>Go get the EAMO Chart</a:t>
            </a:r>
          </a:p>
          <a:p>
            <a:r>
              <a:rPr lang="en-US" sz="2800" dirty="0" smtClean="0">
                <a:hlinkClick r:id="rId2"/>
              </a:rPr>
              <a:t>http://www.p12.nysed.gov/irs/accountability/amos/</a:t>
            </a:r>
            <a:endParaRPr lang="en-US" sz="2800" dirty="0" smtClean="0"/>
          </a:p>
          <a:p>
            <a:r>
              <a:rPr lang="en-US" dirty="0" smtClean="0"/>
              <a:t>Print it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54405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We Go!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Locate the 2011-2012 Card</a:t>
            </a:r>
          </a:p>
          <a:p>
            <a:r>
              <a:rPr lang="en-US" dirty="0" smtClean="0"/>
              <a:t>Locate the score (PI) for All Students 2</a:t>
            </a:r>
            <a:r>
              <a:rPr lang="en-US" baseline="30000" dirty="0" smtClean="0"/>
              <a:t>nd</a:t>
            </a:r>
            <a:r>
              <a:rPr lang="en-US" dirty="0" smtClean="0"/>
              <a:t> ELA</a:t>
            </a:r>
          </a:p>
          <a:p>
            <a:r>
              <a:rPr lang="en-US" dirty="0" smtClean="0"/>
              <a:t>Locate the EAMO for All Students 2</a:t>
            </a:r>
            <a:r>
              <a:rPr lang="en-US" baseline="30000" dirty="0" smtClean="0"/>
              <a:t>nd</a:t>
            </a:r>
            <a:r>
              <a:rPr lang="en-US" dirty="0" smtClean="0"/>
              <a:t> ELA</a:t>
            </a:r>
          </a:p>
          <a:p>
            <a:r>
              <a:rPr lang="en-US" dirty="0" smtClean="0"/>
              <a:t>What’s the difference?</a:t>
            </a:r>
          </a:p>
          <a:p>
            <a:r>
              <a:rPr lang="en-US" dirty="0" smtClean="0"/>
              <a:t>Write it in the margin</a:t>
            </a:r>
          </a:p>
          <a:p>
            <a:r>
              <a:rPr lang="en-US" dirty="0" smtClean="0"/>
              <a:t>Do the same for the Subgroups (White, SWDs, Econ </a:t>
            </a:r>
            <a:r>
              <a:rPr lang="en-US" dirty="0" err="1" smtClean="0"/>
              <a:t>Disadv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Do the same for 2</a:t>
            </a:r>
            <a:r>
              <a:rPr lang="en-US" baseline="30000" dirty="0" smtClean="0"/>
              <a:t>nd</a:t>
            </a:r>
            <a:r>
              <a:rPr lang="en-US" dirty="0" smtClean="0"/>
              <a:t> Math</a:t>
            </a:r>
          </a:p>
          <a:p>
            <a:r>
              <a:rPr lang="en-US" dirty="0" smtClean="0"/>
              <a:t>Same Routine for 2012-2013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86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the Data Into a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2011-2012</a:t>
            </a:r>
          </a:p>
          <a:p>
            <a:pPr lvl="1"/>
            <a:r>
              <a:rPr lang="en-US" dirty="0"/>
              <a:t>All Students		</a:t>
            </a:r>
            <a:r>
              <a:rPr lang="en-US" dirty="0" smtClean="0"/>
              <a:t>Gap </a:t>
            </a:r>
            <a:endParaRPr lang="en-US" dirty="0"/>
          </a:p>
          <a:p>
            <a:pPr lvl="1"/>
            <a:r>
              <a:rPr lang="en-US" dirty="0"/>
              <a:t>White			</a:t>
            </a:r>
            <a:r>
              <a:rPr lang="en-US" dirty="0" smtClean="0"/>
              <a:t>Gap</a:t>
            </a:r>
          </a:p>
          <a:p>
            <a:pPr lvl="1"/>
            <a:r>
              <a:rPr lang="en-US" dirty="0" smtClean="0"/>
              <a:t>SWDs			Gap</a:t>
            </a:r>
          </a:p>
          <a:p>
            <a:pPr lvl="1"/>
            <a:r>
              <a:rPr lang="en-US" dirty="0" smtClean="0"/>
              <a:t>LEPs			Gap</a:t>
            </a:r>
            <a:endParaRPr lang="en-US" dirty="0"/>
          </a:p>
          <a:p>
            <a:pPr lvl="1"/>
            <a:r>
              <a:rPr lang="en-US" dirty="0"/>
              <a:t>Econ </a:t>
            </a:r>
            <a:r>
              <a:rPr lang="en-US" dirty="0" err="1"/>
              <a:t>Disadv</a:t>
            </a:r>
            <a:r>
              <a:rPr lang="en-US" dirty="0"/>
              <a:t>		</a:t>
            </a:r>
            <a:r>
              <a:rPr lang="en-US" dirty="0" smtClean="0"/>
              <a:t>Gap</a:t>
            </a:r>
            <a:endParaRPr lang="en-US" dirty="0"/>
          </a:p>
          <a:p>
            <a:r>
              <a:rPr lang="en-US" dirty="0"/>
              <a:t>2012-2013</a:t>
            </a:r>
          </a:p>
          <a:p>
            <a:pPr lvl="1"/>
            <a:r>
              <a:rPr lang="en-US" dirty="0"/>
              <a:t>All Students		</a:t>
            </a:r>
            <a:r>
              <a:rPr lang="en-US" dirty="0" smtClean="0"/>
              <a:t>Gap</a:t>
            </a:r>
            <a:endParaRPr lang="en-US" dirty="0"/>
          </a:p>
          <a:p>
            <a:pPr lvl="1"/>
            <a:r>
              <a:rPr lang="en-US" dirty="0"/>
              <a:t>White			</a:t>
            </a:r>
            <a:r>
              <a:rPr lang="en-US" dirty="0" smtClean="0"/>
              <a:t>Gap</a:t>
            </a:r>
          </a:p>
          <a:p>
            <a:pPr lvl="1"/>
            <a:r>
              <a:rPr lang="en-US" dirty="0" smtClean="0"/>
              <a:t>SWDs			Gap</a:t>
            </a:r>
          </a:p>
          <a:p>
            <a:pPr lvl="1"/>
            <a:r>
              <a:rPr lang="en-US" dirty="0" smtClean="0"/>
              <a:t>LEPs			Gap</a:t>
            </a:r>
            <a:endParaRPr lang="en-US" dirty="0"/>
          </a:p>
          <a:p>
            <a:pPr lvl="1"/>
            <a:r>
              <a:rPr lang="en-US" dirty="0"/>
              <a:t>Econ </a:t>
            </a:r>
            <a:r>
              <a:rPr lang="en-US" dirty="0" err="1"/>
              <a:t>Disadv</a:t>
            </a:r>
            <a:r>
              <a:rPr lang="en-US" dirty="0"/>
              <a:t>		</a:t>
            </a:r>
            <a:r>
              <a:rPr lang="en-US" dirty="0" smtClean="0"/>
              <a:t>Gap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8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319</Words>
  <Application>Microsoft Office PowerPoint</Application>
  <PresentationFormat>On-screen Show (4:3)</PresentationFormat>
  <Paragraphs>144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School Program Evaluation Using the School Report Card</vt:lpstr>
      <vt:lpstr>Pull the Resources</vt:lpstr>
      <vt:lpstr>Pulling the Report Cards</vt:lpstr>
      <vt:lpstr>Just Pull Accountability</vt:lpstr>
      <vt:lpstr>Go to School Report Card and Build It</vt:lpstr>
      <vt:lpstr>Make it a PDF</vt:lpstr>
      <vt:lpstr>Keep Going</vt:lpstr>
      <vt:lpstr>Here We Go!</vt:lpstr>
      <vt:lpstr>Put the Data Into a Chart</vt:lpstr>
      <vt:lpstr>Extend the Activity</vt:lpstr>
      <vt:lpstr>Here are some examples</vt:lpstr>
      <vt:lpstr>Secondary ELA Example District #1</vt:lpstr>
      <vt:lpstr>Secondary Math Example District #1</vt:lpstr>
      <vt:lpstr>Questions to Ask?</vt:lpstr>
      <vt:lpstr>Secondary ELA Example District #2</vt:lpstr>
      <vt:lpstr>Secondary Math Example District #2</vt:lpstr>
      <vt:lpstr>Secondary ELA Example District #3</vt:lpstr>
      <vt:lpstr>Secondary Math Example District #3</vt:lpstr>
      <vt:lpstr>Contacts</vt:lpstr>
    </vt:vector>
  </TitlesOfParts>
  <Company>Erie 1 BOCES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Program Evaluation Using the School Report Card</dc:title>
  <dc:creator>E1 Staff</dc:creator>
  <cp:lastModifiedBy>E1 Staff</cp:lastModifiedBy>
  <cp:revision>23</cp:revision>
  <cp:lastPrinted>2014-07-25T14:52:22Z</cp:lastPrinted>
  <dcterms:created xsi:type="dcterms:W3CDTF">2014-07-16T18:40:30Z</dcterms:created>
  <dcterms:modified xsi:type="dcterms:W3CDTF">2014-07-29T18:29:19Z</dcterms:modified>
</cp:coreProperties>
</file>