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313" r:id="rId3"/>
    <p:sldId id="314" r:id="rId4"/>
    <p:sldId id="325" r:id="rId5"/>
    <p:sldId id="315" r:id="rId6"/>
    <p:sldId id="316" r:id="rId7"/>
    <p:sldId id="317" r:id="rId8"/>
    <p:sldId id="318" r:id="rId9"/>
    <p:sldId id="319" r:id="rId10"/>
    <p:sldId id="256" r:id="rId11"/>
    <p:sldId id="260" r:id="rId12"/>
    <p:sldId id="305" r:id="rId13"/>
    <p:sldId id="330" r:id="rId14"/>
    <p:sldId id="331" r:id="rId15"/>
    <p:sldId id="332" r:id="rId16"/>
    <p:sldId id="333" r:id="rId17"/>
    <p:sldId id="334" r:id="rId18"/>
    <p:sldId id="335" r:id="rId19"/>
    <p:sldId id="336" r:id="rId20"/>
    <p:sldId id="269" r:id="rId21"/>
    <p:sldId id="320" r:id="rId22"/>
    <p:sldId id="321" r:id="rId23"/>
    <p:sldId id="322" r:id="rId24"/>
    <p:sldId id="323" r:id="rId25"/>
    <p:sldId id="329" r:id="rId26"/>
    <p:sldId id="324" r:id="rId27"/>
    <p:sldId id="337" r:id="rId28"/>
    <p:sldId id="338" r:id="rId29"/>
    <p:sldId id="339" r:id="rId30"/>
    <p:sldId id="340"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66"/>
    <a:srgbClr val="0000FF"/>
    <a:srgbClr val="FFFFCC"/>
    <a:srgbClr val="FF33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4487" autoAdjust="0"/>
  </p:normalViewPr>
  <p:slideViewPr>
    <p:cSldViewPr snapToGrid="0">
      <p:cViewPr varScale="1">
        <p:scale>
          <a:sx n="65" d="100"/>
          <a:sy n="65" d="100"/>
        </p:scale>
        <p:origin x="66" y="510"/>
      </p:cViewPr>
      <p:guideLst/>
    </p:cSldViewPr>
  </p:slideViewPr>
  <p:notesTextViewPr>
    <p:cViewPr>
      <p:scale>
        <a:sx n="1" d="1"/>
        <a:sy n="1" d="1"/>
      </p:scale>
      <p:origin x="0" y="0"/>
    </p:cViewPr>
  </p:notesTextViewPr>
  <p:sorterViewPr>
    <p:cViewPr>
      <p:scale>
        <a:sx n="70" d="100"/>
        <a:sy n="70" d="100"/>
      </p:scale>
      <p:origin x="0" y="-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E0EBBD-468D-4F59-95BC-A95E01B97195}" type="datetimeFigureOut">
              <a:rPr lang="en-US" smtClean="0"/>
              <a:t>5/16/2016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F650C5-98A2-4EC3-9EBA-871A69698127}" type="slidenum">
              <a:rPr lang="en-US" smtClean="0"/>
              <a:t>‹#›</a:t>
            </a:fld>
            <a:endParaRPr lang="en-US"/>
          </a:p>
        </p:txBody>
      </p:sp>
    </p:spTree>
    <p:extLst>
      <p:ext uri="{BB962C8B-B14F-4D97-AF65-F5344CB8AC3E}">
        <p14:creationId xmlns:p14="http://schemas.microsoft.com/office/powerpoint/2010/main" val="62744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F4112F-C4DC-4DA0-816B-39B9E83A6479}" type="datetimeFigureOut">
              <a:rPr lang="en-US" smtClean="0"/>
              <a:t>5/16/2016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5B8CAE-2312-4CB2-9153-F94565B6DFF2}" type="slidenum">
              <a:rPr lang="en-US" smtClean="0"/>
              <a:t>‹#›</a:t>
            </a:fld>
            <a:endParaRPr lang="en-US"/>
          </a:p>
        </p:txBody>
      </p:sp>
    </p:spTree>
    <p:extLst>
      <p:ext uri="{BB962C8B-B14F-4D97-AF65-F5344CB8AC3E}">
        <p14:creationId xmlns:p14="http://schemas.microsoft.com/office/powerpoint/2010/main" val="368595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Steve</a:t>
            </a:r>
          </a:p>
        </p:txBody>
      </p:sp>
      <p:sp>
        <p:nvSpPr>
          <p:cNvPr id="4" name="Slide Number Placeholder 3"/>
          <p:cNvSpPr>
            <a:spLocks noGrp="1"/>
          </p:cNvSpPr>
          <p:nvPr>
            <p:ph type="sldNum" sz="quarter" idx="10"/>
          </p:nvPr>
        </p:nvSpPr>
        <p:spPr/>
        <p:txBody>
          <a:bodyPr/>
          <a:lstStyle/>
          <a:p>
            <a:fld id="{565012C5-0F53-4A21-8031-5CF42045CC9A}" type="slidenum">
              <a:rPr lang="en-US" smtClean="0"/>
              <a:t>4</a:t>
            </a:fld>
            <a:endParaRPr lang="en-US"/>
          </a:p>
        </p:txBody>
      </p:sp>
    </p:spTree>
    <p:extLst>
      <p:ext uri="{BB962C8B-B14F-4D97-AF65-F5344CB8AC3E}">
        <p14:creationId xmlns:p14="http://schemas.microsoft.com/office/powerpoint/2010/main" val="406758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School principals are fundamentally serving as instructional leaders for students with disabilities
https://www.polleverywhere.com/multiple_choice_polls/r6NVV0v42Npajgc</a:t>
            </a:r>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13</a:t>
            </a:fld>
            <a:endParaRPr lang="en-US"/>
          </a:p>
        </p:txBody>
      </p:sp>
    </p:spTree>
    <p:extLst>
      <p:ext uri="{BB962C8B-B14F-4D97-AF65-F5344CB8AC3E}">
        <p14:creationId xmlns:p14="http://schemas.microsoft.com/office/powerpoint/2010/main" val="2687331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Special Education administrators are fundamentally serving as instructional leaders for students with disabilities
https://www.polleverywhere.com/multiple_choice_polls/mQP36k5R3uYcFgH</a:t>
            </a:r>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14</a:t>
            </a:fld>
            <a:endParaRPr lang="en-US"/>
          </a:p>
        </p:txBody>
      </p:sp>
    </p:spTree>
    <p:extLst>
      <p:ext uri="{BB962C8B-B14F-4D97-AF65-F5344CB8AC3E}">
        <p14:creationId xmlns:p14="http://schemas.microsoft.com/office/powerpoint/2010/main" val="241966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Students with disabilities are participating, to the maximum extent possible, in making recommendations for supports and services needed for their academic success and to meet their post-secondary transition goals
https://www.polleverywhere.com/multiple_choice_polls/5xkewWrvwChKOa0</a:t>
            </a:r>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15</a:t>
            </a:fld>
            <a:endParaRPr lang="en-US"/>
          </a:p>
        </p:txBody>
      </p:sp>
    </p:spTree>
    <p:extLst>
      <p:ext uri="{BB962C8B-B14F-4D97-AF65-F5344CB8AC3E}">
        <p14:creationId xmlns:p14="http://schemas.microsoft.com/office/powerpoint/2010/main" val="97215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Students and parents of students with disabilities are being provided with information and support to be meaningfully involved in the special education process
https://www.polleverywhere.com/multiple_choice_polls/IPTWbKOsJrNaz5k</a:t>
            </a:r>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16</a:t>
            </a:fld>
            <a:endParaRPr lang="en-US"/>
          </a:p>
        </p:txBody>
      </p:sp>
    </p:spTree>
    <p:extLst>
      <p:ext uri="{BB962C8B-B14F-4D97-AF65-F5344CB8AC3E}">
        <p14:creationId xmlns:p14="http://schemas.microsoft.com/office/powerpoint/2010/main" val="683818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All teachers are teachers of students with disabilities and every teacher needs to be skilled in how to support and provide differentiated and specially-designed instruction to students with disabilities
https://www.polleverywhere.com/multiple_choice_polls/JqFFaW4wGGPATlc</a:t>
            </a:r>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17</a:t>
            </a:fld>
            <a:endParaRPr lang="en-US"/>
          </a:p>
        </p:txBody>
      </p:sp>
    </p:spTree>
    <p:extLst>
      <p:ext uri="{BB962C8B-B14F-4D97-AF65-F5344CB8AC3E}">
        <p14:creationId xmlns:p14="http://schemas.microsoft.com/office/powerpoint/2010/main" val="338316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Communities, boards of education, district and school leaders are providing systemic supports and professional development for teachers to meet the needs of students with disabilities, including appropriate identification and ensuring classrooms have necessary supports, rigorous and relevant learning environments and classroom and school-wide approaches are created to maintain a positive climate
https://www.polleverywhere.com/multiple_choice_polls/Fko01QtkpxWuX4H</a:t>
            </a:r>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18</a:t>
            </a:fld>
            <a:endParaRPr lang="en-US"/>
          </a:p>
        </p:txBody>
      </p:sp>
    </p:spTree>
    <p:extLst>
      <p:ext uri="{BB962C8B-B14F-4D97-AF65-F5344CB8AC3E}">
        <p14:creationId xmlns:p14="http://schemas.microsoft.com/office/powerpoint/2010/main" val="1496155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19</a:t>
            </a:fld>
            <a:endParaRPr lang="en-US"/>
          </a:p>
        </p:txBody>
      </p:sp>
    </p:spTree>
    <p:extLst>
      <p:ext uri="{BB962C8B-B14F-4D97-AF65-F5344CB8AC3E}">
        <p14:creationId xmlns:p14="http://schemas.microsoft.com/office/powerpoint/2010/main" val="1358551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20</a:t>
            </a:fld>
            <a:endParaRPr lang="en-US"/>
          </a:p>
        </p:txBody>
      </p:sp>
    </p:spTree>
    <p:extLst>
      <p:ext uri="{BB962C8B-B14F-4D97-AF65-F5344CB8AC3E}">
        <p14:creationId xmlns:p14="http://schemas.microsoft.com/office/powerpoint/2010/main" val="3190298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22</a:t>
            </a:fld>
            <a:endParaRPr lang="en-US"/>
          </a:p>
        </p:txBody>
      </p:sp>
    </p:spTree>
    <p:extLst>
      <p:ext uri="{BB962C8B-B14F-4D97-AF65-F5344CB8AC3E}">
        <p14:creationId xmlns:p14="http://schemas.microsoft.com/office/powerpoint/2010/main" val="2948884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24</a:t>
            </a:fld>
            <a:endParaRPr lang="en-US"/>
          </a:p>
        </p:txBody>
      </p:sp>
    </p:spTree>
    <p:extLst>
      <p:ext uri="{BB962C8B-B14F-4D97-AF65-F5344CB8AC3E}">
        <p14:creationId xmlns:p14="http://schemas.microsoft.com/office/powerpoint/2010/main" val="389313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Steve</a:t>
            </a:r>
          </a:p>
        </p:txBody>
      </p:sp>
      <p:sp>
        <p:nvSpPr>
          <p:cNvPr id="4" name="Slide Number Placeholder 3"/>
          <p:cNvSpPr>
            <a:spLocks noGrp="1"/>
          </p:cNvSpPr>
          <p:nvPr>
            <p:ph type="sldNum" sz="quarter" idx="10"/>
          </p:nvPr>
        </p:nvSpPr>
        <p:spPr/>
        <p:txBody>
          <a:bodyPr/>
          <a:lstStyle/>
          <a:p>
            <a:fld id="{565012C5-0F53-4A21-8031-5CF42045CC9A}" type="slidenum">
              <a:rPr lang="en-US" smtClean="0"/>
              <a:t>5</a:t>
            </a:fld>
            <a:endParaRPr lang="en-US"/>
          </a:p>
        </p:txBody>
      </p:sp>
    </p:spTree>
    <p:extLst>
      <p:ext uri="{BB962C8B-B14F-4D97-AF65-F5344CB8AC3E}">
        <p14:creationId xmlns:p14="http://schemas.microsoft.com/office/powerpoint/2010/main" val="2969845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8676EFDD-7A06-4E9A-A9FC-E4F17799272A}" type="slidenum">
              <a:rPr lang="en-US" smtClean="0"/>
              <a:pPr/>
              <a:t>25</a:t>
            </a:fld>
            <a:endParaRPr lang="en-US" smtClean="0"/>
          </a:p>
        </p:txBody>
      </p:sp>
      <p:sp>
        <p:nvSpPr>
          <p:cNvPr id="74755" name="Rectangle 2"/>
          <p:cNvSpPr>
            <a:spLocks noGrp="1" noRot="1" noChangeAspect="1" noChangeArrowheads="1" noTextEdit="1"/>
          </p:cNvSpPr>
          <p:nvPr>
            <p:ph type="sldImg"/>
            <p:custDataLst>
              <p:tags r:id="rId1"/>
            </p:custDataLst>
          </p:nvPr>
        </p:nvSpPr>
        <p:spPr>
          <a:xfrm>
            <a:off x="407988" y="682625"/>
            <a:ext cx="6049962" cy="3403600"/>
          </a:xfrm>
          <a:ln/>
        </p:spPr>
      </p:sp>
      <p:sp>
        <p:nvSpPr>
          <p:cNvPr id="74756" name="Rectangle 3"/>
          <p:cNvSpPr>
            <a:spLocks noGrp="1" noChangeArrowheads="1"/>
          </p:cNvSpPr>
          <p:nvPr>
            <p:ph type="body" idx="1"/>
          </p:nvPr>
        </p:nvSpPr>
        <p:spPr>
          <a:xfrm>
            <a:off x="914711" y="4314358"/>
            <a:ext cx="5028579" cy="4161331"/>
          </a:xfrm>
          <a:noFill/>
        </p:spPr>
        <p:txBody>
          <a:bodyPr/>
          <a:lstStyle/>
          <a:p>
            <a:r>
              <a:rPr lang="en-US" b="1" dirty="0" smtClean="0"/>
              <a:t>Materials: CDOS graphic</a:t>
            </a:r>
          </a:p>
          <a:p>
            <a:endParaRPr lang="en-US" dirty="0" smtClean="0"/>
          </a:p>
          <a:p>
            <a:r>
              <a:rPr lang="en-US" dirty="0" smtClean="0"/>
              <a:t>This slide is a graphic representation of the CDOS 3a. Standards.</a:t>
            </a:r>
          </a:p>
          <a:p>
            <a:r>
              <a:rPr lang="en-US" dirty="0" smtClean="0"/>
              <a:t>Trainer has discretion on how you want to use this.</a:t>
            </a:r>
          </a:p>
          <a:p>
            <a:r>
              <a:rPr lang="en-US" dirty="0" smtClean="0"/>
              <a:t>Suggestions:</a:t>
            </a:r>
          </a:p>
          <a:p>
            <a:pPr marL="168244" indent="-168244">
              <a:buFont typeface="Arial" pitchFamily="34" charset="0"/>
              <a:buChar char="•"/>
            </a:pPr>
            <a:r>
              <a:rPr lang="en-US" dirty="0" smtClean="0"/>
              <a:t>Which of the skills are taught directly or indirectly in schools?</a:t>
            </a:r>
          </a:p>
          <a:p>
            <a:pPr marL="168244" indent="-168244">
              <a:buFont typeface="Arial" pitchFamily="34" charset="0"/>
              <a:buChar char="•"/>
            </a:pPr>
            <a:r>
              <a:rPr lang="en-US" dirty="0" smtClean="0"/>
              <a:t>Which of these skills did you need for your first job? Your current job?</a:t>
            </a:r>
          </a:p>
          <a:p>
            <a:pPr marL="168244" indent="-168244">
              <a:buFont typeface="Arial" pitchFamily="34" charset="0"/>
              <a:buChar char="•"/>
            </a:pPr>
            <a:r>
              <a:rPr lang="en-US" dirty="0" smtClean="0"/>
              <a:t>Which of these skills did participants needs to make it to the training today?</a:t>
            </a:r>
            <a:endParaRPr lang="en-US" dirty="0"/>
          </a:p>
          <a:p>
            <a:pPr marL="168244" indent="-168244">
              <a:buFont typeface="Arial" pitchFamily="34" charset="0"/>
              <a:buChar char="•"/>
            </a:pPr>
            <a:r>
              <a:rPr lang="en-US" dirty="0" smtClean="0"/>
              <a:t>What skills do you feel you are training your students on now?  </a:t>
            </a:r>
          </a:p>
          <a:p>
            <a:pPr marL="168244" indent="-168244">
              <a:buFont typeface="Arial" pitchFamily="34" charset="0"/>
              <a:buChar char="•"/>
            </a:pPr>
            <a:r>
              <a:rPr lang="en-US" dirty="0" smtClean="0"/>
              <a:t>What are you teaching in school that can be helpful when placing students on the worksites?</a:t>
            </a:r>
          </a:p>
        </p:txBody>
      </p:sp>
    </p:spTree>
    <p:extLst>
      <p:ext uri="{BB962C8B-B14F-4D97-AF65-F5344CB8AC3E}">
        <p14:creationId xmlns:p14="http://schemas.microsoft.com/office/powerpoint/2010/main" val="302616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Steve</a:t>
            </a:r>
          </a:p>
        </p:txBody>
      </p:sp>
      <p:sp>
        <p:nvSpPr>
          <p:cNvPr id="4" name="Slide Number Placeholder 3"/>
          <p:cNvSpPr>
            <a:spLocks noGrp="1"/>
          </p:cNvSpPr>
          <p:nvPr>
            <p:ph type="sldNum" sz="quarter" idx="10"/>
          </p:nvPr>
        </p:nvSpPr>
        <p:spPr/>
        <p:txBody>
          <a:bodyPr/>
          <a:lstStyle/>
          <a:p>
            <a:fld id="{455294A4-0D23-4624-83C3-863B61D1BA3B}" type="slidenum">
              <a:rPr lang="en-US"/>
              <a:t>6</a:t>
            </a:fld>
            <a:endParaRPr lang="en-US"/>
          </a:p>
        </p:txBody>
      </p:sp>
    </p:spTree>
    <p:extLst>
      <p:ext uri="{BB962C8B-B14F-4D97-AF65-F5344CB8AC3E}">
        <p14:creationId xmlns:p14="http://schemas.microsoft.com/office/powerpoint/2010/main" val="273442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Jessie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294A4-0D23-4624-83C3-863B61D1BA3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10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Jessie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294A4-0D23-4624-83C3-863B61D1BA3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41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9</a:t>
            </a:fld>
            <a:endParaRPr lang="en-US"/>
          </a:p>
        </p:txBody>
      </p:sp>
    </p:spTree>
    <p:extLst>
      <p:ext uri="{BB962C8B-B14F-4D97-AF65-F5344CB8AC3E}">
        <p14:creationId xmlns:p14="http://schemas.microsoft.com/office/powerpoint/2010/main" val="758719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10</a:t>
            </a:fld>
            <a:endParaRPr lang="en-US"/>
          </a:p>
        </p:txBody>
      </p:sp>
    </p:spTree>
    <p:extLst>
      <p:ext uri="{BB962C8B-B14F-4D97-AF65-F5344CB8AC3E}">
        <p14:creationId xmlns:p14="http://schemas.microsoft.com/office/powerpoint/2010/main" val="4131594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11</a:t>
            </a:fld>
            <a:endParaRPr lang="en-US"/>
          </a:p>
        </p:txBody>
      </p:sp>
    </p:spTree>
    <p:extLst>
      <p:ext uri="{BB962C8B-B14F-4D97-AF65-F5344CB8AC3E}">
        <p14:creationId xmlns:p14="http://schemas.microsoft.com/office/powerpoint/2010/main" val="129803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Students with disabilities are held to high expectations and given the appropriate supports and services to meet those high expecations.
https://www.polleverywhere.com/multiple_choice_polls/SpIzwVcbGVpONd9</a:t>
            </a:r>
            <a:endParaRPr lang="en-US"/>
          </a:p>
        </p:txBody>
      </p:sp>
      <p:sp>
        <p:nvSpPr>
          <p:cNvPr id="4" name="Slide Number Placeholder 3"/>
          <p:cNvSpPr>
            <a:spLocks noGrp="1"/>
          </p:cNvSpPr>
          <p:nvPr>
            <p:ph type="sldNum" sz="quarter" idx="10"/>
          </p:nvPr>
        </p:nvSpPr>
        <p:spPr/>
        <p:txBody>
          <a:bodyPr/>
          <a:lstStyle/>
          <a:p>
            <a:fld id="{6F5B8CAE-2312-4CB2-9153-F94565B6DFF2}" type="slidenum">
              <a:rPr lang="en-US" smtClean="0"/>
              <a:t>12</a:t>
            </a:fld>
            <a:endParaRPr lang="en-US"/>
          </a:p>
        </p:txBody>
      </p:sp>
    </p:spTree>
    <p:extLst>
      <p:ext uri="{BB962C8B-B14F-4D97-AF65-F5344CB8AC3E}">
        <p14:creationId xmlns:p14="http://schemas.microsoft.com/office/powerpoint/2010/main" val="317691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A9251F-6D56-4A0F-A52A-CF1DBA15E47C}"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F2ADB-D46E-486D-87D1-54E2FA4DCAB1}" type="slidenum">
              <a:rPr lang="en-US" smtClean="0"/>
              <a:t>‹#›</a:t>
            </a:fld>
            <a:endParaRPr lang="en-US"/>
          </a:p>
        </p:txBody>
      </p:sp>
    </p:spTree>
    <p:extLst>
      <p:ext uri="{BB962C8B-B14F-4D97-AF65-F5344CB8AC3E}">
        <p14:creationId xmlns:p14="http://schemas.microsoft.com/office/powerpoint/2010/main" val="1543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A9251F-6D56-4A0F-A52A-CF1DBA15E47C}"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F2ADB-D46E-486D-87D1-54E2FA4DCAB1}" type="slidenum">
              <a:rPr lang="en-US" smtClean="0"/>
              <a:t>‹#›</a:t>
            </a:fld>
            <a:endParaRPr lang="en-US"/>
          </a:p>
        </p:txBody>
      </p:sp>
    </p:spTree>
    <p:extLst>
      <p:ext uri="{BB962C8B-B14F-4D97-AF65-F5344CB8AC3E}">
        <p14:creationId xmlns:p14="http://schemas.microsoft.com/office/powerpoint/2010/main" val="287802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A9251F-6D56-4A0F-A52A-CF1DBA15E47C}"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F2ADB-D46E-486D-87D1-54E2FA4DCAB1}" type="slidenum">
              <a:rPr lang="en-US" smtClean="0"/>
              <a:t>‹#›</a:t>
            </a:fld>
            <a:endParaRPr lang="en-US"/>
          </a:p>
        </p:txBody>
      </p:sp>
    </p:spTree>
    <p:extLst>
      <p:ext uri="{BB962C8B-B14F-4D97-AF65-F5344CB8AC3E}">
        <p14:creationId xmlns:p14="http://schemas.microsoft.com/office/powerpoint/2010/main" val="299380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68628E-27F4-473A-A2FF-39BBE2151CC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91FF7-204F-46B3-9132-CB5D7F3B447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653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8628E-27F4-473A-A2FF-39BBE2151CC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91FF7-204F-46B3-9132-CB5D7F3B4471}" type="slidenum">
              <a:rPr lang="en-US" smtClean="0"/>
              <a:t>‹#›</a:t>
            </a:fld>
            <a:endParaRPr lang="en-US"/>
          </a:p>
        </p:txBody>
      </p:sp>
    </p:spTree>
    <p:extLst>
      <p:ext uri="{BB962C8B-B14F-4D97-AF65-F5344CB8AC3E}">
        <p14:creationId xmlns:p14="http://schemas.microsoft.com/office/powerpoint/2010/main" val="769147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8628E-27F4-473A-A2FF-39BBE2151CC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91FF7-204F-46B3-9132-CB5D7F3B447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327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68628E-27F4-473A-A2FF-39BBE2151CCA}"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91FF7-204F-46B3-9132-CB5D7F3B4471}" type="slidenum">
              <a:rPr lang="en-US" smtClean="0"/>
              <a:t>‹#›</a:t>
            </a:fld>
            <a:endParaRPr lang="en-US"/>
          </a:p>
        </p:txBody>
      </p:sp>
    </p:spTree>
    <p:extLst>
      <p:ext uri="{BB962C8B-B14F-4D97-AF65-F5344CB8AC3E}">
        <p14:creationId xmlns:p14="http://schemas.microsoft.com/office/powerpoint/2010/main" val="427322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68628E-27F4-473A-A2FF-39BBE2151CCA}"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91FF7-204F-46B3-9132-CB5D7F3B4471}" type="slidenum">
              <a:rPr lang="en-US" smtClean="0"/>
              <a:t>‹#›</a:t>
            </a:fld>
            <a:endParaRPr lang="en-US"/>
          </a:p>
        </p:txBody>
      </p:sp>
    </p:spTree>
    <p:extLst>
      <p:ext uri="{BB962C8B-B14F-4D97-AF65-F5344CB8AC3E}">
        <p14:creationId xmlns:p14="http://schemas.microsoft.com/office/powerpoint/2010/main" val="476891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68628E-27F4-473A-A2FF-39BBE2151CCA}"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91FF7-204F-46B3-9132-CB5D7F3B4471}" type="slidenum">
              <a:rPr lang="en-US" smtClean="0"/>
              <a:t>‹#›</a:t>
            </a:fld>
            <a:endParaRPr lang="en-US"/>
          </a:p>
        </p:txBody>
      </p:sp>
    </p:spTree>
    <p:extLst>
      <p:ext uri="{BB962C8B-B14F-4D97-AF65-F5344CB8AC3E}">
        <p14:creationId xmlns:p14="http://schemas.microsoft.com/office/powerpoint/2010/main" val="1072401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68628E-27F4-473A-A2FF-39BBE2151CCA}" type="datetimeFigureOut">
              <a:rPr lang="en-US" smtClean="0"/>
              <a:t>5/16/2016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0E91FF7-204F-46B3-9132-CB5D7F3B4471}" type="slidenum">
              <a:rPr lang="en-US" smtClean="0"/>
              <a:t>‹#›</a:t>
            </a:fld>
            <a:endParaRPr lang="en-US"/>
          </a:p>
        </p:txBody>
      </p:sp>
    </p:spTree>
    <p:extLst>
      <p:ext uri="{BB962C8B-B14F-4D97-AF65-F5344CB8AC3E}">
        <p14:creationId xmlns:p14="http://schemas.microsoft.com/office/powerpoint/2010/main" val="2568073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68628E-27F4-473A-A2FF-39BBE2151CCA}" type="datetimeFigureOut">
              <a:rPr lang="en-US" smtClean="0"/>
              <a:t>5/16/2016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E91FF7-204F-46B3-9132-CB5D7F3B4471}" type="slidenum">
              <a:rPr lang="en-US" smtClean="0"/>
              <a:t>‹#›</a:t>
            </a:fld>
            <a:endParaRPr lang="en-US"/>
          </a:p>
        </p:txBody>
      </p:sp>
    </p:spTree>
    <p:extLst>
      <p:ext uri="{BB962C8B-B14F-4D97-AF65-F5344CB8AC3E}">
        <p14:creationId xmlns:p14="http://schemas.microsoft.com/office/powerpoint/2010/main" val="2590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A9251F-6D56-4A0F-A52A-CF1DBA15E47C}"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F2ADB-D46E-486D-87D1-54E2FA4DCAB1}" type="slidenum">
              <a:rPr lang="en-US" smtClean="0"/>
              <a:t>‹#›</a:t>
            </a:fld>
            <a:endParaRPr lang="en-US"/>
          </a:p>
        </p:txBody>
      </p:sp>
    </p:spTree>
    <p:extLst>
      <p:ext uri="{BB962C8B-B14F-4D97-AF65-F5344CB8AC3E}">
        <p14:creationId xmlns:p14="http://schemas.microsoft.com/office/powerpoint/2010/main" val="3324346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8628E-27F4-473A-A2FF-39BBE2151CCA}"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91FF7-204F-46B3-9132-CB5D7F3B4471}" type="slidenum">
              <a:rPr lang="en-US" smtClean="0"/>
              <a:t>‹#›</a:t>
            </a:fld>
            <a:endParaRPr lang="en-US"/>
          </a:p>
        </p:txBody>
      </p:sp>
    </p:spTree>
    <p:extLst>
      <p:ext uri="{BB962C8B-B14F-4D97-AF65-F5344CB8AC3E}">
        <p14:creationId xmlns:p14="http://schemas.microsoft.com/office/powerpoint/2010/main" val="3229758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8628E-27F4-473A-A2FF-39BBE2151CC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91FF7-204F-46B3-9132-CB5D7F3B4471}" type="slidenum">
              <a:rPr lang="en-US" smtClean="0"/>
              <a:t>‹#›</a:t>
            </a:fld>
            <a:endParaRPr lang="en-US"/>
          </a:p>
        </p:txBody>
      </p:sp>
    </p:spTree>
    <p:extLst>
      <p:ext uri="{BB962C8B-B14F-4D97-AF65-F5344CB8AC3E}">
        <p14:creationId xmlns:p14="http://schemas.microsoft.com/office/powerpoint/2010/main" val="27228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8628E-27F4-473A-A2FF-39BBE2151CC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91FF7-204F-46B3-9132-CB5D7F3B4471}" type="slidenum">
              <a:rPr lang="en-US" smtClean="0"/>
              <a:t>‹#›</a:t>
            </a:fld>
            <a:endParaRPr lang="en-US"/>
          </a:p>
        </p:txBody>
      </p:sp>
    </p:spTree>
    <p:extLst>
      <p:ext uri="{BB962C8B-B14F-4D97-AF65-F5344CB8AC3E}">
        <p14:creationId xmlns:p14="http://schemas.microsoft.com/office/powerpoint/2010/main" val="406410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A9251F-6D56-4A0F-A52A-CF1DBA15E47C}"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F2ADB-D46E-486D-87D1-54E2FA4DCAB1}" type="slidenum">
              <a:rPr lang="en-US" smtClean="0"/>
              <a:t>‹#›</a:t>
            </a:fld>
            <a:endParaRPr lang="en-US"/>
          </a:p>
        </p:txBody>
      </p:sp>
    </p:spTree>
    <p:extLst>
      <p:ext uri="{BB962C8B-B14F-4D97-AF65-F5344CB8AC3E}">
        <p14:creationId xmlns:p14="http://schemas.microsoft.com/office/powerpoint/2010/main" val="121834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A9251F-6D56-4A0F-A52A-CF1DBA15E47C}"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F2ADB-D46E-486D-87D1-54E2FA4DCAB1}" type="slidenum">
              <a:rPr lang="en-US" smtClean="0"/>
              <a:t>‹#›</a:t>
            </a:fld>
            <a:endParaRPr lang="en-US"/>
          </a:p>
        </p:txBody>
      </p:sp>
    </p:spTree>
    <p:extLst>
      <p:ext uri="{BB962C8B-B14F-4D97-AF65-F5344CB8AC3E}">
        <p14:creationId xmlns:p14="http://schemas.microsoft.com/office/powerpoint/2010/main" val="412111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A9251F-6D56-4A0F-A52A-CF1DBA15E47C}"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F2ADB-D46E-486D-87D1-54E2FA4DCAB1}" type="slidenum">
              <a:rPr lang="en-US" smtClean="0"/>
              <a:t>‹#›</a:t>
            </a:fld>
            <a:endParaRPr lang="en-US"/>
          </a:p>
        </p:txBody>
      </p:sp>
    </p:spTree>
    <p:extLst>
      <p:ext uri="{BB962C8B-B14F-4D97-AF65-F5344CB8AC3E}">
        <p14:creationId xmlns:p14="http://schemas.microsoft.com/office/powerpoint/2010/main" val="210547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A9251F-6D56-4A0F-A52A-CF1DBA15E47C}"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FF2ADB-D46E-486D-87D1-54E2FA4DCAB1}" type="slidenum">
              <a:rPr lang="en-US" smtClean="0"/>
              <a:t>‹#›</a:t>
            </a:fld>
            <a:endParaRPr lang="en-US"/>
          </a:p>
        </p:txBody>
      </p:sp>
    </p:spTree>
    <p:extLst>
      <p:ext uri="{BB962C8B-B14F-4D97-AF65-F5344CB8AC3E}">
        <p14:creationId xmlns:p14="http://schemas.microsoft.com/office/powerpoint/2010/main" val="171297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9251F-6D56-4A0F-A52A-CF1DBA15E47C}"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FF2ADB-D46E-486D-87D1-54E2FA4DCAB1}" type="slidenum">
              <a:rPr lang="en-US" smtClean="0"/>
              <a:t>‹#›</a:t>
            </a:fld>
            <a:endParaRPr lang="en-US"/>
          </a:p>
        </p:txBody>
      </p:sp>
    </p:spTree>
    <p:extLst>
      <p:ext uri="{BB962C8B-B14F-4D97-AF65-F5344CB8AC3E}">
        <p14:creationId xmlns:p14="http://schemas.microsoft.com/office/powerpoint/2010/main" val="58945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A9251F-6D56-4A0F-A52A-CF1DBA15E47C}"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F2ADB-D46E-486D-87D1-54E2FA4DCAB1}" type="slidenum">
              <a:rPr lang="en-US" smtClean="0"/>
              <a:t>‹#›</a:t>
            </a:fld>
            <a:endParaRPr lang="en-US"/>
          </a:p>
        </p:txBody>
      </p:sp>
    </p:spTree>
    <p:extLst>
      <p:ext uri="{BB962C8B-B14F-4D97-AF65-F5344CB8AC3E}">
        <p14:creationId xmlns:p14="http://schemas.microsoft.com/office/powerpoint/2010/main" val="390966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A9251F-6D56-4A0F-A52A-CF1DBA15E47C}"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F2ADB-D46E-486D-87D1-54E2FA4DCAB1}" type="slidenum">
              <a:rPr lang="en-US" smtClean="0"/>
              <a:t>‹#›</a:t>
            </a:fld>
            <a:endParaRPr lang="en-US"/>
          </a:p>
        </p:txBody>
      </p:sp>
    </p:spTree>
    <p:extLst>
      <p:ext uri="{BB962C8B-B14F-4D97-AF65-F5344CB8AC3E}">
        <p14:creationId xmlns:p14="http://schemas.microsoft.com/office/powerpoint/2010/main" val="115203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9251F-6D56-4A0F-A52A-CF1DBA15E47C}" type="datetimeFigureOut">
              <a:rPr lang="en-US" smtClean="0"/>
              <a:t>5/16/2016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F2ADB-D46E-486D-87D1-54E2FA4DCAB1}" type="slidenum">
              <a:rPr lang="en-US" smtClean="0"/>
              <a:t>‹#›</a:t>
            </a:fld>
            <a:endParaRPr lang="en-US"/>
          </a:p>
        </p:txBody>
      </p:sp>
    </p:spTree>
    <p:extLst>
      <p:ext uri="{BB962C8B-B14F-4D97-AF65-F5344CB8AC3E}">
        <p14:creationId xmlns:p14="http://schemas.microsoft.com/office/powerpoint/2010/main" val="777441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268628E-27F4-473A-A2FF-39BBE2151CCA}" type="datetimeFigureOut">
              <a:rPr lang="en-US" smtClean="0"/>
              <a:t>5/16/2016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E91FF7-204F-46B3-9132-CB5D7F3B447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823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2.png"/><Relationship Id="rId3" Type="http://schemas.openxmlformats.org/officeDocument/2006/relationships/notesSlide" Target="../notesSlides/notesSlide20.xml"/><Relationship Id="rId7" Type="http://schemas.openxmlformats.org/officeDocument/2006/relationships/image" Target="../media/image18.wmf"/><Relationship Id="rId12"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0.png"/><Relationship Id="rId5" Type="http://schemas.openxmlformats.org/officeDocument/2006/relationships/image" Target="../media/image17.wmf"/><Relationship Id="rId15" Type="http://schemas.openxmlformats.org/officeDocument/2006/relationships/image" Target="../media/image24.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9.wmf"/><Relationship Id="rId1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419100" y="0"/>
            <a:ext cx="10610850" cy="6858000"/>
          </a:xfrm>
          <a:prstGeom prst="rect">
            <a:avLst/>
          </a:prstGeom>
          <a:effectLst>
            <a:softEdge rad="266700"/>
          </a:effectLst>
        </p:spPr>
      </p:pic>
      <p:sp>
        <p:nvSpPr>
          <p:cNvPr id="6" name="Title 5"/>
          <p:cNvSpPr>
            <a:spLocks noGrp="1"/>
          </p:cNvSpPr>
          <p:nvPr>
            <p:ph type="ctrTitle"/>
          </p:nvPr>
        </p:nvSpPr>
        <p:spPr>
          <a:xfrm>
            <a:off x="1152525" y="4098925"/>
            <a:ext cx="9144000" cy="2387600"/>
          </a:xfrm>
        </p:spPr>
        <p:txBody>
          <a:bodyPr>
            <a:normAutofit fontScale="90000"/>
          </a:bodyPr>
          <a:lstStyle/>
          <a:p>
            <a:r>
              <a:rPr lang="en-US" b="1" dirty="0" smtClean="0">
                <a:solidFill>
                  <a:schemeClr val="bg1"/>
                </a:solidFill>
              </a:rPr>
              <a:t>Blueprint for Improved Results for Students with Disabilities and Multiple Pathways</a:t>
            </a:r>
            <a:endParaRPr lang="en-US" b="1" dirty="0">
              <a:solidFill>
                <a:schemeClr val="bg1"/>
              </a:solidFill>
            </a:endParaRPr>
          </a:p>
        </p:txBody>
      </p:sp>
      <p:sp>
        <p:nvSpPr>
          <p:cNvPr id="7" name="Subtitle 6"/>
          <p:cNvSpPr>
            <a:spLocks noGrp="1"/>
          </p:cNvSpPr>
          <p:nvPr>
            <p:ph type="subTitle" idx="1"/>
          </p:nvPr>
        </p:nvSpPr>
        <p:spPr>
          <a:xfrm>
            <a:off x="628650" y="228600"/>
            <a:ext cx="6153150" cy="1123950"/>
          </a:xfrm>
        </p:spPr>
        <p:txBody>
          <a:bodyPr/>
          <a:lstStyle/>
          <a:p>
            <a:pPr algn="l"/>
            <a:r>
              <a:rPr lang="en-US" b="1" dirty="0" smtClean="0">
                <a:solidFill>
                  <a:schemeClr val="bg1"/>
                </a:solidFill>
              </a:rPr>
              <a:t>Jessie Karches &amp; Maryanne White </a:t>
            </a:r>
          </a:p>
          <a:p>
            <a:pPr algn="l"/>
            <a:r>
              <a:rPr lang="en-US" b="1" dirty="0" smtClean="0">
                <a:solidFill>
                  <a:schemeClr val="bg1"/>
                </a:solidFill>
              </a:rPr>
              <a:t>May 16, 2016</a:t>
            </a:r>
            <a:endParaRPr lang="en-US" b="1" dirty="0">
              <a:solidFill>
                <a:schemeClr val="bg1"/>
              </a:solidFill>
            </a:endParaRPr>
          </a:p>
        </p:txBody>
      </p:sp>
    </p:spTree>
    <p:extLst>
      <p:ext uri="{BB962C8B-B14F-4D97-AF65-F5344CB8AC3E}">
        <p14:creationId xmlns:p14="http://schemas.microsoft.com/office/powerpoint/2010/main" val="2070783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770" y="324092"/>
            <a:ext cx="11817752" cy="1015663"/>
          </a:xfrm>
          <a:prstGeom prst="rect">
            <a:avLst/>
          </a:prstGeom>
          <a:noFill/>
        </p:spPr>
        <p:txBody>
          <a:bodyPr wrap="square" rtlCol="0">
            <a:spAutoFit/>
          </a:bodyPr>
          <a:lstStyle/>
          <a:p>
            <a:pPr algn="ctr"/>
            <a:r>
              <a:rPr lang="en-US" sz="6000" b="1" dirty="0" smtClean="0"/>
              <a:t>Essential Understandings</a:t>
            </a:r>
            <a:endParaRPr lang="en-US" sz="6000" b="1" dirty="0"/>
          </a:p>
        </p:txBody>
      </p:sp>
      <p:pic>
        <p:nvPicPr>
          <p:cNvPr id="4098" name="Picture 2" descr="http://media.online-learning.harvard.edu/styles/course_image/s3/course/making%20thinking%20visible.jpg?itok=9kIwzj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522" y="1293663"/>
            <a:ext cx="5848708" cy="545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374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uawei-android-phone1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0978" y="196068"/>
            <a:ext cx="6700913" cy="3260188"/>
          </a:xfrm>
          <a:prstGeom prst="rect">
            <a:avLst/>
          </a:prstGeom>
        </p:spPr>
      </p:pic>
      <p:sp>
        <p:nvSpPr>
          <p:cNvPr id="2" name="Title 1"/>
          <p:cNvSpPr>
            <a:spLocks noGrp="1"/>
          </p:cNvSpPr>
          <p:nvPr>
            <p:ph type="title"/>
          </p:nvPr>
        </p:nvSpPr>
        <p:spPr>
          <a:xfrm>
            <a:off x="838200" y="365125"/>
            <a:ext cx="10515600" cy="1984180"/>
          </a:xfrm>
        </p:spPr>
        <p:txBody>
          <a:bodyPr>
            <a:normAutofit fontScale="90000"/>
          </a:bodyPr>
          <a:lstStyle/>
          <a:p>
            <a:r>
              <a:rPr lang="en-US" sz="6700" b="1" dirty="0"/>
              <a:t>T</a:t>
            </a:r>
            <a:r>
              <a:rPr lang="en-US" sz="6700" b="1" dirty="0" smtClean="0"/>
              <a:t>EXT</a:t>
            </a:r>
            <a:r>
              <a:rPr lang="en-US" dirty="0" smtClean="0"/>
              <a:t/>
            </a:r>
            <a:br>
              <a:rPr lang="en-US" dirty="0" smtClean="0"/>
            </a:br>
            <a:r>
              <a:rPr lang="en-US" sz="4900" dirty="0" smtClean="0"/>
              <a:t>TO: 22333</a:t>
            </a:r>
            <a:br>
              <a:rPr lang="en-US" sz="4900" dirty="0" smtClean="0"/>
            </a:br>
            <a:r>
              <a:rPr lang="en-US" sz="4900" dirty="0" smtClean="0"/>
              <a:t>MESSAGE: JESSICAKARCH573</a:t>
            </a:r>
            <a:endParaRPr lang="en-US" sz="4900" dirty="0"/>
          </a:p>
        </p:txBody>
      </p:sp>
      <p:pic>
        <p:nvPicPr>
          <p:cNvPr id="5" name="Picture 4" descr="iPad2 Finalmente è arrivato: Ecco le caratteristich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896" y="3880267"/>
            <a:ext cx="5380013" cy="2717456"/>
          </a:xfrm>
          <a:prstGeom prst="rect">
            <a:avLst/>
          </a:prstGeom>
        </p:spPr>
      </p:pic>
      <p:sp>
        <p:nvSpPr>
          <p:cNvPr id="4" name="Title 1"/>
          <p:cNvSpPr txBox="1">
            <a:spLocks/>
          </p:cNvSpPr>
          <p:nvPr/>
        </p:nvSpPr>
        <p:spPr>
          <a:xfrm>
            <a:off x="4137076" y="4246905"/>
            <a:ext cx="7925972" cy="198418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t>WEBSITE</a:t>
            </a:r>
            <a:r>
              <a:rPr lang="en-US" dirty="0"/>
              <a:t/>
            </a:r>
            <a:br>
              <a:rPr lang="en-US" dirty="0"/>
            </a:br>
            <a:r>
              <a:rPr lang="en-US" dirty="0"/>
              <a:t>https://pollev.com/surveys/6wUbzmQdZ</a:t>
            </a:r>
            <a:endParaRPr lang="en-US" sz="4900" dirty="0"/>
          </a:p>
        </p:txBody>
      </p:sp>
    </p:spTree>
    <p:extLst>
      <p:ext uri="{BB962C8B-B14F-4D97-AF65-F5344CB8AC3E}">
        <p14:creationId xmlns:p14="http://schemas.microsoft.com/office/powerpoint/2010/main" val="3147480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8334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17849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120925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832657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112557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711370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670560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8500" y="1203719"/>
            <a:ext cx="5715000" cy="34847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1524000" y="0"/>
            <a:ext cx="9144000" cy="1066800"/>
          </a:xfrm>
          <a:prstGeom prst="rect">
            <a:avLst/>
          </a:prstGeom>
        </p:spPr>
        <p:txBody>
          <a:bodyPr/>
          <a:lstStyle/>
          <a:p>
            <a:pPr algn="ctr" fontAlgn="base">
              <a:spcBef>
                <a:spcPct val="0"/>
              </a:spcBef>
              <a:spcAft>
                <a:spcPct val="0"/>
              </a:spcAft>
              <a:defRPr/>
            </a:pPr>
            <a:r>
              <a:rPr lang="en-US" sz="6600" b="1" kern="0" dirty="0" smtClean="0">
                <a:solidFill>
                  <a:srgbClr val="7030A0"/>
                </a:solidFill>
                <a:latin typeface="Berlin Sans FB Demi" pitchFamily="34" charset="0"/>
                <a:ea typeface="ＭＳ Ｐゴシック" charset="-128"/>
                <a:cs typeface="Arial" charset="0"/>
              </a:rPr>
              <a:t>Self Reflection </a:t>
            </a:r>
            <a:endParaRPr lang="en-US" sz="6600" b="1" kern="0" dirty="0">
              <a:solidFill>
                <a:srgbClr val="7030A0"/>
              </a:solidFill>
              <a:latin typeface="Berlin Sans FB Demi" pitchFamily="34" charset="0"/>
              <a:ea typeface="ＭＳ Ｐゴシック" charset="-128"/>
              <a:cs typeface="Arial" charset="0"/>
            </a:endParaRPr>
          </a:p>
        </p:txBody>
      </p:sp>
      <p:sp>
        <p:nvSpPr>
          <p:cNvPr id="7" name="Rectangle 2"/>
          <p:cNvSpPr txBox="1">
            <a:spLocks noChangeArrowheads="1"/>
          </p:cNvSpPr>
          <p:nvPr/>
        </p:nvSpPr>
        <p:spPr>
          <a:xfrm rot="971209">
            <a:off x="47492" y="4417214"/>
            <a:ext cx="9668772" cy="1257998"/>
          </a:xfrm>
          <a:prstGeom prst="rect">
            <a:avLst/>
          </a:prstGeom>
          <a:solidFill>
            <a:schemeClr val="tx1"/>
          </a:solidFill>
        </p:spPr>
        <p:txBody>
          <a:bodyPr/>
          <a:lstStyle/>
          <a:p>
            <a:pPr algn="ctr" fontAlgn="base">
              <a:spcBef>
                <a:spcPct val="0"/>
              </a:spcBef>
              <a:spcAft>
                <a:spcPct val="0"/>
              </a:spcAft>
              <a:defRPr/>
            </a:pPr>
            <a:r>
              <a:rPr lang="en-US" sz="8000" b="1" kern="0" dirty="0" smtClean="0">
                <a:solidFill>
                  <a:prstClr val="white"/>
                </a:solidFill>
                <a:latin typeface="Berlin Sans FB Demi" pitchFamily="34" charset="0"/>
                <a:ea typeface="ＭＳ Ｐゴシック" charset="-128"/>
                <a:cs typeface="Arial" charset="0"/>
              </a:rPr>
              <a:t>Where do you fall?</a:t>
            </a:r>
            <a:endParaRPr lang="en-US" sz="8000" b="1" kern="0" dirty="0">
              <a:solidFill>
                <a:prstClr val="white"/>
              </a:solidFill>
              <a:latin typeface="Berlin Sans FB Demi" pitchFamily="34" charset="0"/>
              <a:ea typeface="ＭＳ Ｐゴシック" charset="-128"/>
              <a:cs typeface="Arial" charset="0"/>
            </a:endParaRPr>
          </a:p>
        </p:txBody>
      </p:sp>
    </p:spTree>
    <p:extLst>
      <p:ext uri="{BB962C8B-B14F-4D97-AF65-F5344CB8AC3E}">
        <p14:creationId xmlns:p14="http://schemas.microsoft.com/office/powerpoint/2010/main" val="2282461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smtClean="0">
                <a:solidFill>
                  <a:srgbClr val="0000FF"/>
                </a:solidFill>
              </a:rPr>
              <a:t>E1B Leadership Conference </a:t>
            </a:r>
            <a:endParaRPr lang="en-US" sz="4400" b="1" dirty="0">
              <a:solidFill>
                <a:srgbClr val="0000FF"/>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0675" y="457200"/>
            <a:ext cx="4873625" cy="4873625"/>
          </a:xfrm>
        </p:spPr>
      </p:pic>
      <p:sp>
        <p:nvSpPr>
          <p:cNvPr id="6" name="Text Placeholder 5"/>
          <p:cNvSpPr>
            <a:spLocks noGrp="1"/>
          </p:cNvSpPr>
          <p:nvPr>
            <p:ph type="body" sz="half" idx="2"/>
          </p:nvPr>
        </p:nvSpPr>
        <p:spPr/>
        <p:txBody>
          <a:bodyPr>
            <a:normAutofit lnSpcReduction="10000"/>
          </a:bodyPr>
          <a:lstStyle/>
          <a:p>
            <a:r>
              <a:rPr lang="en-US" sz="3200" b="1" dirty="0" smtClean="0">
                <a:solidFill>
                  <a:srgbClr val="000066"/>
                </a:solidFill>
              </a:rPr>
              <a:t>August 11, 2016 </a:t>
            </a:r>
          </a:p>
          <a:p>
            <a:r>
              <a:rPr lang="en-US" sz="3200" b="1" dirty="0" smtClean="0">
                <a:solidFill>
                  <a:srgbClr val="000066"/>
                </a:solidFill>
              </a:rPr>
              <a:t>at Erie 1 BOCES Education Campus </a:t>
            </a:r>
          </a:p>
          <a:p>
            <a:endParaRPr lang="en-US" sz="3200" dirty="0" smtClean="0">
              <a:solidFill>
                <a:srgbClr val="0000FF"/>
              </a:solidFill>
            </a:endParaRPr>
          </a:p>
          <a:p>
            <a:r>
              <a:rPr lang="en-US" sz="3200" dirty="0" smtClean="0">
                <a:solidFill>
                  <a:srgbClr val="0000FF"/>
                </a:solidFill>
              </a:rPr>
              <a:t>Multiple sessions throughout the day that highlight current work/topics in district </a:t>
            </a:r>
            <a:endParaRPr lang="en-US" sz="3200" dirty="0">
              <a:solidFill>
                <a:srgbClr val="0000FF"/>
              </a:solidFill>
            </a:endParaRPr>
          </a:p>
        </p:txBody>
      </p:sp>
    </p:spTree>
    <p:extLst>
      <p:ext uri="{BB962C8B-B14F-4D97-AF65-F5344CB8AC3E}">
        <p14:creationId xmlns:p14="http://schemas.microsoft.com/office/powerpoint/2010/main" val="3353941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575" y="4305299"/>
            <a:ext cx="4568825" cy="2362201"/>
          </a:xfrm>
        </p:spPr>
        <p:txBody>
          <a:bodyPr/>
          <a:lstStyle/>
          <a:p>
            <a:r>
              <a:rPr lang="en-US" sz="3600" b="1" dirty="0" smtClean="0">
                <a:solidFill>
                  <a:srgbClr val="002060"/>
                </a:solidFill>
              </a:rPr>
              <a:t>Elementary Principals</a:t>
            </a:r>
          </a:p>
          <a:p>
            <a:r>
              <a:rPr lang="en-US" sz="3600" b="1" dirty="0" smtClean="0">
                <a:solidFill>
                  <a:schemeClr val="accent6">
                    <a:lumMod val="50000"/>
                  </a:schemeClr>
                </a:solidFill>
              </a:rPr>
              <a:t>Middle Principals </a:t>
            </a:r>
          </a:p>
          <a:p>
            <a:r>
              <a:rPr lang="en-US" sz="3600" b="1" dirty="0" smtClean="0">
                <a:solidFill>
                  <a:schemeClr val="accent2">
                    <a:lumMod val="50000"/>
                  </a:schemeClr>
                </a:solidFill>
              </a:rPr>
              <a:t>High Principals </a:t>
            </a:r>
            <a:endParaRPr lang="en-US" sz="3600" b="1" dirty="0">
              <a:solidFill>
                <a:schemeClr val="accent2">
                  <a:lumMod val="50000"/>
                </a:schemeClr>
              </a:solidFill>
            </a:endParaRPr>
          </a:p>
        </p:txBody>
      </p:sp>
      <p:sp>
        <p:nvSpPr>
          <p:cNvPr id="4" name="Content Placeholder 3"/>
          <p:cNvSpPr>
            <a:spLocks noGrp="1"/>
          </p:cNvSpPr>
          <p:nvPr>
            <p:ph sz="half" idx="2"/>
          </p:nvPr>
        </p:nvSpPr>
        <p:spPr>
          <a:xfrm>
            <a:off x="4857750" y="365125"/>
            <a:ext cx="6496050" cy="4854575"/>
          </a:xfrm>
        </p:spPr>
        <p:txBody>
          <a:bodyPr/>
          <a:lstStyle/>
          <a:p>
            <a:r>
              <a:rPr lang="en-US" sz="4400" dirty="0" smtClean="0"/>
              <a:t>What principles/bullets did you rate yourself as an area of weakness?</a:t>
            </a:r>
          </a:p>
          <a:p>
            <a:r>
              <a:rPr lang="en-US" sz="4400" dirty="0" smtClean="0"/>
              <a:t>Create a poster that addresses needs/ </a:t>
            </a:r>
            <a:r>
              <a:rPr lang="en-US" sz="4400" dirty="0" smtClean="0"/>
              <a:t>ideas and recommendations</a:t>
            </a:r>
            <a:endParaRPr lang="en-US" sz="4400" dirty="0" smtClean="0"/>
          </a:p>
          <a:p>
            <a:pPr marL="0" indent="0">
              <a:buNone/>
            </a:pPr>
            <a:endParaRPr lang="en-US" dirty="0" smtClean="0"/>
          </a:p>
          <a:p>
            <a:endParaRPr lang="en-US" dirty="0"/>
          </a:p>
        </p:txBody>
      </p:sp>
      <p:sp>
        <p:nvSpPr>
          <p:cNvPr id="5" name="AutoShape 2" descr="Image result for pack and sta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61950"/>
            <a:ext cx="3733800" cy="3733800"/>
          </a:xfrm>
          <a:prstGeom prst="rect">
            <a:avLst/>
          </a:prstGeom>
        </p:spPr>
      </p:pic>
    </p:spTree>
    <p:extLst>
      <p:ext uri="{BB962C8B-B14F-4D97-AF65-F5344CB8AC3E}">
        <p14:creationId xmlns:p14="http://schemas.microsoft.com/office/powerpoint/2010/main" val="3910665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49" y="228600"/>
            <a:ext cx="6714741" cy="29976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894" y="4033837"/>
            <a:ext cx="8103986" cy="1624013"/>
          </a:xfrm>
          <a:prstGeom prst="rect">
            <a:avLst/>
          </a:prstGeom>
        </p:spPr>
      </p:pic>
    </p:spTree>
    <p:extLst>
      <p:ext uri="{BB962C8B-B14F-4D97-AF65-F5344CB8AC3E}">
        <p14:creationId xmlns:p14="http://schemas.microsoft.com/office/powerpoint/2010/main" val="4011242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521" y="4038601"/>
            <a:ext cx="3447179" cy="2652712"/>
          </a:xfrm>
          <a:prstGeom prst="rect">
            <a:avLst/>
          </a:prstGeom>
        </p:spPr>
      </p:pic>
      <p:sp>
        <p:nvSpPr>
          <p:cNvPr id="3" name="Oval Callout 2"/>
          <p:cNvSpPr/>
          <p:nvPr/>
        </p:nvSpPr>
        <p:spPr>
          <a:xfrm>
            <a:off x="3181350" y="38100"/>
            <a:ext cx="6800850" cy="52958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57700" y="704850"/>
            <a:ext cx="4476750" cy="4031873"/>
          </a:xfrm>
          <a:prstGeom prst="rect">
            <a:avLst/>
          </a:prstGeom>
          <a:solidFill>
            <a:schemeClr val="bg1"/>
          </a:solidFill>
        </p:spPr>
        <p:txBody>
          <a:bodyPr wrap="square" rtlCol="0">
            <a:spAutoFit/>
          </a:bodyPr>
          <a:lstStyle/>
          <a:p>
            <a:pPr marL="342900" indent="-342900">
              <a:buAutoNum type="arabicPeriod"/>
            </a:pPr>
            <a:r>
              <a:rPr lang="en-US" sz="3200" b="1" dirty="0" smtClean="0">
                <a:solidFill>
                  <a:srgbClr val="002060"/>
                </a:solidFill>
              </a:rPr>
              <a:t>Return to your tables.</a:t>
            </a:r>
          </a:p>
          <a:p>
            <a:pPr marL="342900" indent="-342900">
              <a:buAutoNum type="arabicPeriod"/>
            </a:pPr>
            <a:r>
              <a:rPr lang="en-US" sz="3200" b="1" dirty="0" smtClean="0">
                <a:solidFill>
                  <a:srgbClr val="002060"/>
                </a:solidFill>
              </a:rPr>
              <a:t>Discuss with your district or table group:</a:t>
            </a:r>
          </a:p>
          <a:p>
            <a:r>
              <a:rPr lang="en-US" sz="3200" dirty="0">
                <a:solidFill>
                  <a:srgbClr val="C00000"/>
                </a:solidFill>
                <a:latin typeface="Arial" panose="020B0604020202020204" pitchFamily="34" charset="0"/>
                <a:cs typeface="Arial" panose="020B0604020202020204" pitchFamily="34" charset="0"/>
              </a:rPr>
              <a:t>*</a:t>
            </a:r>
            <a:r>
              <a:rPr lang="en-US" sz="3200" dirty="0" smtClean="0">
                <a:solidFill>
                  <a:srgbClr val="C00000"/>
                </a:solidFill>
                <a:latin typeface="Arial" panose="020B0604020202020204" pitchFamily="34" charset="0"/>
                <a:cs typeface="Arial" panose="020B0604020202020204" pitchFamily="34" charset="0"/>
              </a:rPr>
              <a:t>Who needs to know about the principles? *What are the implications to current practice?</a:t>
            </a:r>
            <a:endParaRPr lang="en-US" sz="32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248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956" y="4106418"/>
            <a:ext cx="3586974" cy="237058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199" y="804862"/>
            <a:ext cx="7148017" cy="1995488"/>
          </a:xfrm>
          <a:prstGeom prst="rect">
            <a:avLst/>
          </a:prstGeom>
        </p:spPr>
      </p:pic>
    </p:spTree>
    <p:extLst>
      <p:ext uri="{BB962C8B-B14F-4D97-AF65-F5344CB8AC3E}">
        <p14:creationId xmlns:p14="http://schemas.microsoft.com/office/powerpoint/2010/main" val="1426406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24000" y="152400"/>
            <a:ext cx="8229600" cy="914400"/>
          </a:xfrm>
        </p:spPr>
        <p:txBody>
          <a:bodyPr>
            <a:normAutofit/>
          </a:bodyPr>
          <a:lstStyle/>
          <a:p>
            <a:r>
              <a:rPr lang="en-US" sz="3200" dirty="0"/>
              <a:t>NYS “Pathways to Graduation” Update</a:t>
            </a:r>
          </a:p>
        </p:txBody>
      </p:sp>
      <p:graphicFrame>
        <p:nvGraphicFramePr>
          <p:cNvPr id="9" name="Table 8"/>
          <p:cNvGraphicFramePr>
            <a:graphicFrameLocks noGrp="1"/>
          </p:cNvGraphicFramePr>
          <p:nvPr>
            <p:extLst/>
          </p:nvPr>
        </p:nvGraphicFramePr>
        <p:xfrm>
          <a:off x="1676400" y="1219199"/>
          <a:ext cx="8839200" cy="5562600"/>
        </p:xfrm>
        <a:graphic>
          <a:graphicData uri="http://schemas.openxmlformats.org/drawingml/2006/table">
            <a:tbl>
              <a:tblPr firstRow="1" firstCol="1" bandRow="1">
                <a:tableStyleId>{5C22544A-7EE6-4342-B048-85BDC9FD1C3A}</a:tableStyleId>
              </a:tblPr>
              <a:tblGrid>
                <a:gridCol w="994989">
                  <a:extLst>
                    <a:ext uri="{9D8B030D-6E8A-4147-A177-3AD203B41FA5}">
                      <a16:colId xmlns:a16="http://schemas.microsoft.com/office/drawing/2014/main" val="1242066269"/>
                    </a:ext>
                  </a:extLst>
                </a:gridCol>
                <a:gridCol w="2661016">
                  <a:extLst>
                    <a:ext uri="{9D8B030D-6E8A-4147-A177-3AD203B41FA5}">
                      <a16:colId xmlns:a16="http://schemas.microsoft.com/office/drawing/2014/main" val="1409146533"/>
                    </a:ext>
                  </a:extLst>
                </a:gridCol>
                <a:gridCol w="2603167">
                  <a:extLst>
                    <a:ext uri="{9D8B030D-6E8A-4147-A177-3AD203B41FA5}">
                      <a16:colId xmlns:a16="http://schemas.microsoft.com/office/drawing/2014/main" val="2797996107"/>
                    </a:ext>
                  </a:extLst>
                </a:gridCol>
                <a:gridCol w="2580028">
                  <a:extLst>
                    <a:ext uri="{9D8B030D-6E8A-4147-A177-3AD203B41FA5}">
                      <a16:colId xmlns:a16="http://schemas.microsoft.com/office/drawing/2014/main" val="2960746401"/>
                    </a:ext>
                  </a:extLst>
                </a:gridCol>
              </a:tblGrid>
              <a:tr h="504793">
                <a:tc>
                  <a:txBody>
                    <a:bodyPr/>
                    <a:lstStyle/>
                    <a:p>
                      <a:pPr marL="0" marR="0" algn="ctr">
                        <a:spcBef>
                          <a:spcPts val="0"/>
                        </a:spcBef>
                        <a:spcAft>
                          <a:spcPts val="0"/>
                        </a:spcAft>
                      </a:pPr>
                      <a:r>
                        <a:rPr lang="en-US" sz="900">
                          <a:effectLst/>
                        </a:rPr>
                        <a:t>Requirements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lgn="ctr">
                        <a:spcBef>
                          <a:spcPts val="0"/>
                        </a:spcBef>
                        <a:spcAft>
                          <a:spcPts val="0"/>
                        </a:spcAft>
                      </a:pPr>
                      <a:r>
                        <a:rPr lang="en-US" sz="900">
                          <a:effectLst/>
                        </a:rPr>
                        <a:t> </a:t>
                      </a:r>
                      <a:endParaRPr lang="en-US" sz="1000">
                        <a:effectLst/>
                      </a:endParaRPr>
                    </a:p>
                    <a:p>
                      <a:pPr marL="0" marR="0" algn="ctr">
                        <a:spcBef>
                          <a:spcPts val="0"/>
                        </a:spcBef>
                        <a:spcAft>
                          <a:spcPts val="0"/>
                        </a:spcAft>
                      </a:pPr>
                      <a:r>
                        <a:rPr lang="en-US" sz="900">
                          <a:effectLst/>
                        </a:rPr>
                        <a:t>“CTE Pathway”</a:t>
                      </a:r>
                      <a:endParaRPr lang="en-US" sz="1000">
                        <a:effectLst/>
                      </a:endParaRPr>
                    </a:p>
                    <a:p>
                      <a:pPr marL="0" marR="0" algn="ctr">
                        <a:spcBef>
                          <a:spcPts val="0"/>
                        </a:spcBef>
                        <a:spcAft>
                          <a:spcPts val="0"/>
                        </a:spcAft>
                      </a:pPr>
                      <a:r>
                        <a:rPr lang="en-US" sz="900">
                          <a:effectLst/>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lgn="ctr">
                        <a:spcBef>
                          <a:spcPts val="0"/>
                        </a:spcBef>
                        <a:spcAft>
                          <a:spcPts val="0"/>
                        </a:spcAft>
                      </a:pPr>
                      <a:r>
                        <a:rPr lang="en-US" sz="900">
                          <a:effectLst/>
                        </a:rPr>
                        <a:t>“CDOS Pathway”</a:t>
                      </a:r>
                      <a:endParaRPr lang="en-US" sz="1000">
                        <a:effectLst/>
                      </a:endParaRPr>
                    </a:p>
                    <a:p>
                      <a:pPr marL="0" marR="0" algn="ctr">
                        <a:spcBef>
                          <a:spcPts val="0"/>
                        </a:spcBef>
                        <a:spcAft>
                          <a:spcPts val="0"/>
                        </a:spcAft>
                      </a:pPr>
                      <a:r>
                        <a:rPr lang="en-US" sz="900">
                          <a:effectLst/>
                        </a:rPr>
                        <a:t>(Not Yet Official, Public Comment Period)</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lgn="ctr">
                        <a:spcBef>
                          <a:spcPts val="0"/>
                        </a:spcBef>
                        <a:spcAft>
                          <a:spcPts val="0"/>
                        </a:spcAft>
                      </a:pPr>
                      <a:r>
                        <a:rPr lang="en-US" sz="900">
                          <a:effectLst/>
                        </a:rPr>
                        <a:t> </a:t>
                      </a:r>
                      <a:endParaRPr lang="en-US" sz="1000">
                        <a:effectLst/>
                      </a:endParaRPr>
                    </a:p>
                    <a:p>
                      <a:pPr marL="0" marR="0" algn="ctr">
                        <a:spcBef>
                          <a:spcPts val="0"/>
                        </a:spcBef>
                        <a:spcAft>
                          <a:spcPts val="0"/>
                        </a:spcAft>
                      </a:pPr>
                      <a:r>
                        <a:rPr lang="en-US" sz="900">
                          <a:effectLst/>
                        </a:rPr>
                        <a:t>“CDOS Credential”</a:t>
                      </a:r>
                      <a:endParaRPr lang="en-US" sz="1000">
                        <a:effectLst/>
                      </a:endParaRPr>
                    </a:p>
                    <a:p>
                      <a:pPr marL="0" marR="0" algn="ctr">
                        <a:spcBef>
                          <a:spcPts val="0"/>
                        </a:spcBef>
                        <a:spcAft>
                          <a:spcPts val="0"/>
                        </a:spcAft>
                      </a:pPr>
                      <a:r>
                        <a:rPr lang="en-US" sz="900">
                          <a:effectLst/>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extLst>
                  <a:ext uri="{0D108BD9-81ED-4DB2-BD59-A6C34878D82A}">
                    <a16:rowId xmlns:a16="http://schemas.microsoft.com/office/drawing/2014/main" val="4271495810"/>
                  </a:ext>
                </a:extLst>
              </a:tr>
              <a:tr h="504793">
                <a:tc>
                  <a:txBody>
                    <a:bodyPr/>
                    <a:lstStyle/>
                    <a:p>
                      <a:pPr marL="0" marR="0" algn="ctr">
                        <a:spcBef>
                          <a:spcPts val="0"/>
                        </a:spcBef>
                        <a:spcAft>
                          <a:spcPts val="0"/>
                        </a:spcAft>
                      </a:pPr>
                      <a:r>
                        <a:rPr lang="en-US" sz="900">
                          <a:effectLst/>
                        </a:rPr>
                        <a:t>Exit Award</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lgn="ctr">
                        <a:spcBef>
                          <a:spcPts val="0"/>
                        </a:spcBef>
                        <a:spcAft>
                          <a:spcPts val="0"/>
                        </a:spcAft>
                      </a:pPr>
                      <a:r>
                        <a:rPr lang="en-US" sz="900">
                          <a:effectLst/>
                        </a:rPr>
                        <a:t>Regents Diploma </a:t>
                      </a:r>
                      <a:endParaRPr lang="en-US" sz="1000">
                        <a:effectLst/>
                      </a:endParaRPr>
                    </a:p>
                    <a:p>
                      <a:pPr marL="0" marR="0" algn="ctr">
                        <a:spcBef>
                          <a:spcPts val="0"/>
                        </a:spcBef>
                        <a:spcAft>
                          <a:spcPts val="0"/>
                        </a:spcAft>
                      </a:pPr>
                      <a:r>
                        <a:rPr lang="en-US" sz="900">
                          <a:effectLst/>
                        </a:rPr>
                        <a:t>and Technical Endorsement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lgn="ctr">
                        <a:spcBef>
                          <a:spcPts val="0"/>
                        </a:spcBef>
                        <a:spcAft>
                          <a:spcPts val="0"/>
                        </a:spcAft>
                      </a:pPr>
                      <a:r>
                        <a:rPr lang="en-US" sz="900">
                          <a:effectLst/>
                        </a:rPr>
                        <a:t>Regents Diploma </a:t>
                      </a:r>
                      <a:endParaRPr lang="en-US" sz="1000">
                        <a:effectLst/>
                      </a:endParaRPr>
                    </a:p>
                    <a:p>
                      <a:pPr marL="0" marR="0" algn="ctr">
                        <a:spcBef>
                          <a:spcPts val="0"/>
                        </a:spcBef>
                        <a:spcAft>
                          <a:spcPts val="0"/>
                        </a:spcAft>
                      </a:pPr>
                      <a:r>
                        <a:rPr lang="en-US" sz="900">
                          <a:effectLst/>
                        </a:rPr>
                        <a:t>and CDOS Credential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lgn="ctr">
                        <a:spcBef>
                          <a:spcPts val="0"/>
                        </a:spcBef>
                        <a:spcAft>
                          <a:spcPts val="0"/>
                        </a:spcAft>
                      </a:pPr>
                      <a:r>
                        <a:rPr lang="en-US" sz="900">
                          <a:effectLst/>
                        </a:rPr>
                        <a:t>CDOS Credential </a:t>
                      </a:r>
                      <a:endParaRPr lang="en-US" sz="1000">
                        <a:effectLst/>
                      </a:endParaRPr>
                    </a:p>
                    <a:p>
                      <a:pPr marL="0" marR="0" algn="ctr">
                        <a:spcBef>
                          <a:spcPts val="0"/>
                        </a:spcBef>
                        <a:spcAft>
                          <a:spcPts val="0"/>
                        </a:spcAft>
                      </a:pPr>
                      <a:r>
                        <a:rPr lang="en-US" sz="900">
                          <a:effectLst/>
                        </a:rPr>
                        <a:t>(stand-alone credential or </a:t>
                      </a:r>
                      <a:endParaRPr lang="en-US" sz="1000">
                        <a:effectLst/>
                      </a:endParaRPr>
                    </a:p>
                    <a:p>
                      <a:pPr marL="0" marR="0" algn="ctr">
                        <a:spcBef>
                          <a:spcPts val="0"/>
                        </a:spcBef>
                        <a:spcAft>
                          <a:spcPts val="0"/>
                        </a:spcAft>
                      </a:pPr>
                      <a:r>
                        <a:rPr lang="en-US" sz="900">
                          <a:effectLst/>
                        </a:rPr>
                        <a:t>in addition to a Regents or Local)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extLst>
                  <a:ext uri="{0D108BD9-81ED-4DB2-BD59-A6C34878D82A}">
                    <a16:rowId xmlns:a16="http://schemas.microsoft.com/office/drawing/2014/main" val="1296156477"/>
                  </a:ext>
                </a:extLst>
              </a:tr>
              <a:tr h="168264">
                <a:tc rowSpan="2">
                  <a:txBody>
                    <a:bodyPr/>
                    <a:lstStyle/>
                    <a:p>
                      <a:pPr marL="0" marR="0" algn="ctr">
                        <a:spcBef>
                          <a:spcPts val="0"/>
                        </a:spcBef>
                        <a:spcAft>
                          <a:spcPts val="0"/>
                        </a:spcAft>
                      </a:pPr>
                      <a:r>
                        <a:rPr lang="en-US" sz="900">
                          <a:effectLst/>
                        </a:rPr>
                        <a:t>Eligibility</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lgn="ctr">
                        <a:spcBef>
                          <a:spcPts val="0"/>
                        </a:spcBef>
                        <a:spcAft>
                          <a:spcPts val="0"/>
                        </a:spcAft>
                      </a:pPr>
                      <a:r>
                        <a:rPr lang="en-US" sz="900">
                          <a:effectLst/>
                        </a:rPr>
                        <a:t>All Students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lgn="ctr">
                        <a:spcBef>
                          <a:spcPts val="0"/>
                        </a:spcBef>
                        <a:spcAft>
                          <a:spcPts val="0"/>
                        </a:spcAft>
                      </a:pPr>
                      <a:r>
                        <a:rPr lang="en-US" sz="900">
                          <a:effectLst/>
                        </a:rPr>
                        <a:t>All Students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lgn="ctr">
                        <a:spcBef>
                          <a:spcPts val="0"/>
                        </a:spcBef>
                        <a:spcAft>
                          <a:spcPts val="0"/>
                        </a:spcAft>
                      </a:pPr>
                      <a:r>
                        <a:rPr lang="en-US" sz="900">
                          <a:effectLst/>
                        </a:rPr>
                        <a:t>IEP Designated Students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extLst>
                  <a:ext uri="{0D108BD9-81ED-4DB2-BD59-A6C34878D82A}">
                    <a16:rowId xmlns:a16="http://schemas.microsoft.com/office/drawing/2014/main" val="2145621950"/>
                  </a:ext>
                </a:extLst>
              </a:tr>
              <a:tr h="168264">
                <a:tc vMerge="1">
                  <a:txBody>
                    <a:bodyPr/>
                    <a:lstStyle/>
                    <a:p>
                      <a:endParaRPr lang="en-US"/>
                    </a:p>
                  </a:txBody>
                  <a:tcPr/>
                </a:tc>
                <a:tc gridSpan="3">
                  <a:txBody>
                    <a:bodyPr/>
                    <a:lstStyle/>
                    <a:p>
                      <a:pPr marL="0" marR="0" algn="ctr">
                        <a:spcBef>
                          <a:spcPts val="0"/>
                        </a:spcBef>
                        <a:spcAft>
                          <a:spcPts val="0"/>
                        </a:spcAft>
                      </a:pPr>
                      <a:r>
                        <a:rPr lang="en-US" sz="900">
                          <a:effectLst/>
                        </a:rPr>
                        <a:t>Please note, NSYAA students are not eligible for CDOS.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0223111"/>
                  </a:ext>
                </a:extLst>
              </a:tr>
              <a:tr h="346410">
                <a:tc>
                  <a:txBody>
                    <a:bodyPr/>
                    <a:lstStyle/>
                    <a:p>
                      <a:pPr marL="0" marR="0" algn="ctr">
                        <a:spcBef>
                          <a:spcPts val="0"/>
                        </a:spcBef>
                        <a:spcAft>
                          <a:spcPts val="0"/>
                        </a:spcAft>
                      </a:pPr>
                      <a:r>
                        <a:rPr lang="en-US" sz="900">
                          <a:effectLst/>
                        </a:rPr>
                        <a:t>Required Credits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lgn="ctr">
                        <a:spcBef>
                          <a:spcPts val="0"/>
                        </a:spcBef>
                        <a:spcAft>
                          <a:spcPts val="0"/>
                        </a:spcAft>
                      </a:pPr>
                      <a:r>
                        <a:rPr lang="en-US" sz="900">
                          <a:effectLst/>
                        </a:rPr>
                        <a:t>22 Credits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lgn="ctr">
                        <a:spcBef>
                          <a:spcPts val="0"/>
                        </a:spcBef>
                        <a:spcAft>
                          <a:spcPts val="0"/>
                        </a:spcAft>
                      </a:pPr>
                      <a:r>
                        <a:rPr lang="en-US" sz="900">
                          <a:effectLst/>
                        </a:rPr>
                        <a:t>22 Credits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lgn="ctr">
                        <a:spcBef>
                          <a:spcPts val="0"/>
                        </a:spcBef>
                        <a:spcAft>
                          <a:spcPts val="0"/>
                        </a:spcAft>
                      </a:pPr>
                      <a:r>
                        <a:rPr lang="en-US" sz="900">
                          <a:effectLst/>
                        </a:rPr>
                        <a:t>None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extLst>
                  <a:ext uri="{0D108BD9-81ED-4DB2-BD59-A6C34878D82A}">
                    <a16:rowId xmlns:a16="http://schemas.microsoft.com/office/drawing/2014/main" val="1745563025"/>
                  </a:ext>
                </a:extLst>
              </a:tr>
              <a:tr h="841321">
                <a:tc>
                  <a:txBody>
                    <a:bodyPr/>
                    <a:lstStyle/>
                    <a:p>
                      <a:pPr marL="0" marR="0" algn="ctr">
                        <a:spcBef>
                          <a:spcPts val="0"/>
                        </a:spcBef>
                        <a:spcAft>
                          <a:spcPts val="0"/>
                        </a:spcAft>
                      </a:pPr>
                      <a:r>
                        <a:rPr lang="en-US" sz="900">
                          <a:effectLst/>
                        </a:rPr>
                        <a:t>Required Regents Exams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spcBef>
                          <a:spcPts val="0"/>
                        </a:spcBef>
                        <a:spcAft>
                          <a:spcPts val="0"/>
                        </a:spcAft>
                      </a:pPr>
                      <a:r>
                        <a:rPr lang="en-US" sz="900">
                          <a:effectLst/>
                        </a:rPr>
                        <a:t>Pass the 4 required Regents exams:</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ELA</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Math</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Science</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Social Studies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spcBef>
                          <a:spcPts val="0"/>
                        </a:spcBef>
                        <a:spcAft>
                          <a:spcPts val="0"/>
                        </a:spcAft>
                      </a:pPr>
                      <a:r>
                        <a:rPr lang="en-US" sz="900" dirty="0">
                          <a:effectLst/>
                        </a:rPr>
                        <a:t>Pass the 4 required Regents exams:</a:t>
                      </a:r>
                      <a:endParaRPr lang="en-US" sz="1000" dirty="0">
                        <a:effectLst/>
                      </a:endParaRPr>
                    </a:p>
                    <a:p>
                      <a:pPr marL="342900" marR="0" lvl="0" indent="-342900">
                        <a:spcBef>
                          <a:spcPts val="0"/>
                        </a:spcBef>
                        <a:spcAft>
                          <a:spcPts val="0"/>
                        </a:spcAft>
                        <a:buFont typeface="Symbol" panose="05050102010706020507" pitchFamily="18" charset="2"/>
                        <a:buChar char=""/>
                      </a:pPr>
                      <a:r>
                        <a:rPr lang="en-US" sz="900" dirty="0">
                          <a:effectLst/>
                        </a:rPr>
                        <a:t>ELA</a:t>
                      </a:r>
                      <a:endParaRPr lang="en-US" sz="1000" dirty="0">
                        <a:effectLst/>
                      </a:endParaRPr>
                    </a:p>
                    <a:p>
                      <a:pPr marL="342900" marR="0" lvl="0" indent="-342900">
                        <a:spcBef>
                          <a:spcPts val="0"/>
                        </a:spcBef>
                        <a:spcAft>
                          <a:spcPts val="0"/>
                        </a:spcAft>
                        <a:buFont typeface="Symbol" panose="05050102010706020507" pitchFamily="18" charset="2"/>
                        <a:buChar char=""/>
                      </a:pPr>
                      <a:r>
                        <a:rPr lang="en-US" sz="900" dirty="0">
                          <a:effectLst/>
                        </a:rPr>
                        <a:t>Math</a:t>
                      </a:r>
                      <a:endParaRPr lang="en-US" sz="1000" dirty="0">
                        <a:effectLst/>
                      </a:endParaRPr>
                    </a:p>
                    <a:p>
                      <a:pPr marL="342900" marR="0" lvl="0" indent="-342900">
                        <a:spcBef>
                          <a:spcPts val="0"/>
                        </a:spcBef>
                        <a:spcAft>
                          <a:spcPts val="0"/>
                        </a:spcAft>
                        <a:buFont typeface="Symbol" panose="05050102010706020507" pitchFamily="18" charset="2"/>
                        <a:buChar char=""/>
                      </a:pPr>
                      <a:r>
                        <a:rPr lang="en-US" sz="900" dirty="0">
                          <a:effectLst/>
                        </a:rPr>
                        <a:t>Science</a:t>
                      </a:r>
                      <a:endParaRPr lang="en-US" sz="1000" dirty="0">
                        <a:effectLst/>
                      </a:endParaRPr>
                    </a:p>
                    <a:p>
                      <a:pPr marL="342900" marR="0" lvl="0" indent="-342900">
                        <a:spcBef>
                          <a:spcPts val="0"/>
                        </a:spcBef>
                        <a:spcAft>
                          <a:spcPts val="0"/>
                        </a:spcAft>
                        <a:buFont typeface="Symbol" panose="05050102010706020507" pitchFamily="18" charset="2"/>
                        <a:buChar char=""/>
                      </a:pPr>
                      <a:r>
                        <a:rPr lang="en-US" sz="900" dirty="0">
                          <a:effectLst/>
                        </a:rPr>
                        <a:t>Social Studies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lgn="ctr">
                        <a:spcBef>
                          <a:spcPts val="0"/>
                        </a:spcBef>
                        <a:spcAft>
                          <a:spcPts val="0"/>
                        </a:spcAft>
                      </a:pPr>
                      <a:r>
                        <a:rPr lang="en-US" sz="900" dirty="0">
                          <a:effectLst/>
                        </a:rPr>
                        <a:t>No Regents exam requirement but students need to have access to Regents coursework</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extLst>
                  <a:ext uri="{0D108BD9-81ED-4DB2-BD59-A6C34878D82A}">
                    <a16:rowId xmlns:a16="http://schemas.microsoft.com/office/drawing/2014/main" val="4122479873"/>
                  </a:ext>
                </a:extLst>
              </a:tr>
              <a:tr h="1346113">
                <a:tc>
                  <a:txBody>
                    <a:bodyPr/>
                    <a:lstStyle/>
                    <a:p>
                      <a:pPr marL="0" marR="0" algn="ctr">
                        <a:spcBef>
                          <a:spcPts val="0"/>
                        </a:spcBef>
                        <a:spcAft>
                          <a:spcPts val="0"/>
                        </a:spcAft>
                      </a:pPr>
                      <a:r>
                        <a:rPr lang="en-US" sz="900">
                          <a:effectLst/>
                        </a:rPr>
                        <a:t>CTE Requirements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spcBef>
                          <a:spcPts val="0"/>
                        </a:spcBef>
                        <a:spcAft>
                          <a:spcPts val="0"/>
                        </a:spcAft>
                      </a:pPr>
                      <a:r>
                        <a:rPr lang="en-US" sz="900" dirty="0">
                          <a:effectLst/>
                        </a:rPr>
                        <a:t>Successful completion of an SED Approved CTE program that includes:</a:t>
                      </a:r>
                      <a:endParaRPr lang="en-US" sz="1000" dirty="0">
                        <a:effectLst/>
                      </a:endParaRPr>
                    </a:p>
                    <a:p>
                      <a:pPr marL="342900" marR="0" lvl="0" indent="-342900">
                        <a:spcBef>
                          <a:spcPts val="0"/>
                        </a:spcBef>
                        <a:spcAft>
                          <a:spcPts val="0"/>
                        </a:spcAft>
                        <a:buFont typeface="Symbol" panose="05050102010706020507" pitchFamily="18" charset="2"/>
                        <a:buChar char=""/>
                      </a:pPr>
                      <a:r>
                        <a:rPr lang="en-US" sz="900" dirty="0">
                          <a:effectLst/>
                        </a:rPr>
                        <a:t>Min. 3 credits of CTE Instruction (3.75 available at E1B)</a:t>
                      </a:r>
                      <a:endParaRPr lang="en-US" sz="1000" dirty="0">
                        <a:effectLst/>
                      </a:endParaRPr>
                    </a:p>
                    <a:p>
                      <a:pPr marL="342900" marR="0" lvl="0" indent="-342900">
                        <a:spcBef>
                          <a:spcPts val="0"/>
                        </a:spcBef>
                        <a:spcAft>
                          <a:spcPts val="0"/>
                        </a:spcAft>
                        <a:buFont typeface="Symbol" panose="05050102010706020507" pitchFamily="18" charset="2"/>
                        <a:buChar char=""/>
                      </a:pPr>
                      <a:r>
                        <a:rPr lang="en-US" sz="900" dirty="0">
                          <a:effectLst/>
                        </a:rPr>
                        <a:t>WBL Experiences</a:t>
                      </a:r>
                      <a:endParaRPr lang="en-US" sz="1000" dirty="0">
                        <a:effectLst/>
                      </a:endParaRPr>
                    </a:p>
                    <a:p>
                      <a:pPr marL="342900" marR="0" lvl="0" indent="-342900">
                        <a:spcBef>
                          <a:spcPts val="0"/>
                        </a:spcBef>
                        <a:spcAft>
                          <a:spcPts val="0"/>
                        </a:spcAft>
                        <a:buFont typeface="Symbol" panose="05050102010706020507" pitchFamily="18" charset="2"/>
                        <a:buChar char=""/>
                      </a:pPr>
                      <a:r>
                        <a:rPr lang="en-US" sz="900" dirty="0">
                          <a:effectLst/>
                        </a:rPr>
                        <a:t>3-Part Industry-Based National Technical Assessment</a:t>
                      </a:r>
                      <a:endParaRPr lang="en-US" sz="1000" dirty="0">
                        <a:effectLst/>
                      </a:endParaRPr>
                    </a:p>
                    <a:p>
                      <a:pPr marL="342900" marR="0" lvl="0" indent="-342900">
                        <a:spcBef>
                          <a:spcPts val="0"/>
                        </a:spcBef>
                        <a:spcAft>
                          <a:spcPts val="0"/>
                        </a:spcAft>
                        <a:buFont typeface="Symbol" panose="05050102010706020507" pitchFamily="18" charset="2"/>
                        <a:buChar char=""/>
                      </a:pPr>
                      <a:r>
                        <a:rPr lang="en-US" sz="900" dirty="0">
                          <a:effectLst/>
                        </a:rPr>
                        <a:t>Employability Profile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spcBef>
                          <a:spcPts val="0"/>
                        </a:spcBef>
                        <a:spcAft>
                          <a:spcPts val="0"/>
                        </a:spcAft>
                      </a:pPr>
                      <a:r>
                        <a:rPr lang="en-US" sz="900">
                          <a:effectLst/>
                        </a:rPr>
                        <a:t>Complete the requirements for the CDOS Credential:</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Career Plan</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CDOS Learning Standards 1, 2, 3a</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216 hours of CTE Coursework</a:t>
                      </a:r>
                      <a:endParaRPr lang="en-US" sz="1000">
                        <a:effectLst/>
                      </a:endParaRPr>
                    </a:p>
                    <a:p>
                      <a:pPr marL="742950" marR="0" lvl="1" indent="-285750">
                        <a:spcBef>
                          <a:spcPts val="0"/>
                        </a:spcBef>
                        <a:spcAft>
                          <a:spcPts val="0"/>
                        </a:spcAft>
                        <a:buFont typeface="Courier New" panose="02070309020205020404" pitchFamily="49" charset="0"/>
                        <a:buChar char="o"/>
                      </a:pPr>
                      <a:r>
                        <a:rPr lang="en-US" sz="900">
                          <a:effectLst/>
                        </a:rPr>
                        <a:t>Successful Completion</a:t>
                      </a:r>
                      <a:endParaRPr lang="en-US" sz="1000">
                        <a:effectLst/>
                      </a:endParaRPr>
                    </a:p>
                    <a:p>
                      <a:pPr marL="742950" marR="0" lvl="1" indent="-285750">
                        <a:spcBef>
                          <a:spcPts val="0"/>
                        </a:spcBef>
                        <a:spcAft>
                          <a:spcPts val="0"/>
                        </a:spcAft>
                        <a:buFont typeface="Courier New" panose="02070309020205020404" pitchFamily="49" charset="0"/>
                        <a:buChar char="o"/>
                      </a:pPr>
                      <a:r>
                        <a:rPr lang="en-US" sz="900">
                          <a:effectLst/>
                        </a:rPr>
                        <a:t>54 Hrs Min in WBL</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Employability Profile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spcBef>
                          <a:spcPts val="0"/>
                        </a:spcBef>
                        <a:spcAft>
                          <a:spcPts val="0"/>
                        </a:spcAft>
                      </a:pPr>
                      <a:r>
                        <a:rPr lang="en-US" sz="900" dirty="0">
                          <a:effectLst/>
                        </a:rPr>
                        <a:t>Complete the requirements for the CDOS Credential:</a:t>
                      </a:r>
                      <a:endParaRPr lang="en-US" sz="1000" dirty="0">
                        <a:effectLst/>
                      </a:endParaRPr>
                    </a:p>
                    <a:p>
                      <a:pPr marL="342900" marR="0" lvl="0" indent="-342900">
                        <a:spcBef>
                          <a:spcPts val="0"/>
                        </a:spcBef>
                        <a:spcAft>
                          <a:spcPts val="0"/>
                        </a:spcAft>
                        <a:buFont typeface="Symbol" panose="05050102010706020507" pitchFamily="18" charset="2"/>
                        <a:buChar char=""/>
                      </a:pPr>
                      <a:r>
                        <a:rPr lang="en-US" sz="900" dirty="0">
                          <a:effectLst/>
                        </a:rPr>
                        <a:t>Career Plan</a:t>
                      </a:r>
                      <a:endParaRPr lang="en-US" sz="1000" dirty="0">
                        <a:effectLst/>
                      </a:endParaRPr>
                    </a:p>
                    <a:p>
                      <a:pPr marL="342900" marR="0" lvl="0" indent="-342900">
                        <a:spcBef>
                          <a:spcPts val="0"/>
                        </a:spcBef>
                        <a:spcAft>
                          <a:spcPts val="0"/>
                        </a:spcAft>
                        <a:buFont typeface="Symbol" panose="05050102010706020507" pitchFamily="18" charset="2"/>
                        <a:buChar char=""/>
                      </a:pPr>
                      <a:r>
                        <a:rPr lang="en-US" sz="900" dirty="0">
                          <a:effectLst/>
                        </a:rPr>
                        <a:t>CDOS Learning Standards 1, 2, 3a</a:t>
                      </a:r>
                      <a:endParaRPr lang="en-US" sz="1000" dirty="0">
                        <a:effectLst/>
                      </a:endParaRPr>
                    </a:p>
                    <a:p>
                      <a:pPr marL="342900" marR="0" lvl="0" indent="-342900">
                        <a:spcBef>
                          <a:spcPts val="0"/>
                        </a:spcBef>
                        <a:spcAft>
                          <a:spcPts val="0"/>
                        </a:spcAft>
                        <a:buFont typeface="Symbol" panose="05050102010706020507" pitchFamily="18" charset="2"/>
                        <a:buChar char=""/>
                      </a:pPr>
                      <a:r>
                        <a:rPr lang="en-US" sz="900" dirty="0">
                          <a:effectLst/>
                        </a:rPr>
                        <a:t>216 hours of CTE Coursework</a:t>
                      </a:r>
                      <a:endParaRPr lang="en-US" sz="1000" dirty="0">
                        <a:effectLst/>
                      </a:endParaRPr>
                    </a:p>
                    <a:p>
                      <a:pPr marL="742950" marR="0" lvl="1" indent="-285750">
                        <a:spcBef>
                          <a:spcPts val="0"/>
                        </a:spcBef>
                        <a:spcAft>
                          <a:spcPts val="0"/>
                        </a:spcAft>
                        <a:buFont typeface="Courier New" panose="02070309020205020404" pitchFamily="49" charset="0"/>
                        <a:buChar char="o"/>
                      </a:pPr>
                      <a:r>
                        <a:rPr lang="en-US" sz="900" dirty="0">
                          <a:effectLst/>
                        </a:rPr>
                        <a:t>Successful Completion</a:t>
                      </a:r>
                      <a:endParaRPr lang="en-US" sz="1000" dirty="0">
                        <a:effectLst/>
                      </a:endParaRPr>
                    </a:p>
                    <a:p>
                      <a:pPr marL="742950" marR="0" lvl="1" indent="-285750">
                        <a:spcBef>
                          <a:spcPts val="0"/>
                        </a:spcBef>
                        <a:spcAft>
                          <a:spcPts val="0"/>
                        </a:spcAft>
                        <a:buFont typeface="Courier New" panose="02070309020205020404" pitchFamily="49" charset="0"/>
                        <a:buChar char="o"/>
                      </a:pPr>
                      <a:r>
                        <a:rPr lang="en-US" sz="900" dirty="0">
                          <a:effectLst/>
                        </a:rPr>
                        <a:t>54 </a:t>
                      </a:r>
                      <a:r>
                        <a:rPr lang="en-US" sz="900" dirty="0" err="1">
                          <a:effectLst/>
                        </a:rPr>
                        <a:t>Hrs</a:t>
                      </a:r>
                      <a:r>
                        <a:rPr lang="en-US" sz="900" dirty="0">
                          <a:effectLst/>
                        </a:rPr>
                        <a:t> Min in WBL</a:t>
                      </a:r>
                      <a:endParaRPr lang="en-US" sz="1000" dirty="0">
                        <a:effectLst/>
                      </a:endParaRPr>
                    </a:p>
                    <a:p>
                      <a:pPr marL="342900" marR="0" lvl="0" indent="-342900">
                        <a:spcBef>
                          <a:spcPts val="0"/>
                        </a:spcBef>
                        <a:spcAft>
                          <a:spcPts val="0"/>
                        </a:spcAft>
                        <a:buFont typeface="Symbol" panose="05050102010706020507" pitchFamily="18" charset="2"/>
                        <a:buChar char=""/>
                      </a:pPr>
                      <a:r>
                        <a:rPr lang="en-US" sz="900" dirty="0">
                          <a:effectLst/>
                        </a:rPr>
                        <a:t>Employability Profile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extLst>
                  <a:ext uri="{0D108BD9-81ED-4DB2-BD59-A6C34878D82A}">
                    <a16:rowId xmlns:a16="http://schemas.microsoft.com/office/drawing/2014/main" val="2868567395"/>
                  </a:ext>
                </a:extLst>
              </a:tr>
              <a:tr h="1682642">
                <a:tc>
                  <a:txBody>
                    <a:bodyPr/>
                    <a:lstStyle/>
                    <a:p>
                      <a:pPr marL="0" marR="0" algn="ctr">
                        <a:spcBef>
                          <a:spcPts val="0"/>
                        </a:spcBef>
                        <a:spcAft>
                          <a:spcPts val="0"/>
                        </a:spcAft>
                      </a:pPr>
                      <a:r>
                        <a:rPr lang="en-US" sz="900">
                          <a:effectLst/>
                        </a:rPr>
                        <a:t>Available at Erie 1 BOCES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spcBef>
                          <a:spcPts val="0"/>
                        </a:spcBef>
                        <a:spcAft>
                          <a:spcPts val="0"/>
                        </a:spcAft>
                      </a:pPr>
                      <a:r>
                        <a:rPr lang="en-US" sz="900">
                          <a:effectLst/>
                        </a:rPr>
                        <a:t>E1B Approved Technical Assessments:</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Auto Technician Training</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Collision Repair</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Criminal Justice</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Cybersecurity and Networking</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Early Childhood Education</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Electronics and Computer Repair</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Engineering and Robotics</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Television and Sound Production</a:t>
                      </a:r>
                      <a:endParaRPr lang="en-US" sz="1000">
                        <a:effectLst/>
                      </a:endParaRPr>
                    </a:p>
                    <a:p>
                      <a:pPr marL="342900" marR="0" lvl="0" indent="-342900">
                        <a:spcBef>
                          <a:spcPts val="0"/>
                        </a:spcBef>
                        <a:spcAft>
                          <a:spcPts val="0"/>
                        </a:spcAft>
                        <a:buFont typeface="Symbol" panose="05050102010706020507" pitchFamily="18" charset="2"/>
                        <a:buChar char=""/>
                      </a:pPr>
                      <a:r>
                        <a:rPr lang="en-US" sz="900">
                          <a:effectLst/>
                        </a:rPr>
                        <a:t>Welding</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spcBef>
                          <a:spcPts val="0"/>
                        </a:spcBef>
                        <a:spcAft>
                          <a:spcPts val="0"/>
                        </a:spcAft>
                      </a:pPr>
                      <a:r>
                        <a:rPr lang="en-US" sz="900">
                          <a:effectLst/>
                        </a:rPr>
                        <a:t>CDOS components (excluding the Career Plan) are embedded in all CTE programs including Career Exploration and Occupational Education II.  </a:t>
                      </a:r>
                      <a:endParaRPr lang="en-US" sz="1000">
                        <a:effectLst/>
                      </a:endParaRPr>
                    </a:p>
                    <a:p>
                      <a:pPr marL="0" marR="0">
                        <a:spcBef>
                          <a:spcPts val="0"/>
                        </a:spcBef>
                        <a:spcAft>
                          <a:spcPts val="0"/>
                        </a:spcAft>
                      </a:pPr>
                      <a:r>
                        <a:rPr lang="en-US" sz="900">
                          <a:effectLst/>
                        </a:rPr>
                        <a:t> </a:t>
                      </a:r>
                      <a:endParaRPr lang="en-US" sz="1000">
                        <a:effectLst/>
                      </a:endParaRPr>
                    </a:p>
                    <a:p>
                      <a:pPr marL="0" marR="0">
                        <a:spcBef>
                          <a:spcPts val="0"/>
                        </a:spcBef>
                        <a:spcAft>
                          <a:spcPts val="0"/>
                        </a:spcAft>
                      </a:pPr>
                      <a:r>
                        <a:rPr lang="en-US" sz="900">
                          <a:effectLst/>
                        </a:rPr>
                        <a:t>Students enrolled in the Northtowns Academy ALP and Special Education Programs and participating in Business and Marketing course work will also qualify for this option.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tc>
                  <a:txBody>
                    <a:bodyPr/>
                    <a:lstStyle/>
                    <a:p>
                      <a:pPr marL="0" marR="0">
                        <a:spcBef>
                          <a:spcPts val="0"/>
                        </a:spcBef>
                        <a:spcAft>
                          <a:spcPts val="0"/>
                        </a:spcAft>
                      </a:pPr>
                      <a:r>
                        <a:rPr lang="en-US" sz="900" dirty="0">
                          <a:effectLst/>
                        </a:rPr>
                        <a:t>CDOS components (excluding the Career Plan) are embedded in all CTE programs including Career Exploration and Occupational Education II.  </a:t>
                      </a:r>
                      <a:endParaRPr lang="en-US" sz="1000" dirty="0">
                        <a:effectLst/>
                      </a:endParaRPr>
                    </a:p>
                    <a:p>
                      <a:pPr marL="0" marR="0">
                        <a:spcBef>
                          <a:spcPts val="0"/>
                        </a:spcBef>
                        <a:spcAft>
                          <a:spcPts val="0"/>
                        </a:spcAft>
                      </a:pPr>
                      <a:r>
                        <a:rPr lang="en-US" sz="900" dirty="0">
                          <a:effectLst/>
                        </a:rPr>
                        <a:t> </a:t>
                      </a:r>
                      <a:endParaRPr lang="en-US" sz="1000" dirty="0">
                        <a:effectLst/>
                      </a:endParaRPr>
                    </a:p>
                    <a:p>
                      <a:pPr marL="0" marR="0">
                        <a:spcBef>
                          <a:spcPts val="0"/>
                        </a:spcBef>
                        <a:spcAft>
                          <a:spcPts val="0"/>
                        </a:spcAft>
                      </a:pPr>
                      <a:r>
                        <a:rPr lang="en-US" sz="900" dirty="0">
                          <a:effectLst/>
                        </a:rPr>
                        <a:t>Students dually enrolled in Erie 1 BOCES’ Special Education and Career and Technical Education qualify for this option.</a:t>
                      </a:r>
                      <a:endParaRPr lang="en-US" sz="1000" dirty="0">
                        <a:effectLst/>
                      </a:endParaRPr>
                    </a:p>
                    <a:p>
                      <a:pPr marL="0" marR="0">
                        <a:spcBef>
                          <a:spcPts val="0"/>
                        </a:spcBef>
                        <a:spcAft>
                          <a:spcPts val="0"/>
                        </a:spcAft>
                      </a:pPr>
                      <a:r>
                        <a:rPr lang="en-US" sz="900" dirty="0">
                          <a:effectLst/>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17" marR="54817" marT="0" marB="0" anchor="ctr"/>
                </a:tc>
                <a:extLst>
                  <a:ext uri="{0D108BD9-81ED-4DB2-BD59-A6C34878D82A}">
                    <a16:rowId xmlns:a16="http://schemas.microsoft.com/office/drawing/2014/main" val="3233458234"/>
                  </a:ext>
                </a:extLst>
              </a:tr>
            </a:tbl>
          </a:graphicData>
        </a:graphic>
      </p:graphicFrame>
    </p:spTree>
    <p:extLst>
      <p:ext uri="{BB962C8B-B14F-4D97-AF65-F5344CB8AC3E}">
        <p14:creationId xmlns:p14="http://schemas.microsoft.com/office/powerpoint/2010/main" val="1481595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10"/>
          <p:cNvSpPr>
            <a:spLocks noChangeArrowheads="1"/>
          </p:cNvSpPr>
          <p:nvPr/>
        </p:nvSpPr>
        <p:spPr bwMode="auto">
          <a:xfrm>
            <a:off x="7620000" y="381000"/>
            <a:ext cx="2743200" cy="175260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Arial" charset="0"/>
            </a:endParaRPr>
          </a:p>
        </p:txBody>
      </p:sp>
      <p:sp>
        <p:nvSpPr>
          <p:cNvPr id="12299" name="Rectangle 11"/>
          <p:cNvSpPr>
            <a:spLocks noChangeArrowheads="1"/>
          </p:cNvSpPr>
          <p:nvPr/>
        </p:nvSpPr>
        <p:spPr bwMode="auto">
          <a:xfrm>
            <a:off x="7651750" y="4756150"/>
            <a:ext cx="2787650" cy="194945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Arial" charset="0"/>
            </a:endParaRPr>
          </a:p>
        </p:txBody>
      </p:sp>
      <p:sp>
        <p:nvSpPr>
          <p:cNvPr id="3094" name="Text Box 20"/>
          <p:cNvSpPr txBox="1">
            <a:spLocks noChangeArrowheads="1"/>
          </p:cNvSpPr>
          <p:nvPr/>
        </p:nvSpPr>
        <p:spPr bwMode="auto">
          <a:xfrm>
            <a:off x="7696200" y="4784726"/>
            <a:ext cx="1919288" cy="365125"/>
          </a:xfrm>
          <a:prstGeom prst="rect">
            <a:avLst/>
          </a:prstGeom>
          <a:solidFill>
            <a:srgbClr val="FFFFFF"/>
          </a:solidFill>
          <a:ln w="9525">
            <a:noFill/>
            <a:miter lim="800000"/>
            <a:headEnd/>
            <a:tailEnd/>
          </a:ln>
        </p:spPr>
        <p:txBody>
          <a:bodyPr/>
          <a:lstStyle/>
          <a:p>
            <a:pPr algn="ctr">
              <a:defRPr/>
            </a:pPr>
            <a:r>
              <a:rPr lang="en-US" sz="1600" b="1" dirty="0">
                <a:latin typeface="+mj-lt"/>
              </a:rPr>
              <a:t>Personal Qualities</a:t>
            </a:r>
          </a:p>
        </p:txBody>
      </p:sp>
      <p:sp>
        <p:nvSpPr>
          <p:cNvPr id="1033" name="Text Box 27"/>
          <p:cNvSpPr txBox="1">
            <a:spLocks noChangeArrowheads="1"/>
          </p:cNvSpPr>
          <p:nvPr/>
        </p:nvSpPr>
        <p:spPr bwMode="auto">
          <a:xfrm>
            <a:off x="7696200" y="838201"/>
            <a:ext cx="2133600" cy="1096963"/>
          </a:xfrm>
          <a:prstGeom prst="rect">
            <a:avLst/>
          </a:prstGeom>
          <a:noFill/>
          <a:ln w="9525">
            <a:noFill/>
            <a:miter lim="800000"/>
            <a:headEnd/>
            <a:tailEnd/>
          </a:ln>
        </p:spPr>
        <p:txBody>
          <a:bodyPr/>
          <a:lstStyle/>
          <a:p>
            <a:pPr>
              <a:buFont typeface="Wingdings" pitchFamily="2" charset="2"/>
              <a:buChar char="§"/>
            </a:pPr>
            <a:r>
              <a:rPr lang="en-US" sz="1200">
                <a:latin typeface="Times New Roman" pitchFamily="18" charset="0"/>
              </a:rPr>
              <a:t>Selects /Applies      </a:t>
            </a:r>
          </a:p>
          <a:p>
            <a:r>
              <a:rPr lang="en-US" sz="1200">
                <a:latin typeface="Times New Roman" pitchFamily="18" charset="0"/>
              </a:rPr>
              <a:t>  Technology</a:t>
            </a:r>
          </a:p>
          <a:p>
            <a:pPr>
              <a:buFont typeface="Wingdings" pitchFamily="2" charset="2"/>
              <a:buChar char="§"/>
            </a:pPr>
            <a:r>
              <a:rPr lang="en-US" sz="1200">
                <a:latin typeface="Times New Roman" pitchFamily="18" charset="0"/>
              </a:rPr>
              <a:t>Maintains     </a:t>
            </a:r>
          </a:p>
          <a:p>
            <a:r>
              <a:rPr lang="en-US" sz="1200">
                <a:latin typeface="Times New Roman" pitchFamily="18" charset="0"/>
              </a:rPr>
              <a:t>   Equipment</a:t>
            </a:r>
          </a:p>
          <a:p>
            <a:pPr>
              <a:buFont typeface="Wingdings" pitchFamily="2" charset="2"/>
              <a:buChar char="§"/>
            </a:pPr>
            <a:r>
              <a:rPr lang="en-US" sz="1200">
                <a:latin typeface="Times New Roman" pitchFamily="18" charset="0"/>
              </a:rPr>
              <a:t>Designs and Creates</a:t>
            </a:r>
          </a:p>
          <a:p>
            <a:r>
              <a:rPr lang="en-US" sz="1200">
                <a:latin typeface="Times New Roman" pitchFamily="18" charset="0"/>
              </a:rPr>
              <a:t>  To Meet Needs</a:t>
            </a:r>
          </a:p>
        </p:txBody>
      </p:sp>
      <p:sp>
        <p:nvSpPr>
          <p:cNvPr id="1034" name="Text Box 28"/>
          <p:cNvSpPr txBox="1">
            <a:spLocks noChangeArrowheads="1"/>
          </p:cNvSpPr>
          <p:nvPr/>
        </p:nvSpPr>
        <p:spPr bwMode="auto">
          <a:xfrm>
            <a:off x="7696200" y="457201"/>
            <a:ext cx="1371600" cy="366713"/>
          </a:xfrm>
          <a:prstGeom prst="rect">
            <a:avLst/>
          </a:prstGeom>
          <a:noFill/>
          <a:ln w="9525">
            <a:noFill/>
            <a:miter lim="800000"/>
            <a:headEnd/>
            <a:tailEnd/>
          </a:ln>
        </p:spPr>
        <p:txBody>
          <a:bodyPr/>
          <a:lstStyle/>
          <a:p>
            <a:pPr algn="ctr"/>
            <a:r>
              <a:rPr lang="en-US" sz="1400" b="1">
                <a:cs typeface="Arial" charset="0"/>
              </a:rPr>
              <a:t>Technology</a:t>
            </a:r>
          </a:p>
        </p:txBody>
      </p:sp>
      <p:graphicFrame>
        <p:nvGraphicFramePr>
          <p:cNvPr id="1026" name="Object 9"/>
          <p:cNvGraphicFramePr>
            <a:graphicFrameLocks noChangeAspect="1"/>
          </p:cNvGraphicFramePr>
          <p:nvPr/>
        </p:nvGraphicFramePr>
        <p:xfrm>
          <a:off x="9296400" y="4800600"/>
          <a:ext cx="990600" cy="927100"/>
        </p:xfrm>
        <a:graphic>
          <a:graphicData uri="http://schemas.openxmlformats.org/presentationml/2006/ole">
            <mc:AlternateContent xmlns:mc="http://schemas.openxmlformats.org/markup-compatibility/2006">
              <mc:Choice xmlns:v="urn:schemas-microsoft-com:vml" Requires="v">
                <p:oleObj spid="_x0000_s2098" name="Clip" r:id="rId4" imgW="4218962" imgH="3951798" progId="">
                  <p:embed/>
                </p:oleObj>
              </mc:Choice>
              <mc:Fallback>
                <p:oleObj name="Clip" r:id="rId4" imgW="4218962" imgH="3951798" progId="">
                  <p:embed/>
                  <p:pic>
                    <p:nvPicPr>
                      <p:cNvPr id="1026"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4800600"/>
                        <a:ext cx="9906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3"/>
          <p:cNvSpPr>
            <a:spLocks noChangeArrowheads="1"/>
          </p:cNvSpPr>
          <p:nvPr/>
        </p:nvSpPr>
        <p:spPr bwMode="auto">
          <a:xfrm>
            <a:off x="4876800" y="76200"/>
            <a:ext cx="2438400" cy="21336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US">
              <a:latin typeface="Arial" charset="0"/>
            </a:endParaRPr>
          </a:p>
        </p:txBody>
      </p:sp>
      <p:sp>
        <p:nvSpPr>
          <p:cNvPr id="3092" name="Text Box 18"/>
          <p:cNvSpPr txBox="1">
            <a:spLocks noChangeArrowheads="1"/>
          </p:cNvSpPr>
          <p:nvPr/>
        </p:nvSpPr>
        <p:spPr bwMode="auto">
          <a:xfrm>
            <a:off x="5486400" y="187325"/>
            <a:ext cx="1676400" cy="577850"/>
          </a:xfrm>
          <a:prstGeom prst="rect">
            <a:avLst/>
          </a:prstGeom>
          <a:noFill/>
          <a:ln w="9525">
            <a:noFill/>
            <a:miter lim="800000"/>
            <a:headEnd/>
            <a:tailEnd/>
          </a:ln>
        </p:spPr>
        <p:txBody>
          <a:bodyPr/>
          <a:lstStyle/>
          <a:p>
            <a:pPr algn="ctr">
              <a:defRPr/>
            </a:pPr>
            <a:r>
              <a:rPr lang="en-US" sz="1400" b="1" dirty="0">
                <a:latin typeface="+mj-lt"/>
              </a:rPr>
              <a:t>Thinking Skills</a:t>
            </a:r>
          </a:p>
        </p:txBody>
      </p:sp>
      <p:graphicFrame>
        <p:nvGraphicFramePr>
          <p:cNvPr id="1027" name="Object 8"/>
          <p:cNvGraphicFramePr>
            <a:graphicFrameLocks noChangeAspect="1"/>
          </p:cNvGraphicFramePr>
          <p:nvPr/>
        </p:nvGraphicFramePr>
        <p:xfrm>
          <a:off x="5100638" y="474663"/>
          <a:ext cx="531812" cy="1460500"/>
        </p:xfrm>
        <a:graphic>
          <a:graphicData uri="http://schemas.openxmlformats.org/presentationml/2006/ole">
            <mc:AlternateContent xmlns:mc="http://schemas.openxmlformats.org/markup-compatibility/2006">
              <mc:Choice xmlns:v="urn:schemas-microsoft-com:vml" Requires="v">
                <p:oleObj spid="_x0000_s2099" name="Clip" r:id="rId6" imgW="1296063" imgH="3934305" progId="">
                  <p:embed/>
                </p:oleObj>
              </mc:Choice>
              <mc:Fallback>
                <p:oleObj name="Clip" r:id="rId6" imgW="1296063" imgH="3934305" progId="">
                  <p:embed/>
                  <p:pic>
                    <p:nvPicPr>
                      <p:cNvPr id="1027"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0638" y="474663"/>
                        <a:ext cx="531812" cy="146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Text Box 31"/>
          <p:cNvSpPr txBox="1">
            <a:spLocks noChangeArrowheads="1"/>
          </p:cNvSpPr>
          <p:nvPr/>
        </p:nvSpPr>
        <p:spPr bwMode="auto">
          <a:xfrm>
            <a:off x="5715000" y="557214"/>
            <a:ext cx="1676400" cy="1514475"/>
          </a:xfrm>
          <a:prstGeom prst="rect">
            <a:avLst/>
          </a:prstGeom>
          <a:noFill/>
          <a:ln w="9525">
            <a:noFill/>
            <a:miter lim="800000"/>
            <a:headEnd/>
            <a:tailEnd/>
          </a:ln>
        </p:spPr>
        <p:txBody>
          <a:bodyPr/>
          <a:lstStyle/>
          <a:p>
            <a:pPr>
              <a:buFont typeface="Wingdings" pitchFamily="2" charset="2"/>
              <a:buChar char="§"/>
            </a:pPr>
            <a:r>
              <a:rPr lang="en-US" sz="1200">
                <a:latin typeface="Times New Roman" pitchFamily="18" charset="0"/>
              </a:rPr>
              <a:t>Can Think Creatively</a:t>
            </a:r>
          </a:p>
          <a:p>
            <a:pPr>
              <a:buFont typeface="Wingdings" pitchFamily="2" charset="2"/>
              <a:buChar char="§"/>
            </a:pPr>
            <a:r>
              <a:rPr lang="en-US" sz="1200">
                <a:latin typeface="Times New Roman" pitchFamily="18" charset="0"/>
              </a:rPr>
              <a:t>Uses Decision Making</a:t>
            </a:r>
          </a:p>
          <a:p>
            <a:r>
              <a:rPr lang="en-US" sz="1200">
                <a:latin typeface="Times New Roman" pitchFamily="18" charset="0"/>
              </a:rPr>
              <a:t>  Skills</a:t>
            </a:r>
          </a:p>
          <a:p>
            <a:pPr>
              <a:buFont typeface="Wingdings" pitchFamily="2" charset="2"/>
              <a:buChar char="§"/>
            </a:pPr>
            <a:r>
              <a:rPr lang="en-US" sz="1200">
                <a:latin typeface="Times New Roman" pitchFamily="18" charset="0"/>
              </a:rPr>
              <a:t>Thinking Leads to </a:t>
            </a:r>
          </a:p>
          <a:p>
            <a:r>
              <a:rPr lang="en-US" sz="1200">
                <a:latin typeface="Times New Roman" pitchFamily="18" charset="0"/>
              </a:rPr>
              <a:t>  Problem Solving </a:t>
            </a:r>
          </a:p>
          <a:p>
            <a:pPr>
              <a:buFont typeface="Wingdings" pitchFamily="2" charset="2"/>
              <a:buChar char="§"/>
            </a:pPr>
            <a:r>
              <a:rPr lang="en-US" sz="1200">
                <a:latin typeface="Times New Roman" pitchFamily="18" charset="0"/>
              </a:rPr>
              <a:t>Knows How to  Learn</a:t>
            </a:r>
          </a:p>
          <a:p>
            <a:pPr>
              <a:buFont typeface="Wingdings" pitchFamily="2" charset="2"/>
              <a:buChar char="§"/>
            </a:pPr>
            <a:r>
              <a:rPr lang="en-US" sz="1200">
                <a:latin typeface="Times New Roman" pitchFamily="18" charset="0"/>
              </a:rPr>
              <a:t>Applies Knowledge to</a:t>
            </a:r>
          </a:p>
          <a:p>
            <a:r>
              <a:rPr lang="en-US" sz="1200">
                <a:latin typeface="Times New Roman" pitchFamily="18" charset="0"/>
              </a:rPr>
              <a:t>  New Situations</a:t>
            </a:r>
          </a:p>
        </p:txBody>
      </p:sp>
      <p:grpSp>
        <p:nvGrpSpPr>
          <p:cNvPr id="1038" name="Group 54"/>
          <p:cNvGrpSpPr>
            <a:grpSpLocks/>
          </p:cNvGrpSpPr>
          <p:nvPr/>
        </p:nvGrpSpPr>
        <p:grpSpPr bwMode="auto">
          <a:xfrm>
            <a:off x="7924800" y="2605088"/>
            <a:ext cx="2667000" cy="2119312"/>
            <a:chOff x="6324600" y="2514600"/>
            <a:chExt cx="2819400" cy="1966912"/>
          </a:xfrm>
        </p:grpSpPr>
        <p:sp>
          <p:nvSpPr>
            <p:cNvPr id="12292" name="Rectangle 4"/>
            <p:cNvSpPr>
              <a:spLocks noChangeArrowheads="1"/>
            </p:cNvSpPr>
            <p:nvPr/>
          </p:nvSpPr>
          <p:spPr bwMode="auto">
            <a:xfrm>
              <a:off x="6324600" y="2514600"/>
              <a:ext cx="2591163" cy="1753278"/>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Arial" charset="0"/>
              </a:endParaRPr>
            </a:p>
          </p:txBody>
        </p:sp>
        <p:graphicFrame>
          <p:nvGraphicFramePr>
            <p:cNvPr id="1029" name="Object 2"/>
            <p:cNvGraphicFramePr>
              <a:graphicFrameLocks noChangeAspect="1"/>
            </p:cNvGraphicFramePr>
            <p:nvPr/>
          </p:nvGraphicFramePr>
          <p:xfrm>
            <a:off x="6553200" y="2590800"/>
            <a:ext cx="838200" cy="625475"/>
          </p:xfrm>
          <a:graphic>
            <a:graphicData uri="http://schemas.openxmlformats.org/presentationml/2006/ole">
              <mc:AlternateContent xmlns:mc="http://schemas.openxmlformats.org/markup-compatibility/2006">
                <mc:Choice xmlns:v="urn:schemas-microsoft-com:vml" Requires="v">
                  <p:oleObj spid="_x0000_s2100" name="Clip" r:id="rId8" imgW="5184775" imgH="3862388" progId="">
                    <p:embed/>
                  </p:oleObj>
                </mc:Choice>
                <mc:Fallback>
                  <p:oleObj name="Clip" r:id="rId8" imgW="5184775" imgH="3862388" progId="">
                    <p:embed/>
                    <p:pic>
                      <p:nvPicPr>
                        <p:cNvPr id="1029"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2590800"/>
                          <a:ext cx="838200"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3" name="Text Box 19"/>
            <p:cNvSpPr txBox="1">
              <a:spLocks noChangeArrowheads="1"/>
            </p:cNvSpPr>
            <p:nvPr/>
          </p:nvSpPr>
          <p:spPr bwMode="auto">
            <a:xfrm>
              <a:off x="7467464" y="2666354"/>
              <a:ext cx="1243556" cy="458210"/>
            </a:xfrm>
            <a:prstGeom prst="rect">
              <a:avLst/>
            </a:prstGeom>
            <a:noFill/>
            <a:ln w="9525">
              <a:noFill/>
              <a:miter lim="800000"/>
              <a:headEnd/>
              <a:tailEnd/>
            </a:ln>
          </p:spPr>
          <p:txBody>
            <a:bodyPr/>
            <a:lstStyle/>
            <a:p>
              <a:pPr>
                <a:defRPr/>
              </a:pPr>
              <a:r>
                <a:rPr lang="en-US" sz="2000" b="1" dirty="0">
                  <a:latin typeface="+mj-lt"/>
                </a:rPr>
                <a:t>Systems</a:t>
              </a:r>
            </a:p>
          </p:txBody>
        </p:sp>
        <p:sp>
          <p:nvSpPr>
            <p:cNvPr id="1061" name="Text Box 32"/>
            <p:cNvSpPr txBox="1">
              <a:spLocks noChangeArrowheads="1"/>
            </p:cNvSpPr>
            <p:nvPr/>
          </p:nvSpPr>
          <p:spPr bwMode="auto">
            <a:xfrm>
              <a:off x="6400800" y="3200400"/>
              <a:ext cx="2743200" cy="1281112"/>
            </a:xfrm>
            <a:prstGeom prst="rect">
              <a:avLst/>
            </a:prstGeom>
            <a:noFill/>
            <a:ln w="9525">
              <a:noFill/>
              <a:miter lim="800000"/>
              <a:headEnd/>
              <a:tailEnd/>
            </a:ln>
          </p:spPr>
          <p:txBody>
            <a:bodyPr/>
            <a:lstStyle/>
            <a:p>
              <a:pPr>
                <a:buFont typeface="Wingdings" pitchFamily="2" charset="2"/>
                <a:buChar char="§"/>
              </a:pPr>
              <a:r>
                <a:rPr lang="en-US" sz="1200">
                  <a:latin typeface="Times New Roman" pitchFamily="18" charset="0"/>
                </a:rPr>
                <a:t>Improves &amp; Designs Systems</a:t>
              </a:r>
            </a:p>
            <a:p>
              <a:pPr>
                <a:buFont typeface="Wingdings" pitchFamily="2" charset="2"/>
                <a:buChar char="§"/>
              </a:pPr>
              <a:r>
                <a:rPr lang="en-US" sz="1200">
                  <a:latin typeface="Times New Roman" pitchFamily="18" charset="0"/>
                </a:rPr>
                <a:t>Monitors &amp; Corrects  Performances</a:t>
              </a:r>
            </a:p>
            <a:p>
              <a:pPr>
                <a:buFont typeface="Wingdings" pitchFamily="2" charset="2"/>
                <a:buChar char="§"/>
              </a:pPr>
              <a:r>
                <a:rPr lang="en-US" sz="1200">
                  <a:latin typeface="Times New Roman" pitchFamily="18" charset="0"/>
                </a:rPr>
                <a:t>Understands How Systems Perform </a:t>
              </a:r>
            </a:p>
            <a:p>
              <a:r>
                <a:rPr lang="en-US" sz="1200">
                  <a:latin typeface="Times New Roman" pitchFamily="18" charset="0"/>
                </a:rPr>
                <a:t>  Related to Goals, Resources and </a:t>
              </a:r>
            </a:p>
            <a:p>
              <a:r>
                <a:rPr lang="en-US" sz="1200">
                  <a:latin typeface="Times New Roman" pitchFamily="18" charset="0"/>
                </a:rPr>
                <a:t>  Organizational Function</a:t>
              </a:r>
            </a:p>
          </p:txBody>
        </p:sp>
      </p:grpSp>
      <p:sp>
        <p:nvSpPr>
          <p:cNvPr id="1039" name="Text Box 33"/>
          <p:cNvSpPr txBox="1">
            <a:spLocks noChangeArrowheads="1"/>
          </p:cNvSpPr>
          <p:nvPr/>
        </p:nvSpPr>
        <p:spPr bwMode="auto">
          <a:xfrm>
            <a:off x="7848600" y="5105401"/>
            <a:ext cx="2514600" cy="1279525"/>
          </a:xfrm>
          <a:prstGeom prst="rect">
            <a:avLst/>
          </a:prstGeom>
          <a:noFill/>
          <a:ln w="9525">
            <a:noFill/>
            <a:miter lim="800000"/>
            <a:headEnd/>
            <a:tailEnd/>
          </a:ln>
        </p:spPr>
        <p:txBody>
          <a:bodyPr/>
          <a:lstStyle/>
          <a:p>
            <a:r>
              <a:rPr lang="en-US" sz="1200">
                <a:latin typeface="Times New Roman" pitchFamily="18" charset="0"/>
              </a:rPr>
              <a:t>Demonstrates:</a:t>
            </a:r>
          </a:p>
          <a:p>
            <a:pPr>
              <a:buFont typeface="Wingdings" pitchFamily="2" charset="2"/>
              <a:buChar char="§"/>
            </a:pPr>
            <a:r>
              <a:rPr lang="en-US" sz="1200">
                <a:latin typeface="Times New Roman" pitchFamily="18" charset="0"/>
              </a:rPr>
              <a:t>Responsibility</a:t>
            </a:r>
          </a:p>
          <a:p>
            <a:pPr>
              <a:buFont typeface="Wingdings" pitchFamily="2" charset="2"/>
              <a:buChar char="§"/>
            </a:pPr>
            <a:r>
              <a:rPr lang="en-US" sz="1200">
                <a:latin typeface="Times New Roman" pitchFamily="18" charset="0"/>
              </a:rPr>
              <a:t>Ability to Plan</a:t>
            </a:r>
          </a:p>
          <a:p>
            <a:pPr>
              <a:buFont typeface="Wingdings" pitchFamily="2" charset="2"/>
              <a:buChar char="§"/>
            </a:pPr>
            <a:r>
              <a:rPr lang="en-US" sz="1200">
                <a:latin typeface="Times New Roman" pitchFamily="18" charset="0"/>
              </a:rPr>
              <a:t>Ability to Take Independent Action</a:t>
            </a:r>
          </a:p>
          <a:p>
            <a:pPr>
              <a:buFont typeface="Wingdings" pitchFamily="2" charset="2"/>
              <a:buChar char="§"/>
            </a:pPr>
            <a:r>
              <a:rPr lang="en-US" sz="1200">
                <a:latin typeface="Times New Roman" pitchFamily="18" charset="0"/>
              </a:rPr>
              <a:t>Integrity/Honesty</a:t>
            </a:r>
          </a:p>
          <a:p>
            <a:pPr>
              <a:buFont typeface="Wingdings" pitchFamily="2" charset="2"/>
              <a:buChar char="§"/>
            </a:pPr>
            <a:r>
              <a:rPr lang="en-US" sz="1200">
                <a:latin typeface="Times New Roman" pitchFamily="18" charset="0"/>
              </a:rPr>
              <a:t>Self-determination and ability to </a:t>
            </a:r>
          </a:p>
          <a:p>
            <a:r>
              <a:rPr lang="en-US" sz="1200">
                <a:latin typeface="Times New Roman" pitchFamily="18" charset="0"/>
              </a:rPr>
              <a:t>  self-evaluate knowledge, skills and </a:t>
            </a:r>
          </a:p>
          <a:p>
            <a:r>
              <a:rPr lang="en-US" sz="1200">
                <a:latin typeface="Times New Roman" pitchFamily="18" charset="0"/>
              </a:rPr>
              <a:t>  abilities</a:t>
            </a:r>
          </a:p>
        </p:txBody>
      </p:sp>
      <p:sp>
        <p:nvSpPr>
          <p:cNvPr id="12294" name="Rectangle 6"/>
          <p:cNvSpPr>
            <a:spLocks noChangeArrowheads="1"/>
          </p:cNvSpPr>
          <p:nvPr/>
        </p:nvSpPr>
        <p:spPr bwMode="auto">
          <a:xfrm>
            <a:off x="1828800" y="304800"/>
            <a:ext cx="2698750" cy="152400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Arial" charset="0"/>
            </a:endParaRPr>
          </a:p>
        </p:txBody>
      </p:sp>
      <p:graphicFrame>
        <p:nvGraphicFramePr>
          <p:cNvPr id="1028" name="Object 3"/>
          <p:cNvGraphicFramePr>
            <a:graphicFrameLocks noChangeAspect="1"/>
          </p:cNvGraphicFramePr>
          <p:nvPr/>
        </p:nvGraphicFramePr>
        <p:xfrm>
          <a:off x="1863726" y="595314"/>
          <a:ext cx="955675" cy="1004887"/>
        </p:xfrm>
        <a:graphic>
          <a:graphicData uri="http://schemas.openxmlformats.org/presentationml/2006/ole">
            <mc:AlternateContent xmlns:mc="http://schemas.openxmlformats.org/markup-compatibility/2006">
              <mc:Choice xmlns:v="urn:schemas-microsoft-com:vml" Requires="v">
                <p:oleObj spid="_x0000_s2101" name="Clip" r:id="rId10" imgW="18304762" imgH="19238095" progId="">
                  <p:embed/>
                </p:oleObj>
              </mc:Choice>
              <mc:Fallback>
                <p:oleObj name="Clip" r:id="rId10" imgW="18304762" imgH="19238095" progId="">
                  <p:embed/>
                  <p:pic>
                    <p:nvPicPr>
                      <p:cNvPr id="1028"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3726" y="595314"/>
                        <a:ext cx="955675" cy="1004887"/>
                      </a:xfrm>
                      <a:prstGeom prst="rect">
                        <a:avLst/>
                      </a:prstGeom>
                      <a:solidFill>
                        <a:srgbClr val="CCFFCC"/>
                      </a:solidFill>
                    </p:spPr>
                  </p:pic>
                </p:oleObj>
              </mc:Fallback>
            </mc:AlternateContent>
          </a:graphicData>
        </a:graphic>
      </p:graphicFrame>
      <p:sp>
        <p:nvSpPr>
          <p:cNvPr id="1041" name="Text Box 13"/>
          <p:cNvSpPr txBox="1">
            <a:spLocks noChangeArrowheads="1"/>
          </p:cNvSpPr>
          <p:nvPr/>
        </p:nvSpPr>
        <p:spPr bwMode="auto">
          <a:xfrm>
            <a:off x="1965325" y="755650"/>
            <a:ext cx="838200" cy="547688"/>
          </a:xfrm>
          <a:prstGeom prst="rect">
            <a:avLst/>
          </a:prstGeom>
          <a:noFill/>
          <a:ln w="9525">
            <a:noFill/>
            <a:miter lim="800000"/>
            <a:headEnd/>
            <a:tailEnd/>
          </a:ln>
        </p:spPr>
        <p:txBody>
          <a:bodyPr/>
          <a:lstStyle/>
          <a:p>
            <a:pPr algn="ctr"/>
            <a:r>
              <a:rPr lang="en-US" sz="1400" b="1"/>
              <a:t>Basic</a:t>
            </a:r>
          </a:p>
          <a:p>
            <a:pPr algn="ctr"/>
            <a:r>
              <a:rPr lang="en-US" sz="1400" b="1"/>
              <a:t>Skills</a:t>
            </a:r>
          </a:p>
        </p:txBody>
      </p:sp>
      <p:sp>
        <p:nvSpPr>
          <p:cNvPr id="1042" name="Text Box 34"/>
          <p:cNvSpPr txBox="1">
            <a:spLocks noChangeArrowheads="1"/>
          </p:cNvSpPr>
          <p:nvPr/>
        </p:nvSpPr>
        <p:spPr bwMode="auto">
          <a:xfrm>
            <a:off x="2819400" y="533400"/>
            <a:ext cx="1828800" cy="1143000"/>
          </a:xfrm>
          <a:prstGeom prst="rect">
            <a:avLst/>
          </a:prstGeom>
          <a:noFill/>
          <a:ln w="9525">
            <a:noFill/>
            <a:miter lim="800000"/>
            <a:headEnd/>
            <a:tailEnd/>
          </a:ln>
        </p:spPr>
        <p:txBody>
          <a:bodyPr/>
          <a:lstStyle/>
          <a:p>
            <a:pPr>
              <a:buFont typeface="Wingdings" pitchFamily="2" charset="2"/>
              <a:buChar char="§"/>
            </a:pPr>
            <a:r>
              <a:rPr lang="en-US" sz="1200">
                <a:latin typeface="Times New Roman" pitchFamily="18" charset="0"/>
              </a:rPr>
              <a:t>Can Read</a:t>
            </a:r>
          </a:p>
          <a:p>
            <a:pPr>
              <a:buFont typeface="Wingdings" pitchFamily="2" charset="2"/>
              <a:buChar char="§"/>
            </a:pPr>
            <a:r>
              <a:rPr lang="en-US" sz="1200">
                <a:latin typeface="Times New Roman" pitchFamily="18" charset="0"/>
              </a:rPr>
              <a:t>Can Write</a:t>
            </a:r>
          </a:p>
          <a:p>
            <a:pPr>
              <a:buFont typeface="Wingdings" pitchFamily="2" charset="2"/>
              <a:buChar char="§"/>
            </a:pPr>
            <a:r>
              <a:rPr lang="en-US" sz="1200">
                <a:latin typeface="Times New Roman" pitchFamily="18" charset="0"/>
              </a:rPr>
              <a:t>Perform Math Functions</a:t>
            </a:r>
          </a:p>
          <a:p>
            <a:pPr>
              <a:buFont typeface="Wingdings" pitchFamily="2" charset="2"/>
              <a:buChar char="§"/>
            </a:pPr>
            <a:r>
              <a:rPr lang="en-US" sz="1200">
                <a:latin typeface="Times New Roman" pitchFamily="18" charset="0"/>
              </a:rPr>
              <a:t>Listens Effectively</a:t>
            </a:r>
          </a:p>
          <a:p>
            <a:pPr>
              <a:buFont typeface="Wingdings" pitchFamily="2" charset="2"/>
              <a:buChar char="§"/>
            </a:pPr>
            <a:r>
              <a:rPr lang="en-US" sz="1200">
                <a:latin typeface="Times New Roman" pitchFamily="18" charset="0"/>
              </a:rPr>
              <a:t>Speaks Clearly</a:t>
            </a:r>
          </a:p>
        </p:txBody>
      </p:sp>
      <p:sp>
        <p:nvSpPr>
          <p:cNvPr id="39" name="Plaque 38"/>
          <p:cNvSpPr/>
          <p:nvPr/>
        </p:nvSpPr>
        <p:spPr>
          <a:xfrm>
            <a:off x="4267200" y="2590800"/>
            <a:ext cx="3352800" cy="1676400"/>
          </a:xfrm>
          <a:prstGeom prst="plaque">
            <a:avLst/>
          </a:prstGeom>
          <a:noFill/>
          <a:ln w="38100">
            <a:solidFill>
              <a:srgbClr val="FF0000"/>
            </a:solidFill>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40" name="TextBox 39"/>
          <p:cNvSpPr txBox="1"/>
          <p:nvPr/>
        </p:nvSpPr>
        <p:spPr>
          <a:xfrm>
            <a:off x="4343400" y="2636839"/>
            <a:ext cx="3200400" cy="1200329"/>
          </a:xfrm>
          <a:prstGeom prst="rect">
            <a:avLst/>
          </a:prstGeom>
          <a:noFill/>
        </p:spPr>
        <p:txBody>
          <a:bodyPr>
            <a:spAutoFit/>
          </a:bodyPr>
          <a:lstStyle/>
          <a:p>
            <a:pPr algn="ctr">
              <a:defRPr/>
            </a:pPr>
            <a:r>
              <a:rPr lang="en-US" b="1" dirty="0"/>
              <a:t>Career Development and Occupational Studies </a:t>
            </a:r>
          </a:p>
          <a:p>
            <a:pPr algn="ctr">
              <a:defRPr/>
            </a:pPr>
            <a:r>
              <a:rPr lang="en-US" b="1" dirty="0"/>
              <a:t>Standard 3A</a:t>
            </a:r>
          </a:p>
          <a:p>
            <a:pPr algn="ctr">
              <a:defRPr/>
            </a:pPr>
            <a:r>
              <a:rPr lang="en-US" b="1" dirty="0">
                <a:latin typeface="+mj-lt"/>
              </a:rPr>
              <a:t>Universal Foundation Skills</a:t>
            </a:r>
          </a:p>
        </p:txBody>
      </p:sp>
      <p:sp>
        <p:nvSpPr>
          <p:cNvPr id="12297" name="Rectangle 9"/>
          <p:cNvSpPr>
            <a:spLocks noChangeArrowheads="1"/>
          </p:cNvSpPr>
          <p:nvPr/>
        </p:nvSpPr>
        <p:spPr bwMode="auto">
          <a:xfrm>
            <a:off x="5029200" y="4648200"/>
            <a:ext cx="2286000" cy="198120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dirty="0">
              <a:latin typeface="Arial" charset="0"/>
            </a:endParaRPr>
          </a:p>
        </p:txBody>
      </p:sp>
      <p:sp>
        <p:nvSpPr>
          <p:cNvPr id="1046" name="Text Box 24"/>
          <p:cNvSpPr txBox="1">
            <a:spLocks noChangeArrowheads="1"/>
          </p:cNvSpPr>
          <p:nvPr/>
        </p:nvSpPr>
        <p:spPr bwMode="auto">
          <a:xfrm>
            <a:off x="5029200" y="4754564"/>
            <a:ext cx="2286000" cy="350837"/>
          </a:xfrm>
          <a:prstGeom prst="rect">
            <a:avLst/>
          </a:prstGeom>
          <a:noFill/>
          <a:ln w="9525">
            <a:noFill/>
            <a:miter lim="800000"/>
            <a:headEnd/>
            <a:tailEnd/>
          </a:ln>
        </p:spPr>
        <p:txBody>
          <a:bodyPr/>
          <a:lstStyle/>
          <a:p>
            <a:pPr algn="ctr"/>
            <a:r>
              <a:rPr lang="en-US" sz="1400" b="1"/>
              <a:t>Managing Resources</a:t>
            </a:r>
          </a:p>
        </p:txBody>
      </p:sp>
      <p:sp>
        <p:nvSpPr>
          <p:cNvPr id="1047" name="Text Box 35"/>
          <p:cNvSpPr txBox="1">
            <a:spLocks noChangeArrowheads="1"/>
          </p:cNvSpPr>
          <p:nvPr/>
        </p:nvSpPr>
        <p:spPr bwMode="auto">
          <a:xfrm>
            <a:off x="5181601" y="5029200"/>
            <a:ext cx="2011363" cy="1447800"/>
          </a:xfrm>
          <a:prstGeom prst="rect">
            <a:avLst/>
          </a:prstGeom>
          <a:noFill/>
          <a:ln w="9525">
            <a:noFill/>
            <a:miter lim="800000"/>
            <a:headEnd/>
            <a:tailEnd/>
          </a:ln>
        </p:spPr>
        <p:txBody>
          <a:bodyPr/>
          <a:lstStyle/>
          <a:p>
            <a:r>
              <a:rPr lang="en-US" sz="1200">
                <a:latin typeface="Times New Roman" pitchFamily="18" charset="0"/>
              </a:rPr>
              <a:t>Understands</a:t>
            </a:r>
          </a:p>
          <a:p>
            <a:r>
              <a:rPr lang="en-US" sz="1200">
                <a:latin typeface="Times New Roman" pitchFamily="18" charset="0"/>
              </a:rPr>
              <a:t> how to use:</a:t>
            </a:r>
          </a:p>
          <a:p>
            <a:pPr>
              <a:buFont typeface="Wingdings" pitchFamily="2" charset="2"/>
              <a:buChar char="§"/>
            </a:pPr>
            <a:r>
              <a:rPr lang="en-US" sz="1200">
                <a:latin typeface="Times New Roman" pitchFamily="18" charset="0"/>
              </a:rPr>
              <a:t>Materials</a:t>
            </a:r>
          </a:p>
          <a:p>
            <a:pPr>
              <a:buFont typeface="Wingdings" pitchFamily="2" charset="2"/>
              <a:buChar char="§"/>
            </a:pPr>
            <a:r>
              <a:rPr lang="en-US" sz="1200">
                <a:latin typeface="Times New Roman" pitchFamily="18" charset="0"/>
              </a:rPr>
              <a:t>Facilities</a:t>
            </a:r>
          </a:p>
          <a:p>
            <a:pPr>
              <a:buFont typeface="Wingdings" pitchFamily="2" charset="2"/>
              <a:buChar char="§"/>
            </a:pPr>
            <a:r>
              <a:rPr lang="en-US" sz="1200">
                <a:latin typeface="Times New Roman" pitchFamily="18" charset="0"/>
              </a:rPr>
              <a:t>Time</a:t>
            </a:r>
          </a:p>
          <a:p>
            <a:pPr>
              <a:buFont typeface="Wingdings" pitchFamily="2" charset="2"/>
              <a:buChar char="§"/>
            </a:pPr>
            <a:r>
              <a:rPr lang="en-US" sz="1200">
                <a:latin typeface="Times New Roman" pitchFamily="18" charset="0"/>
              </a:rPr>
              <a:t>Money</a:t>
            </a:r>
          </a:p>
          <a:p>
            <a:pPr>
              <a:buFont typeface="Wingdings" pitchFamily="2" charset="2"/>
              <a:buChar char="§"/>
            </a:pPr>
            <a:r>
              <a:rPr lang="en-US" sz="1200">
                <a:latin typeface="Times New Roman" pitchFamily="18" charset="0"/>
              </a:rPr>
              <a:t>Human Resources</a:t>
            </a:r>
          </a:p>
          <a:p>
            <a:pPr>
              <a:buFont typeface="Wingdings" pitchFamily="2" charset="2"/>
              <a:buChar char="§"/>
            </a:pPr>
            <a:r>
              <a:rPr lang="en-US" sz="1200">
                <a:latin typeface="Times New Roman" pitchFamily="18" charset="0"/>
              </a:rPr>
              <a:t>Networking</a:t>
            </a:r>
          </a:p>
          <a:p>
            <a:pPr>
              <a:buFont typeface="Wingdings" pitchFamily="2" charset="2"/>
              <a:buChar char="§"/>
            </a:pPr>
            <a:endParaRPr lang="en-US" sz="1200">
              <a:latin typeface="Times New Roman" pitchFamily="18" charset="0"/>
            </a:endParaRPr>
          </a:p>
          <a:p>
            <a:pPr>
              <a:buFont typeface="Wingdings" pitchFamily="2" charset="2"/>
              <a:buChar char="§"/>
            </a:pPr>
            <a:endParaRPr lang="en-US" sz="1200">
              <a:latin typeface="Times New Roman" pitchFamily="18" charset="0"/>
            </a:endParaRPr>
          </a:p>
        </p:txBody>
      </p:sp>
      <p:sp>
        <p:nvSpPr>
          <p:cNvPr id="12296" name="Rectangle 8"/>
          <p:cNvSpPr>
            <a:spLocks noChangeArrowheads="1"/>
          </p:cNvSpPr>
          <p:nvPr/>
        </p:nvSpPr>
        <p:spPr bwMode="auto">
          <a:xfrm>
            <a:off x="1752601" y="4800600"/>
            <a:ext cx="2881313" cy="190500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Arial" charset="0"/>
            </a:endParaRPr>
          </a:p>
        </p:txBody>
      </p:sp>
      <p:sp>
        <p:nvSpPr>
          <p:cNvPr id="1049" name="Text Box 25"/>
          <p:cNvSpPr txBox="1">
            <a:spLocks noChangeArrowheads="1"/>
          </p:cNvSpPr>
          <p:nvPr/>
        </p:nvSpPr>
        <p:spPr bwMode="auto">
          <a:xfrm>
            <a:off x="1828800" y="5530850"/>
            <a:ext cx="2743200" cy="946150"/>
          </a:xfrm>
          <a:prstGeom prst="rect">
            <a:avLst/>
          </a:prstGeom>
          <a:noFill/>
          <a:ln w="9525">
            <a:noFill/>
            <a:miter lim="800000"/>
            <a:headEnd/>
            <a:tailEnd/>
          </a:ln>
        </p:spPr>
        <p:txBody>
          <a:bodyPr/>
          <a:lstStyle/>
          <a:p>
            <a:pPr>
              <a:buSzPts val="1000"/>
              <a:buFont typeface="Wingdings" pitchFamily="2" charset="2"/>
              <a:buChar char="§"/>
            </a:pPr>
            <a:r>
              <a:rPr lang="en-US" sz="1200">
                <a:latin typeface="Times New Roman" pitchFamily="18" charset="0"/>
              </a:rPr>
              <a:t>Acquires and Evaluates </a:t>
            </a:r>
          </a:p>
          <a:p>
            <a:pPr>
              <a:buSzPts val="1000"/>
            </a:pPr>
            <a:r>
              <a:rPr lang="en-US" sz="1200">
                <a:latin typeface="Times New Roman" pitchFamily="18" charset="0"/>
              </a:rPr>
              <a:t>  Information</a:t>
            </a:r>
          </a:p>
          <a:p>
            <a:pPr>
              <a:buFont typeface="Wingdings" pitchFamily="2" charset="2"/>
              <a:buChar char="§"/>
            </a:pPr>
            <a:r>
              <a:rPr lang="en-US" sz="1200">
                <a:latin typeface="Times New Roman" pitchFamily="18" charset="0"/>
              </a:rPr>
              <a:t>Organizes/Maintains Information</a:t>
            </a:r>
          </a:p>
          <a:p>
            <a:pPr>
              <a:buFont typeface="Wingdings" pitchFamily="2" charset="2"/>
              <a:buChar char="§"/>
            </a:pPr>
            <a:r>
              <a:rPr lang="en-US" sz="1200">
                <a:latin typeface="Times New Roman" pitchFamily="18" charset="0"/>
              </a:rPr>
              <a:t>Interprets/Communicates Information</a:t>
            </a:r>
          </a:p>
          <a:p>
            <a:pPr>
              <a:buFont typeface="Wingdings" pitchFamily="2" charset="2"/>
              <a:buChar char="§"/>
            </a:pPr>
            <a:r>
              <a:rPr lang="en-US" sz="1200">
                <a:latin typeface="Times New Roman" pitchFamily="18" charset="0"/>
              </a:rPr>
              <a:t>Uses Computers to Enter, Modify, </a:t>
            </a:r>
          </a:p>
          <a:p>
            <a:r>
              <a:rPr lang="en-US" sz="1200">
                <a:latin typeface="Times New Roman" pitchFamily="18" charset="0"/>
              </a:rPr>
              <a:t>  Retrieve and Store Data</a:t>
            </a:r>
          </a:p>
        </p:txBody>
      </p:sp>
      <p:sp>
        <p:nvSpPr>
          <p:cNvPr id="1050" name="Text Box 26"/>
          <p:cNvSpPr txBox="1">
            <a:spLocks noChangeArrowheads="1"/>
          </p:cNvSpPr>
          <p:nvPr/>
        </p:nvSpPr>
        <p:spPr bwMode="auto">
          <a:xfrm>
            <a:off x="1981200" y="4953001"/>
            <a:ext cx="1644650" cy="365125"/>
          </a:xfrm>
          <a:prstGeom prst="rect">
            <a:avLst/>
          </a:prstGeom>
          <a:noFill/>
          <a:ln w="9525">
            <a:noFill/>
            <a:miter lim="800000"/>
            <a:headEnd/>
            <a:tailEnd/>
          </a:ln>
        </p:spPr>
        <p:txBody>
          <a:bodyPr/>
          <a:lstStyle/>
          <a:p>
            <a:pPr algn="ctr"/>
            <a:r>
              <a:rPr lang="en-US" sz="1400" b="1"/>
              <a:t>Managing Information</a:t>
            </a:r>
          </a:p>
        </p:txBody>
      </p:sp>
      <p:pic>
        <p:nvPicPr>
          <p:cNvPr id="1051" name="Picture 11" descr="http://ts2.mm.bing.net/images/thumbnail.aspx?q=4876794147701953&amp;id=99c69eb238a2d7c1d6ba6c1d90dc6423&amp;url=http%3a%2f%2fwww.wpclipart.com%2fcomputer%2fcomputer_station_sign_page.png"/>
          <p:cNvPicPr>
            <a:picLocks noChangeAspect="1" noChangeArrowheads="1"/>
          </p:cNvPicPr>
          <p:nvPr/>
        </p:nvPicPr>
        <p:blipFill>
          <a:blip r:embed="rId12" cstate="print"/>
          <a:srcRect/>
          <a:stretch>
            <a:fillRect/>
          </a:stretch>
        </p:blipFill>
        <p:spPr bwMode="auto">
          <a:xfrm>
            <a:off x="3467100" y="4876800"/>
            <a:ext cx="1143000" cy="1143000"/>
          </a:xfrm>
          <a:prstGeom prst="rect">
            <a:avLst/>
          </a:prstGeom>
          <a:noFill/>
          <a:ln w="9525">
            <a:noFill/>
            <a:miter lim="800000"/>
            <a:headEnd/>
            <a:tailEnd/>
          </a:ln>
        </p:spPr>
      </p:pic>
      <p:grpSp>
        <p:nvGrpSpPr>
          <p:cNvPr id="1052" name="Group 46"/>
          <p:cNvGrpSpPr>
            <a:grpSpLocks/>
          </p:cNvGrpSpPr>
          <p:nvPr/>
        </p:nvGrpSpPr>
        <p:grpSpPr bwMode="auto">
          <a:xfrm>
            <a:off x="1828800" y="2209800"/>
            <a:ext cx="2286000" cy="2209800"/>
            <a:chOff x="228600" y="2528888"/>
            <a:chExt cx="2286000" cy="2271712"/>
          </a:xfrm>
        </p:grpSpPr>
        <p:sp>
          <p:nvSpPr>
            <p:cNvPr id="12295" name="Rectangle 7"/>
            <p:cNvSpPr>
              <a:spLocks noChangeArrowheads="1"/>
            </p:cNvSpPr>
            <p:nvPr/>
          </p:nvSpPr>
          <p:spPr bwMode="auto">
            <a:xfrm>
              <a:off x="228600" y="2528888"/>
              <a:ext cx="2133600" cy="2271712"/>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Arial" charset="0"/>
              </a:endParaRPr>
            </a:p>
          </p:txBody>
        </p:sp>
        <p:sp>
          <p:nvSpPr>
            <p:cNvPr id="1057" name="Text Box 22"/>
            <p:cNvSpPr txBox="1">
              <a:spLocks noChangeArrowheads="1"/>
            </p:cNvSpPr>
            <p:nvPr/>
          </p:nvSpPr>
          <p:spPr bwMode="auto">
            <a:xfrm>
              <a:off x="304800" y="3468907"/>
              <a:ext cx="2209800" cy="1189038"/>
            </a:xfrm>
            <a:prstGeom prst="rect">
              <a:avLst/>
            </a:prstGeom>
            <a:noFill/>
            <a:ln w="9525">
              <a:noFill/>
              <a:miter lim="800000"/>
              <a:headEnd/>
              <a:tailEnd/>
            </a:ln>
          </p:spPr>
          <p:txBody>
            <a:bodyPr/>
            <a:lstStyle/>
            <a:p>
              <a:pPr>
                <a:buFont typeface="Wingdings" pitchFamily="2" charset="2"/>
                <a:buChar char="§"/>
              </a:pPr>
              <a:r>
                <a:rPr lang="en-US" sz="1200">
                  <a:latin typeface="Times New Roman" pitchFamily="18" charset="0"/>
                </a:rPr>
                <a:t>Teaches Others</a:t>
              </a:r>
            </a:p>
            <a:p>
              <a:pPr>
                <a:buFont typeface="Wingdings" pitchFamily="2" charset="2"/>
                <a:buChar char="§"/>
              </a:pPr>
              <a:r>
                <a:rPr lang="en-US" sz="1200">
                  <a:latin typeface="Times New Roman" pitchFamily="18" charset="0"/>
                </a:rPr>
                <a:t>Serves Clients</a:t>
              </a:r>
            </a:p>
            <a:p>
              <a:pPr>
                <a:buFont typeface="Wingdings" pitchFamily="2" charset="2"/>
                <a:buChar char="§"/>
              </a:pPr>
              <a:r>
                <a:rPr lang="en-US" sz="1200">
                  <a:latin typeface="Times New Roman" pitchFamily="18" charset="0"/>
                </a:rPr>
                <a:t>Exercises Leadership</a:t>
              </a:r>
            </a:p>
            <a:p>
              <a:pPr>
                <a:buFont typeface="Wingdings" pitchFamily="2" charset="2"/>
                <a:buChar char="§"/>
              </a:pPr>
              <a:r>
                <a:rPr lang="en-US" sz="1200">
                  <a:latin typeface="Times New Roman" pitchFamily="18" charset="0"/>
                </a:rPr>
                <a:t>Negotiates/Communicates</a:t>
              </a:r>
            </a:p>
            <a:p>
              <a:pPr>
                <a:buFont typeface="Wingdings" pitchFamily="2" charset="2"/>
                <a:buChar char="§"/>
              </a:pPr>
              <a:r>
                <a:rPr lang="en-US" sz="1200">
                  <a:latin typeface="Times New Roman" pitchFamily="18" charset="0"/>
                </a:rPr>
                <a:t>Works as a Member of a Team</a:t>
              </a:r>
            </a:p>
            <a:p>
              <a:pPr>
                <a:buFont typeface="Wingdings" pitchFamily="2" charset="2"/>
                <a:buChar char="§"/>
              </a:pPr>
              <a:r>
                <a:rPr lang="en-US" sz="1200">
                  <a:latin typeface="Times New Roman" pitchFamily="18" charset="0"/>
                </a:rPr>
                <a:t>Works with Diversity</a:t>
              </a:r>
            </a:p>
          </p:txBody>
        </p:sp>
        <p:sp>
          <p:nvSpPr>
            <p:cNvPr id="3097" name="Text Box 23"/>
            <p:cNvSpPr txBox="1">
              <a:spLocks noChangeArrowheads="1"/>
            </p:cNvSpPr>
            <p:nvPr/>
          </p:nvSpPr>
          <p:spPr bwMode="auto">
            <a:xfrm>
              <a:off x="228600" y="2528888"/>
              <a:ext cx="2133600" cy="639735"/>
            </a:xfrm>
            <a:prstGeom prst="rect">
              <a:avLst/>
            </a:prstGeom>
            <a:noFill/>
            <a:ln w="9525">
              <a:noFill/>
              <a:miter lim="800000"/>
              <a:headEnd/>
              <a:tailEnd/>
            </a:ln>
          </p:spPr>
          <p:txBody>
            <a:bodyPr/>
            <a:lstStyle/>
            <a:p>
              <a:pPr algn="ctr">
                <a:defRPr/>
              </a:pPr>
              <a:r>
                <a:rPr lang="en-US" sz="1400" b="1" dirty="0">
                  <a:latin typeface="+mj-lt"/>
                </a:rPr>
                <a:t>Interpersonal Skills</a:t>
              </a:r>
            </a:p>
          </p:txBody>
        </p:sp>
      </p:grpSp>
      <p:pic>
        <p:nvPicPr>
          <p:cNvPr id="1053" name="Picture 55" descr="computer_world.gif"/>
          <p:cNvPicPr>
            <a:picLocks noChangeAspect="1"/>
          </p:cNvPicPr>
          <p:nvPr/>
        </p:nvPicPr>
        <p:blipFill>
          <a:blip r:embed="rId13" cstate="print"/>
          <a:srcRect/>
          <a:stretch>
            <a:fillRect/>
          </a:stretch>
        </p:blipFill>
        <p:spPr bwMode="auto">
          <a:xfrm>
            <a:off x="9045575" y="533401"/>
            <a:ext cx="1136650" cy="1052513"/>
          </a:xfrm>
          <a:prstGeom prst="rect">
            <a:avLst/>
          </a:prstGeom>
          <a:noFill/>
          <a:ln w="9525">
            <a:noFill/>
            <a:miter lim="800000"/>
            <a:headEnd/>
            <a:tailEnd/>
          </a:ln>
        </p:spPr>
      </p:pic>
      <p:pic>
        <p:nvPicPr>
          <p:cNvPr id="1054" name="Picture 41" descr="shake hands global.bmp"/>
          <p:cNvPicPr>
            <a:picLocks noChangeAspect="1"/>
          </p:cNvPicPr>
          <p:nvPr/>
        </p:nvPicPr>
        <p:blipFill>
          <a:blip r:embed="rId14" cstate="print"/>
          <a:srcRect/>
          <a:stretch>
            <a:fillRect/>
          </a:stretch>
        </p:blipFill>
        <p:spPr bwMode="auto">
          <a:xfrm>
            <a:off x="2438400" y="2438400"/>
            <a:ext cx="914400" cy="685800"/>
          </a:xfrm>
          <a:prstGeom prst="rect">
            <a:avLst/>
          </a:prstGeom>
          <a:noFill/>
          <a:ln w="9525">
            <a:noFill/>
            <a:miter lim="800000"/>
            <a:headEnd/>
            <a:tailEnd/>
          </a:ln>
        </p:spPr>
      </p:pic>
      <p:pic>
        <p:nvPicPr>
          <p:cNvPr id="1055" name="Picture 42" descr="managing resources.bmp"/>
          <p:cNvPicPr>
            <a:picLocks noChangeAspect="1"/>
          </p:cNvPicPr>
          <p:nvPr/>
        </p:nvPicPr>
        <p:blipFill>
          <a:blip r:embed="rId15" cstate="print"/>
          <a:srcRect/>
          <a:stretch>
            <a:fillRect/>
          </a:stretch>
        </p:blipFill>
        <p:spPr bwMode="auto">
          <a:xfrm>
            <a:off x="6096000" y="5257800"/>
            <a:ext cx="1066800" cy="984250"/>
          </a:xfrm>
          <a:prstGeom prst="rect">
            <a:avLst/>
          </a:prstGeom>
          <a:noFill/>
          <a:ln w="9525">
            <a:noFill/>
            <a:miter lim="800000"/>
            <a:headEnd/>
            <a:tailEnd/>
          </a:ln>
        </p:spPr>
      </p:pic>
    </p:spTree>
    <p:extLst>
      <p:ext uri="{BB962C8B-B14F-4D97-AF65-F5344CB8AC3E}">
        <p14:creationId xmlns:p14="http://schemas.microsoft.com/office/powerpoint/2010/main" val="3490184612"/>
      </p:ext>
    </p:extLst>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8975" y="3244334"/>
            <a:ext cx="2985808" cy="369332"/>
          </a:xfrm>
          <a:prstGeom prst="rect">
            <a:avLst/>
          </a:prstGeom>
        </p:spPr>
        <p:txBody>
          <a:bodyPr wrap="square">
            <a:spAutoFit/>
          </a:bodyPr>
          <a:lstStyle/>
          <a:p>
            <a:r>
              <a:rPr lang="en-US"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262" y="271284"/>
            <a:ext cx="8243887" cy="6127809"/>
          </a:xfrm>
          <a:prstGeom prst="rect">
            <a:avLst/>
          </a:prstGeom>
        </p:spPr>
      </p:pic>
    </p:spTree>
    <p:extLst>
      <p:ext uri="{BB962C8B-B14F-4D97-AF65-F5344CB8AC3E}">
        <p14:creationId xmlns:p14="http://schemas.microsoft.com/office/powerpoint/2010/main" val="3477280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312" y="272378"/>
            <a:ext cx="9058275" cy="6619508"/>
          </a:xfrm>
          <a:prstGeom prst="rect">
            <a:avLst/>
          </a:prstGeom>
        </p:spPr>
      </p:pic>
    </p:spTree>
    <p:extLst>
      <p:ext uri="{BB962C8B-B14F-4D97-AF65-F5344CB8AC3E}">
        <p14:creationId xmlns:p14="http://schemas.microsoft.com/office/powerpoint/2010/main" val="1954539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latin typeface="Aharoni" panose="02010803020104030203" pitchFamily="2" charset="-79"/>
                <a:cs typeface="Aharoni" panose="02010803020104030203" pitchFamily="2" charset="-79"/>
              </a:rPr>
              <a:t>Text Tag</a:t>
            </a:r>
            <a:endParaRPr lang="en-US" dirty="0">
              <a:solidFill>
                <a:srgbClr val="00206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marL="0" indent="0">
              <a:buNone/>
            </a:pPr>
            <a:r>
              <a:rPr lang="en-US" sz="3200" dirty="0" smtClean="0">
                <a:solidFill>
                  <a:srgbClr val="002060"/>
                </a:solidFill>
              </a:rPr>
              <a:t>Place a * next to something that helps answer the Questions:</a:t>
            </a:r>
          </a:p>
          <a:p>
            <a:pPr marL="0" indent="0">
              <a:buNone/>
            </a:pPr>
            <a:r>
              <a:rPr lang="en-US" sz="3200" dirty="0" smtClean="0">
                <a:solidFill>
                  <a:srgbClr val="002060"/>
                </a:solidFill>
              </a:rPr>
              <a:t>Who needs to know this information?</a:t>
            </a:r>
          </a:p>
          <a:p>
            <a:pPr marL="0" indent="0">
              <a:buNone/>
            </a:pPr>
            <a:r>
              <a:rPr lang="en-US" sz="3200" dirty="0" smtClean="0">
                <a:solidFill>
                  <a:srgbClr val="002060"/>
                </a:solidFill>
              </a:rPr>
              <a:t>How will this change our current practice?</a:t>
            </a:r>
          </a:p>
          <a:p>
            <a:pPr marL="0" indent="0">
              <a:buNone/>
            </a:pPr>
            <a:r>
              <a:rPr lang="en-US" sz="3200" dirty="0" smtClean="0">
                <a:solidFill>
                  <a:srgbClr val="002060"/>
                </a:solidFill>
              </a:rPr>
              <a:t>Place a ! Next to something you find very important</a:t>
            </a:r>
          </a:p>
          <a:p>
            <a:pPr marL="0" indent="0">
              <a:buNone/>
            </a:pPr>
            <a:r>
              <a:rPr lang="en-US" sz="3200" dirty="0" smtClean="0">
                <a:solidFill>
                  <a:srgbClr val="002060"/>
                </a:solidFill>
              </a:rPr>
              <a:t>Place a ? Next to something you want to know more about</a:t>
            </a:r>
          </a:p>
          <a:p>
            <a:pPr marL="0" indent="0">
              <a:buNone/>
            </a:pPr>
            <a:endParaRPr lang="en-US" dirty="0"/>
          </a:p>
        </p:txBody>
      </p:sp>
    </p:spTree>
    <p:extLst>
      <p:ext uri="{BB962C8B-B14F-4D97-AF65-F5344CB8AC3E}">
        <p14:creationId xmlns:p14="http://schemas.microsoft.com/office/powerpoint/2010/main" val="1036628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Questions ??????</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sz="3600" dirty="0" smtClean="0"/>
              <a:t>Thank you for attending!</a:t>
            </a:r>
            <a:endParaRPr lang="en-US" sz="3600" dirty="0"/>
          </a:p>
        </p:txBody>
      </p:sp>
    </p:spTree>
    <p:extLst>
      <p:ext uri="{BB962C8B-B14F-4D97-AF65-F5344CB8AC3E}">
        <p14:creationId xmlns:p14="http://schemas.microsoft.com/office/powerpoint/2010/main" val="747160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latin typeface="Bell MT" panose="02020503060305020303" pitchFamily="18" charset="0"/>
              </a:rPr>
              <a:t>DATES FOR NEXT YEAR </a:t>
            </a:r>
            <a:endParaRPr lang="en-US" b="1" dirty="0">
              <a:latin typeface="Bell MT" panose="02020503060305020303" pitchFamily="18" charset="0"/>
            </a:endParaRPr>
          </a:p>
        </p:txBody>
      </p:sp>
      <p:sp>
        <p:nvSpPr>
          <p:cNvPr id="7" name="Content Placeholder 6"/>
          <p:cNvSpPr>
            <a:spLocks noGrp="1"/>
          </p:cNvSpPr>
          <p:nvPr>
            <p:ph sz="half" idx="1"/>
          </p:nvPr>
        </p:nvSpPr>
        <p:spPr>
          <a:xfrm>
            <a:off x="838200" y="1690687"/>
            <a:ext cx="5181600" cy="4486276"/>
          </a:xfrm>
        </p:spPr>
        <p:txBody>
          <a:bodyPr>
            <a:normAutofit/>
          </a:bodyPr>
          <a:lstStyle/>
          <a:p>
            <a:pPr marL="0" indent="0">
              <a:buNone/>
            </a:pPr>
            <a:r>
              <a:rPr lang="en-US" sz="3200" b="1" u="sng" dirty="0" smtClean="0">
                <a:solidFill>
                  <a:srgbClr val="006600"/>
                </a:solidFill>
              </a:rPr>
              <a:t>New Administrator Workshops</a:t>
            </a:r>
          </a:p>
          <a:p>
            <a:r>
              <a:rPr lang="en-US" sz="3200" b="1" dirty="0" smtClean="0">
                <a:solidFill>
                  <a:srgbClr val="006600"/>
                </a:solidFill>
              </a:rPr>
              <a:t>August 22, 2016 –Full Day </a:t>
            </a:r>
          </a:p>
          <a:p>
            <a:r>
              <a:rPr lang="en-US" sz="3200" b="1" dirty="0" smtClean="0">
                <a:solidFill>
                  <a:srgbClr val="006600"/>
                </a:solidFill>
              </a:rPr>
              <a:t>December 14, 2016 – Full Day </a:t>
            </a:r>
            <a:endParaRPr lang="en-US" sz="3200" b="1" dirty="0">
              <a:solidFill>
                <a:srgbClr val="006600"/>
              </a:solidFill>
            </a:endParaRPr>
          </a:p>
        </p:txBody>
      </p:sp>
      <p:sp>
        <p:nvSpPr>
          <p:cNvPr id="8" name="Content Placeholder 7"/>
          <p:cNvSpPr>
            <a:spLocks noGrp="1"/>
          </p:cNvSpPr>
          <p:nvPr>
            <p:ph sz="half" idx="2"/>
          </p:nvPr>
        </p:nvSpPr>
        <p:spPr>
          <a:xfrm>
            <a:off x="5801193" y="1690687"/>
            <a:ext cx="5552607" cy="4486275"/>
          </a:xfrm>
        </p:spPr>
        <p:txBody>
          <a:bodyPr>
            <a:normAutofit/>
          </a:bodyPr>
          <a:lstStyle/>
          <a:p>
            <a:pPr marL="0" indent="0">
              <a:buNone/>
            </a:pPr>
            <a:r>
              <a:rPr lang="en-US" sz="3200" b="1" u="sng" dirty="0" smtClean="0">
                <a:solidFill>
                  <a:srgbClr val="002060"/>
                </a:solidFill>
              </a:rPr>
              <a:t>E1B 2016-2017 Administrator Series </a:t>
            </a:r>
          </a:p>
          <a:p>
            <a:r>
              <a:rPr lang="en-US" sz="3200" b="1" dirty="0" smtClean="0">
                <a:solidFill>
                  <a:srgbClr val="002060"/>
                </a:solidFill>
              </a:rPr>
              <a:t>October 13, 2016</a:t>
            </a:r>
          </a:p>
          <a:p>
            <a:r>
              <a:rPr lang="en-US" sz="3200" b="1" dirty="0" smtClean="0">
                <a:solidFill>
                  <a:srgbClr val="002060"/>
                </a:solidFill>
              </a:rPr>
              <a:t>December 7, 2016</a:t>
            </a:r>
          </a:p>
          <a:p>
            <a:r>
              <a:rPr lang="en-US" sz="3200" b="1" dirty="0" smtClean="0">
                <a:solidFill>
                  <a:srgbClr val="002060"/>
                </a:solidFill>
              </a:rPr>
              <a:t>February 9, 2017</a:t>
            </a:r>
          </a:p>
          <a:p>
            <a:r>
              <a:rPr lang="en-US" sz="3200" b="1" dirty="0" smtClean="0">
                <a:solidFill>
                  <a:srgbClr val="002060"/>
                </a:solidFill>
              </a:rPr>
              <a:t>May 23, 2017</a:t>
            </a:r>
            <a:endParaRPr lang="en-US" sz="3200" b="1" dirty="0">
              <a:solidFill>
                <a:srgbClr val="002060"/>
              </a:solidFill>
            </a:endParaRPr>
          </a:p>
        </p:txBody>
      </p:sp>
    </p:spTree>
    <p:extLst>
      <p:ext uri="{BB962C8B-B14F-4D97-AF65-F5344CB8AC3E}">
        <p14:creationId xmlns:p14="http://schemas.microsoft.com/office/powerpoint/2010/main" val="2722247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0113" y="286604"/>
            <a:ext cx="10255567" cy="1127860"/>
          </a:xfrm>
        </p:spPr>
        <p:txBody>
          <a:bodyPr>
            <a:normAutofit/>
          </a:bodyPr>
          <a:lstStyle/>
          <a:p>
            <a:r>
              <a:rPr lang="en-US" sz="4800" b="1" dirty="0">
                <a:solidFill>
                  <a:srgbClr val="000066"/>
                </a:solidFill>
                <a:latin typeface="Century" panose="02040604050505020304" pitchFamily="18" charset="0"/>
              </a:rPr>
              <a:t>Targets for Today’s Presentation:</a:t>
            </a:r>
          </a:p>
        </p:txBody>
      </p:sp>
      <p:sp>
        <p:nvSpPr>
          <p:cNvPr id="3" name="Content Placeholder 2"/>
          <p:cNvSpPr>
            <a:spLocks noGrp="1"/>
          </p:cNvSpPr>
          <p:nvPr>
            <p:ph idx="1"/>
          </p:nvPr>
        </p:nvSpPr>
        <p:spPr>
          <a:xfrm>
            <a:off x="171450" y="1238250"/>
            <a:ext cx="10984230" cy="5372099"/>
          </a:xfrm>
        </p:spPr>
        <p:txBody>
          <a:bodyPr>
            <a:normAutofit/>
          </a:bodyPr>
          <a:lstStyle/>
          <a:p>
            <a:r>
              <a:rPr lang="en-US" sz="3200" dirty="0" smtClean="0">
                <a:solidFill>
                  <a:schemeClr val="accent5">
                    <a:lumMod val="50000"/>
                  </a:schemeClr>
                </a:solidFill>
              </a:rPr>
              <a:t>What does the Blueprint for Improved Results for Student with Disabilities mean for students, teachers, and administrators in our district?</a:t>
            </a:r>
          </a:p>
          <a:p>
            <a:r>
              <a:rPr lang="en-US" sz="3200" dirty="0" smtClean="0">
                <a:solidFill>
                  <a:schemeClr val="accent5">
                    <a:lumMod val="50000"/>
                  </a:schemeClr>
                </a:solidFill>
              </a:rPr>
              <a:t>What is our action plan to address areas of need in our district that are outlined within the Blueprint discovered thorough self evaluation?</a:t>
            </a:r>
          </a:p>
          <a:p>
            <a:r>
              <a:rPr lang="en-US" sz="3200" dirty="0" smtClean="0">
                <a:solidFill>
                  <a:schemeClr val="accent5">
                    <a:lumMod val="50000"/>
                  </a:schemeClr>
                </a:solidFill>
              </a:rPr>
              <a:t>How might the Blueprint impact Teacher Evaluation?</a:t>
            </a:r>
          </a:p>
          <a:p>
            <a:r>
              <a:rPr lang="en-US" sz="3200" dirty="0" smtClean="0">
                <a:solidFill>
                  <a:schemeClr val="accent6">
                    <a:lumMod val="50000"/>
                  </a:schemeClr>
                </a:solidFill>
              </a:rPr>
              <a:t>How are the Graduation requirements for all students changing? Who needs to know about them ?</a:t>
            </a:r>
          </a:p>
          <a:p>
            <a:r>
              <a:rPr lang="en-US" sz="3200" dirty="0" smtClean="0">
                <a:solidFill>
                  <a:schemeClr val="accent6">
                    <a:lumMod val="50000"/>
                  </a:schemeClr>
                </a:solidFill>
              </a:rPr>
              <a:t>What are the implications to current practice? </a:t>
            </a:r>
            <a:endParaRPr lang="en-US" sz="3200" dirty="0">
              <a:solidFill>
                <a:schemeClr val="accent6">
                  <a:lumMod val="50000"/>
                </a:schemeClr>
              </a:solidFill>
            </a:endParaRPr>
          </a:p>
        </p:txBody>
      </p:sp>
    </p:spTree>
    <p:extLst>
      <p:ext uri="{BB962C8B-B14F-4D97-AF65-F5344CB8AC3E}">
        <p14:creationId xmlns:p14="http://schemas.microsoft.com/office/powerpoint/2010/main" val="3976507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3324"/>
          </a:xfrm>
        </p:spPr>
        <p:txBody>
          <a:bodyPr/>
          <a:lstStyle/>
          <a:p>
            <a:r>
              <a:rPr lang="en-US" b="1" dirty="0">
                <a:solidFill>
                  <a:schemeClr val="tx2">
                    <a:lumMod val="75000"/>
                  </a:schemeClr>
                </a:solidFill>
              </a:rPr>
              <a:t>Teacher Standards Addressed: </a:t>
            </a:r>
          </a:p>
        </p:txBody>
      </p:sp>
      <p:sp>
        <p:nvSpPr>
          <p:cNvPr id="3" name="Content Placeholder 2"/>
          <p:cNvSpPr>
            <a:spLocks noGrp="1"/>
          </p:cNvSpPr>
          <p:nvPr>
            <p:ph idx="1"/>
          </p:nvPr>
        </p:nvSpPr>
        <p:spPr>
          <a:xfrm>
            <a:off x="190501" y="990600"/>
            <a:ext cx="11868150" cy="5676899"/>
          </a:xfrm>
        </p:spPr>
        <p:txBody>
          <a:bodyPr>
            <a:noAutofit/>
          </a:bodyPr>
          <a:lstStyle/>
          <a:p>
            <a:pPr marL="0" indent="0">
              <a:buNone/>
            </a:pPr>
            <a:r>
              <a:rPr lang="en-US" sz="1800" b="1" dirty="0"/>
              <a:t>Standard 1: Knowledge of Students &amp; Student Learning </a:t>
            </a:r>
            <a:endParaRPr lang="en-US" sz="1800" b="1" dirty="0" smtClean="0"/>
          </a:p>
          <a:p>
            <a:pPr marL="0">
              <a:spcBef>
                <a:spcPts val="0"/>
              </a:spcBef>
            </a:pPr>
            <a:r>
              <a:rPr lang="en-US" sz="1800" dirty="0"/>
              <a:t>1.1 Knowledge of child and adolescent development, including students’ cognitive, language, social, emotional, and physical developmental levels </a:t>
            </a:r>
            <a:endParaRPr lang="en-US" sz="1800" dirty="0" smtClean="0"/>
          </a:p>
          <a:p>
            <a:pPr marL="0">
              <a:spcBef>
                <a:spcPts val="0"/>
              </a:spcBef>
            </a:pPr>
            <a:r>
              <a:rPr lang="en-US" sz="1800" dirty="0" smtClean="0"/>
              <a:t>1.2 </a:t>
            </a:r>
            <a:r>
              <a:rPr lang="en-US" sz="1800" dirty="0"/>
              <a:t>Knowledge of current, research-based knowledge of learning and language acquisition theories and processes </a:t>
            </a:r>
            <a:endParaRPr lang="en-US" sz="1800" dirty="0" smtClean="0"/>
          </a:p>
          <a:p>
            <a:pPr marL="0">
              <a:spcBef>
                <a:spcPts val="0"/>
              </a:spcBef>
            </a:pPr>
            <a:r>
              <a:rPr lang="en-US" sz="1800" dirty="0" smtClean="0"/>
              <a:t>1.3 </a:t>
            </a:r>
            <a:r>
              <a:rPr lang="en-US" sz="1800" dirty="0"/>
              <a:t>Knowledge of and responsive to diverse learning needs, interests, and experiences of all students </a:t>
            </a:r>
            <a:endParaRPr lang="en-US" sz="1800" dirty="0" smtClean="0"/>
          </a:p>
          <a:p>
            <a:pPr marL="0">
              <a:spcBef>
                <a:spcPts val="0"/>
              </a:spcBef>
            </a:pPr>
            <a:r>
              <a:rPr lang="en-US" sz="1800" dirty="0" smtClean="0"/>
              <a:t>1.4 </a:t>
            </a:r>
            <a:r>
              <a:rPr lang="en-US" sz="1800" dirty="0"/>
              <a:t>Knowledge of individual students from students, families, guardians, and/or caregivers to enhance student learning </a:t>
            </a:r>
            <a:endParaRPr lang="en-US" sz="1800" dirty="0" smtClean="0"/>
          </a:p>
          <a:p>
            <a:pPr marL="0">
              <a:spcBef>
                <a:spcPts val="0"/>
              </a:spcBef>
            </a:pPr>
            <a:r>
              <a:rPr lang="en-US" sz="1800" dirty="0" smtClean="0"/>
              <a:t>1.5 </a:t>
            </a:r>
            <a:r>
              <a:rPr lang="en-US" sz="1800" dirty="0"/>
              <a:t>Knowledge of and responsive to the economic, social, cultural, linguistic, family, and community factors that influences their students’ learning </a:t>
            </a:r>
            <a:endParaRPr lang="en-US" sz="1800" dirty="0" smtClean="0"/>
          </a:p>
          <a:p>
            <a:pPr marL="0" indent="0">
              <a:buNone/>
            </a:pPr>
            <a:r>
              <a:rPr lang="en-US" sz="1800" b="1" dirty="0"/>
              <a:t>Standard 6: Professional Responsibilities and Collaboration </a:t>
            </a:r>
            <a:endParaRPr lang="en-US" sz="1800" b="1" dirty="0" smtClean="0"/>
          </a:p>
          <a:p>
            <a:pPr marL="0">
              <a:spcBef>
                <a:spcPts val="0"/>
              </a:spcBef>
            </a:pPr>
            <a:r>
              <a:rPr lang="en-US" sz="1800" dirty="0"/>
              <a:t>6.1 Upholds professional standards of practice and policy as related to students’ rights and teachers’ responsibilities </a:t>
            </a:r>
            <a:endParaRPr lang="en-US" sz="1800" dirty="0" smtClean="0"/>
          </a:p>
          <a:p>
            <a:pPr marL="0">
              <a:spcBef>
                <a:spcPts val="0"/>
              </a:spcBef>
            </a:pPr>
            <a:r>
              <a:rPr lang="en-US" sz="1800" dirty="0" smtClean="0"/>
              <a:t>6.2 </a:t>
            </a:r>
            <a:r>
              <a:rPr lang="en-US" sz="1800" dirty="0"/>
              <a:t>Engage and collaborate with colleagues and the community to develop and sustain a common culture that supports high expectations for student learning </a:t>
            </a:r>
            <a:endParaRPr lang="en-US" sz="1800" dirty="0" smtClean="0"/>
          </a:p>
          <a:p>
            <a:pPr marL="0">
              <a:spcBef>
                <a:spcPts val="0"/>
              </a:spcBef>
            </a:pPr>
            <a:r>
              <a:rPr lang="en-US" sz="1800" dirty="0" smtClean="0"/>
              <a:t>6.3 </a:t>
            </a:r>
            <a:r>
              <a:rPr lang="en-US" sz="1800" dirty="0"/>
              <a:t>Communicate and collaborate with families, guardians, and caregivers to enhance student development and success </a:t>
            </a:r>
            <a:endParaRPr lang="en-US" sz="1800" dirty="0" smtClean="0"/>
          </a:p>
          <a:p>
            <a:pPr marL="0">
              <a:spcBef>
                <a:spcPts val="0"/>
              </a:spcBef>
            </a:pPr>
            <a:r>
              <a:rPr lang="en-US" sz="1800" dirty="0" smtClean="0"/>
              <a:t>6.4 </a:t>
            </a:r>
            <a:r>
              <a:rPr lang="en-US" sz="1800" dirty="0"/>
              <a:t>Manage and perform non-instructional duties in accordance with school district guidelines or other applicable expectations </a:t>
            </a:r>
            <a:endParaRPr lang="en-US" sz="1800" dirty="0" smtClean="0"/>
          </a:p>
          <a:p>
            <a:pPr marL="0">
              <a:spcBef>
                <a:spcPts val="0"/>
              </a:spcBef>
            </a:pPr>
            <a:r>
              <a:rPr lang="en-US" sz="1800" dirty="0" smtClean="0"/>
              <a:t>6.5 </a:t>
            </a:r>
            <a:r>
              <a:rPr lang="en-US" sz="1800" dirty="0"/>
              <a:t>Understand and comply with relevant laws and policies as related to students’ rights and teachers’ responsibilities </a:t>
            </a:r>
            <a:endParaRPr lang="en-US" sz="1800" dirty="0" smtClean="0"/>
          </a:p>
          <a:p>
            <a:pPr marL="0" indent="0">
              <a:buNone/>
            </a:pPr>
            <a:r>
              <a:rPr lang="en-US" sz="1800" b="1" dirty="0"/>
              <a:t>Standard 7: Professional </a:t>
            </a:r>
            <a:r>
              <a:rPr lang="en-US" sz="1800" b="1" dirty="0" smtClean="0"/>
              <a:t>Growth</a:t>
            </a:r>
          </a:p>
          <a:p>
            <a:pPr>
              <a:spcBef>
                <a:spcPts val="0"/>
              </a:spcBef>
            </a:pPr>
            <a:r>
              <a:rPr lang="en-US" sz="1800" dirty="0"/>
              <a:t>7.1 Reflect on their practice to improve instructional effectiveness and guide professional growth </a:t>
            </a:r>
            <a:endParaRPr lang="en-US" sz="1800" dirty="0" smtClean="0"/>
          </a:p>
          <a:p>
            <a:pPr>
              <a:spcBef>
                <a:spcPts val="0"/>
              </a:spcBef>
            </a:pPr>
            <a:r>
              <a:rPr lang="en-US" sz="1800" dirty="0" smtClean="0"/>
              <a:t>7.2 </a:t>
            </a:r>
            <a:r>
              <a:rPr lang="en-US" sz="1800" dirty="0"/>
              <a:t>Set goals for and engage in ongoing professional development needed to continuously improve teaching competencies </a:t>
            </a:r>
            <a:endParaRPr lang="en-US" sz="1800" dirty="0" smtClean="0"/>
          </a:p>
          <a:p>
            <a:pPr>
              <a:spcBef>
                <a:spcPts val="0"/>
              </a:spcBef>
            </a:pPr>
            <a:r>
              <a:rPr lang="en-US" sz="1800" dirty="0" smtClean="0"/>
              <a:t>7.3 </a:t>
            </a:r>
            <a:r>
              <a:rPr lang="en-US" sz="1800" dirty="0"/>
              <a:t>Communicate and collaborate with students, colleagues, other professionals, and the community to improve practice </a:t>
            </a:r>
            <a:endParaRPr lang="en-US" sz="1800" dirty="0" smtClean="0"/>
          </a:p>
          <a:p>
            <a:pPr>
              <a:spcBef>
                <a:spcPts val="0"/>
              </a:spcBef>
            </a:pPr>
            <a:r>
              <a:rPr lang="en-US" sz="1800" dirty="0" smtClean="0"/>
              <a:t>7.4 </a:t>
            </a:r>
            <a:r>
              <a:rPr lang="en-US" sz="1800" dirty="0"/>
              <a:t>Remain current in their knowledge of content and pedagogy by utilizing professional resources</a:t>
            </a:r>
          </a:p>
        </p:txBody>
      </p:sp>
    </p:spTree>
    <p:extLst>
      <p:ext uri="{BB962C8B-B14F-4D97-AF65-F5344CB8AC3E}">
        <p14:creationId xmlns:p14="http://schemas.microsoft.com/office/powerpoint/2010/main" val="1706750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Lead Evaluator </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514350" indent="-514350">
              <a:buAutoNum type="arabicPeriod"/>
            </a:pPr>
            <a:r>
              <a:rPr lang="en-US" dirty="0" smtClean="0">
                <a:latin typeface="Arial"/>
                <a:cs typeface="Arial"/>
              </a:rPr>
              <a:t>New </a:t>
            </a:r>
            <a:r>
              <a:rPr lang="en-US" dirty="0">
                <a:latin typeface="Arial"/>
                <a:cs typeface="Arial"/>
              </a:rPr>
              <a:t>York State Teaching Standards and Leadership </a:t>
            </a:r>
            <a:r>
              <a:rPr lang="en-US" dirty="0" smtClean="0">
                <a:latin typeface="Arial"/>
                <a:cs typeface="Arial"/>
              </a:rPr>
              <a:t>Standards</a:t>
            </a:r>
          </a:p>
          <a:p>
            <a:pPr marL="514350" indent="-514350">
              <a:buAutoNum type="arabicPeriod"/>
            </a:pPr>
            <a:r>
              <a:rPr lang="en-US" dirty="0" smtClean="0">
                <a:latin typeface="Arial"/>
                <a:cs typeface="Arial"/>
              </a:rPr>
              <a:t>Evidence Based Observation Techniques Grounded in Research </a:t>
            </a:r>
          </a:p>
          <a:p>
            <a:pPr marL="0" indent="0">
              <a:buNone/>
            </a:pPr>
            <a:r>
              <a:rPr lang="en-US" dirty="0" smtClean="0">
                <a:latin typeface="Arial"/>
                <a:cs typeface="Arial"/>
              </a:rPr>
              <a:t>4. Application and use of approved Teacher Rubric </a:t>
            </a:r>
            <a:endParaRPr lang="en-US" dirty="0">
              <a:latin typeface="Arial"/>
              <a:cs typeface="Arial"/>
            </a:endParaRPr>
          </a:p>
          <a:p>
            <a:pPr marL="0" indent="0">
              <a:buNone/>
            </a:pPr>
            <a:r>
              <a:rPr lang="en-US" dirty="0" smtClean="0"/>
              <a:t>9</a:t>
            </a:r>
            <a:r>
              <a:rPr lang="en-US" dirty="0"/>
              <a:t>.</a:t>
            </a:r>
            <a:r>
              <a:rPr lang="en-US" dirty="0">
                <a:latin typeface="Arial"/>
                <a:cs typeface="Arial"/>
              </a:rPr>
              <a:t> Specific considerations in evaluating teachers and principals of ELLs and students with disabilities </a:t>
            </a:r>
          </a:p>
          <a:p>
            <a:pPr marL="0" indent="0">
              <a:buNone/>
            </a:pPr>
            <a:endParaRPr lang="en-US" dirty="0"/>
          </a:p>
        </p:txBody>
      </p:sp>
    </p:spTree>
    <p:extLst>
      <p:ext uri="{BB962C8B-B14F-4D97-AF65-F5344CB8AC3E}">
        <p14:creationId xmlns:p14="http://schemas.microsoft.com/office/powerpoint/2010/main" val="3036916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91588" y="3109251"/>
            <a:ext cx="3300412" cy="3432428"/>
          </a:xfrm>
          <a:prstGeom prst="rect">
            <a:avLst/>
          </a:prstGeom>
        </p:spPr>
      </p:pic>
      <p:sp>
        <p:nvSpPr>
          <p:cNvPr id="2" name="Title 1"/>
          <p:cNvSpPr>
            <a:spLocks noGrp="1"/>
          </p:cNvSpPr>
          <p:nvPr>
            <p:ph type="title"/>
          </p:nvPr>
        </p:nvSpPr>
        <p:spPr/>
        <p:txBody>
          <a:bodyPr/>
          <a:lstStyle/>
          <a:p>
            <a:r>
              <a:rPr lang="en-US" b="1" dirty="0">
                <a:solidFill>
                  <a:srgbClr val="002060"/>
                </a:solidFill>
              </a:rPr>
              <a:t>Danielson </a:t>
            </a:r>
            <a:r>
              <a:rPr lang="en-US" b="1" dirty="0" smtClean="0">
                <a:solidFill>
                  <a:srgbClr val="002060"/>
                </a:solidFill>
              </a:rPr>
              <a:t>Domain 1 </a:t>
            </a:r>
            <a:endParaRPr lang="en-US" b="1" dirty="0">
              <a:solidFill>
                <a:srgbClr val="002060"/>
              </a:solidFill>
            </a:endParaRPr>
          </a:p>
        </p:txBody>
      </p:sp>
      <p:sp>
        <p:nvSpPr>
          <p:cNvPr id="3" name="Content Placeholder 2"/>
          <p:cNvSpPr>
            <a:spLocks noGrp="1"/>
          </p:cNvSpPr>
          <p:nvPr>
            <p:ph idx="1"/>
          </p:nvPr>
        </p:nvSpPr>
        <p:spPr>
          <a:xfrm>
            <a:off x="323850" y="1845734"/>
            <a:ext cx="10831830" cy="4440766"/>
          </a:xfrm>
        </p:spPr>
        <p:txBody>
          <a:bodyPr>
            <a:normAutofit/>
          </a:bodyPr>
          <a:lstStyle/>
          <a:p>
            <a:pPr marL="0" indent="0">
              <a:buNone/>
            </a:pPr>
            <a:r>
              <a:rPr lang="en-US" sz="3200" b="1" dirty="0">
                <a:solidFill>
                  <a:srgbClr val="002060"/>
                </a:solidFill>
              </a:rPr>
              <a:t>1</a:t>
            </a:r>
            <a:r>
              <a:rPr lang="en-US" sz="3200" b="1" dirty="0" smtClean="0">
                <a:solidFill>
                  <a:srgbClr val="002060"/>
                </a:solidFill>
              </a:rPr>
              <a:t>b – Demonstrating Knowledge of Students </a:t>
            </a:r>
          </a:p>
          <a:p>
            <a:pPr lvl="0"/>
            <a:r>
              <a:rPr lang="en-US" sz="3200" dirty="0" smtClean="0">
                <a:solidFill>
                  <a:srgbClr val="C00000"/>
                </a:solidFill>
              </a:rPr>
              <a:t>Knowledge </a:t>
            </a:r>
            <a:r>
              <a:rPr lang="en-US" sz="3200" dirty="0">
                <a:solidFill>
                  <a:srgbClr val="C00000"/>
                </a:solidFill>
              </a:rPr>
              <a:t>of Child and Adolescent Development</a:t>
            </a:r>
            <a:endParaRPr lang="en-US" sz="3200" dirty="0" smtClean="0">
              <a:solidFill>
                <a:srgbClr val="C00000"/>
              </a:solidFill>
            </a:endParaRPr>
          </a:p>
          <a:p>
            <a:pPr lvl="0"/>
            <a:r>
              <a:rPr lang="en-US" sz="3200" dirty="0" smtClean="0">
                <a:solidFill>
                  <a:srgbClr val="00B050"/>
                </a:solidFill>
              </a:rPr>
              <a:t>Knowledge </a:t>
            </a:r>
            <a:r>
              <a:rPr lang="en-US" sz="3200" dirty="0">
                <a:solidFill>
                  <a:srgbClr val="00B050"/>
                </a:solidFill>
              </a:rPr>
              <a:t>of Students’ Special Needs </a:t>
            </a:r>
          </a:p>
          <a:p>
            <a:pPr lvl="0"/>
            <a:r>
              <a:rPr lang="en-US" sz="3200" b="1" dirty="0" smtClean="0">
                <a:solidFill>
                  <a:srgbClr val="000066"/>
                </a:solidFill>
              </a:rPr>
              <a:t>1c- Selecting Instructional Outcomes</a:t>
            </a:r>
          </a:p>
          <a:p>
            <a:r>
              <a:rPr lang="en-US" sz="3200" dirty="0" smtClean="0">
                <a:solidFill>
                  <a:srgbClr val="C00000"/>
                </a:solidFill>
              </a:rPr>
              <a:t>Suitability </a:t>
            </a:r>
            <a:r>
              <a:rPr lang="en-US" sz="3200" dirty="0">
                <a:solidFill>
                  <a:srgbClr val="C00000"/>
                </a:solidFill>
              </a:rPr>
              <a:t>for Diverse </a:t>
            </a:r>
            <a:r>
              <a:rPr lang="en-US" sz="3200" dirty="0" smtClean="0">
                <a:solidFill>
                  <a:srgbClr val="C00000"/>
                </a:solidFill>
              </a:rPr>
              <a:t>Learners</a:t>
            </a:r>
          </a:p>
          <a:p>
            <a:r>
              <a:rPr lang="en-US" sz="3200" b="1" dirty="0" smtClean="0">
                <a:solidFill>
                  <a:srgbClr val="000066"/>
                </a:solidFill>
              </a:rPr>
              <a:t>1d – Demonstrating Knowledge of Resources</a:t>
            </a:r>
          </a:p>
          <a:p>
            <a:r>
              <a:rPr lang="en-US" sz="3200" dirty="0" smtClean="0">
                <a:solidFill>
                  <a:srgbClr val="C00000"/>
                </a:solidFill>
              </a:rPr>
              <a:t>Resources </a:t>
            </a:r>
            <a:r>
              <a:rPr lang="en-US" sz="3200" dirty="0">
                <a:solidFill>
                  <a:srgbClr val="C00000"/>
                </a:solidFill>
              </a:rPr>
              <a:t>for Students</a:t>
            </a:r>
          </a:p>
          <a:p>
            <a:endParaRPr lang="en-US" sz="3200" b="1" dirty="0">
              <a:solidFill>
                <a:srgbClr val="000066"/>
              </a:solidFill>
            </a:endParaRPr>
          </a:p>
          <a:p>
            <a:pPr lvl="0"/>
            <a:endParaRPr lang="en-US" sz="3200" b="1" dirty="0">
              <a:solidFill>
                <a:srgbClr val="000066"/>
              </a:solidFill>
            </a:endParaRPr>
          </a:p>
          <a:p>
            <a:endParaRPr lang="en-US" dirty="0"/>
          </a:p>
          <a:p>
            <a:endParaRPr lang="en-US" dirty="0"/>
          </a:p>
        </p:txBody>
      </p:sp>
    </p:spTree>
    <p:extLst>
      <p:ext uri="{BB962C8B-B14F-4D97-AF65-F5344CB8AC3E}">
        <p14:creationId xmlns:p14="http://schemas.microsoft.com/office/powerpoint/2010/main" val="3711008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91588" y="3109251"/>
            <a:ext cx="3300412" cy="3432428"/>
          </a:xfrm>
          <a:prstGeom prst="rect">
            <a:avLst/>
          </a:prstGeom>
        </p:spPr>
      </p:pic>
      <p:sp>
        <p:nvSpPr>
          <p:cNvPr id="2" name="Title 1"/>
          <p:cNvSpPr>
            <a:spLocks noGrp="1"/>
          </p:cNvSpPr>
          <p:nvPr>
            <p:ph type="title"/>
          </p:nvPr>
        </p:nvSpPr>
        <p:spPr/>
        <p:txBody>
          <a:bodyPr/>
          <a:lstStyle/>
          <a:p>
            <a:r>
              <a:rPr lang="en-US" b="1" dirty="0">
                <a:solidFill>
                  <a:srgbClr val="002060"/>
                </a:solidFill>
              </a:rPr>
              <a:t>Danielson </a:t>
            </a:r>
            <a:r>
              <a:rPr lang="en-US" b="1" dirty="0" smtClean="0">
                <a:solidFill>
                  <a:srgbClr val="002060"/>
                </a:solidFill>
              </a:rPr>
              <a:t>Domain 4</a:t>
            </a:r>
            <a:endParaRPr lang="en-US" b="1" dirty="0">
              <a:solidFill>
                <a:srgbClr val="002060"/>
              </a:solidFill>
            </a:endParaRPr>
          </a:p>
        </p:txBody>
      </p:sp>
      <p:sp>
        <p:nvSpPr>
          <p:cNvPr id="3" name="Content Placeholder 2"/>
          <p:cNvSpPr>
            <a:spLocks noGrp="1"/>
          </p:cNvSpPr>
          <p:nvPr>
            <p:ph idx="1"/>
          </p:nvPr>
        </p:nvSpPr>
        <p:spPr>
          <a:xfrm>
            <a:off x="323850" y="1845734"/>
            <a:ext cx="10831830" cy="4440766"/>
          </a:xfrm>
        </p:spPr>
        <p:txBody>
          <a:bodyPr>
            <a:normAutofit/>
          </a:bodyPr>
          <a:lstStyle/>
          <a:p>
            <a:pPr marL="0" indent="0">
              <a:buNone/>
            </a:pPr>
            <a:r>
              <a:rPr lang="en-US" sz="3200" b="1" dirty="0" smtClean="0">
                <a:solidFill>
                  <a:srgbClr val="002060"/>
                </a:solidFill>
              </a:rPr>
              <a:t>4b- Maintaining Accurate Records </a:t>
            </a:r>
          </a:p>
          <a:p>
            <a:pPr lvl="0"/>
            <a:r>
              <a:rPr lang="en-US" sz="3200" dirty="0" smtClean="0">
                <a:solidFill>
                  <a:srgbClr val="C00000"/>
                </a:solidFill>
              </a:rPr>
              <a:t>Student </a:t>
            </a:r>
            <a:r>
              <a:rPr lang="en-US" sz="3200" dirty="0">
                <a:solidFill>
                  <a:srgbClr val="C00000"/>
                </a:solidFill>
              </a:rPr>
              <a:t>Progress in Learning</a:t>
            </a:r>
            <a:endParaRPr lang="en-US" sz="3200" dirty="0" smtClean="0">
              <a:solidFill>
                <a:srgbClr val="C00000"/>
              </a:solidFill>
            </a:endParaRPr>
          </a:p>
          <a:p>
            <a:pPr lvl="0"/>
            <a:r>
              <a:rPr lang="en-US" sz="3200" b="1" dirty="0">
                <a:solidFill>
                  <a:srgbClr val="000066"/>
                </a:solidFill>
              </a:rPr>
              <a:t>4</a:t>
            </a:r>
            <a:r>
              <a:rPr lang="en-US" sz="3200" b="1" dirty="0" smtClean="0">
                <a:solidFill>
                  <a:srgbClr val="000066"/>
                </a:solidFill>
              </a:rPr>
              <a:t>c- Communicating with Families </a:t>
            </a:r>
          </a:p>
          <a:p>
            <a:r>
              <a:rPr lang="en-US" sz="3200" dirty="0" smtClean="0">
                <a:solidFill>
                  <a:srgbClr val="C00000"/>
                </a:solidFill>
              </a:rPr>
              <a:t>Information </a:t>
            </a:r>
            <a:r>
              <a:rPr lang="en-US" sz="3200" dirty="0">
                <a:solidFill>
                  <a:srgbClr val="C00000"/>
                </a:solidFill>
              </a:rPr>
              <a:t>About the Instructional Program</a:t>
            </a:r>
          </a:p>
          <a:p>
            <a:r>
              <a:rPr lang="en-US" sz="3200" dirty="0" smtClean="0">
                <a:solidFill>
                  <a:srgbClr val="00B050"/>
                </a:solidFill>
              </a:rPr>
              <a:t>Information </a:t>
            </a:r>
            <a:r>
              <a:rPr lang="en-US" sz="3200" dirty="0">
                <a:solidFill>
                  <a:srgbClr val="00B050"/>
                </a:solidFill>
              </a:rPr>
              <a:t>About Individual Students</a:t>
            </a:r>
          </a:p>
          <a:p>
            <a:r>
              <a:rPr lang="en-US" sz="3200" dirty="0" smtClean="0">
                <a:solidFill>
                  <a:srgbClr val="7030A0"/>
                </a:solidFill>
              </a:rPr>
              <a:t>Engagement </a:t>
            </a:r>
            <a:r>
              <a:rPr lang="en-US" sz="3200" dirty="0">
                <a:solidFill>
                  <a:srgbClr val="7030A0"/>
                </a:solidFill>
              </a:rPr>
              <a:t>of Families in the Instructional Program</a:t>
            </a:r>
          </a:p>
          <a:p>
            <a:endParaRPr lang="en-US" sz="3200" dirty="0" smtClean="0">
              <a:solidFill>
                <a:srgbClr val="C00000"/>
              </a:solidFill>
            </a:endParaRPr>
          </a:p>
          <a:p>
            <a:endParaRPr lang="en-US" sz="3200" b="1" dirty="0">
              <a:solidFill>
                <a:srgbClr val="000066"/>
              </a:solidFill>
            </a:endParaRPr>
          </a:p>
          <a:p>
            <a:pPr lvl="0"/>
            <a:endParaRPr lang="en-US" sz="3200" b="1" dirty="0">
              <a:solidFill>
                <a:srgbClr val="000066"/>
              </a:solidFill>
            </a:endParaRPr>
          </a:p>
          <a:p>
            <a:endParaRPr lang="en-US" dirty="0"/>
          </a:p>
          <a:p>
            <a:endParaRPr lang="en-US" dirty="0"/>
          </a:p>
        </p:txBody>
      </p:sp>
    </p:spTree>
    <p:extLst>
      <p:ext uri="{BB962C8B-B14F-4D97-AF65-F5344CB8AC3E}">
        <p14:creationId xmlns:p14="http://schemas.microsoft.com/office/powerpoint/2010/main" val="2056702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s://structuresandinteriors.files.wordpress.com/2012/02/si-blueprint-background-web.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02658" y="4011563"/>
            <a:ext cx="9065342" cy="1376516"/>
          </a:xfrm>
          <a:solidFill>
            <a:schemeClr val="accent5">
              <a:lumMod val="50000"/>
            </a:schemeClr>
          </a:solidFill>
        </p:spPr>
        <p:txBody>
          <a:bodyPr>
            <a:noAutofit/>
          </a:bodyPr>
          <a:lstStyle/>
          <a:p>
            <a:r>
              <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Blueprint for Improved Results for Students with Disabilities</a:t>
            </a:r>
          </a:p>
        </p:txBody>
      </p:sp>
      <p:sp>
        <p:nvSpPr>
          <p:cNvPr id="4" name="AutoShape 2" descr="data:image/jpeg;base64,/9j/4AAQSkZJRgABAQAAAQABAAD/2wCEAAkGBxETEBMSExIVFhUWFhcYGRgYGRcYIBsaGhkWGxcYHRkaKCggGBsmGxkVITEjJSorLi4vGB8zODMtNygtLisBCgoKDg0OGxAQGzUlICYvLS8tLy8tLy0yLS0zLy0tLy0vNS4tLzUwLy0yLy0tLS0vLS0tLS0tLS0tLS0tLS0tLf/AABEIAG4BswMBEQACEQEDEQH/xAAbAAEAAgMBAQAAAAAAAAAAAAAABAUCAwYBB//EAEQQAAIBAwICBAsFBgUDBQAAAAECAwAEERIhBTETQVFhBgcVIjJjcYGRkuEUI6GxwTRCUnJzsiQzNYLRU2LwFiVDorP/xAAaAQEAAwEBAQAAAAAAAAAAAAAAAgMEBQEG/8QAOBEAAQMCAwYEBgEEAgIDAAAAAQACAwQREiExExRBUXGRMmFigQUiobHh8DNCUsHRIzRy8RUk0v/aAAwDAQACEQMRAD8A+G0RKIlESiJREoiURKIlESiKXZcNkl3Vdu07CtENNJLm0ZKiWoji8RU5fB2XG5Ue+tI+Gy8SFnPxGLkVmvg3J1uv41IfDH8XBRPxJnIrJvBsgEmUbAn0frUj8MsLl30/KiPiIJADfqqGuUumlESiJREoiURKIlESiJREoiURKIlESiJREoiURKIlESiJREoiURKIlESiJREoiURKIlESiJREoiURKIlESiJREoiURKIlESiKztoxpGwrZG0YQskjiHFbOjXsFTwjko4nc0Ea9gphHJMTuaGNewUwjkmJ3NNC9gphHJMTlY8O4Yp89lGOoY5/StlPSh3zOGSyT1Rb8rTmrkAdVdG1lzj5r3NerxKItVznQ2OeDUJL4DZWR2xi65no17BXEwjkuzjdzUK9QA7dlZphZ2S0w3LbqLVKsSiKfY8NMqOwbdeS457Z51qgpjKwuBzHDms01SInhpGR48losbbpJFTOM53xnqJ5VVDFtJAy9rqyaTZsL7XstLrgkdhqsixsrAbi6xrxepREoiURS7yz0KjhtSuOeMYPWKvlhwNa4G4Koimxuc0ixC8uLPRGjFvOfcLjq7SaPhwMa4nM8PJesmxvLQMhx81FqhXJRFM4TaLLIEYkDBO1aKWESyYSs9TKYmYgodZ1oXqqSQBzNegXNgvCbC5VhJw+NDpeYBusBSQPaa1Op42HC99j0usrah7xiYy46qHHbs2rSMhQST3DrqhsbnXw52WgyNbbFxWqq1NKItskDKqsRgNnHfjn+dTdG5oDiMjooNka4kDhqtVQU0oiURKIlESiJREoiURKIlESiJREoiURKIlESiJREoiURKIrW29Aeyt0fhCxyeIrt/FHbo/FoVdFdSsmzAMPR7DSTwlexeJfS/Gt4HQXFm01tHGs1qWJWNQupcAupC9YGlhn9aqhcQcJ46K6RtxkqHxBWMMq3vSRRyYMONaq2MiXOM8uqp1Hgb1P2aoQ8VYeKU2t9w+W0nt4ukjBTXoTU0bZCuGxnUpyM9ynrqVU1zH7QDK5XsT2uGHiofgB4Kk8SkSZQVtc6gRsWOQmx6iMt7q6FXUBsALf6tFzqWnO2OLgumt+HWnEOIyqI4+gswF0qoUSSOTknTzUaCMVlL5KeAG/zO+lv/a0hsc0pFsm/dauIeG3DYJntzZZEbFCRHHjI2OAdyO+pMpKhzQ7Hr5lePq4WOLS3TyXzPj9zFJcyyQoEjZvMUDGB7OrPP311Iw5rAHG5XKmc1zyW6KuNSVYXMnu5VxD5LsqDfc/dWWfxBbIfAoVUKxKIrWxlK20jDYh0IrdA4tp3OGoIWKZodO1p5FTLeNWninT0XJ1D+FtJyPfWhjQ6ZkzdDr5GyzvcWwvhdqNPMXUbh1qCJZPMJDYXWcAEnmapp4gQ9+VwbC+iunlILWZ5jO2qzvYgYmZzFrUjSUK7jrBAqUzQ6Ml5biGliFGFxbIA29jre69lt1eaF8AKyBm22830v0+NeujEkrH8CLn21RshZE9vEGw99E+zq9xHJgBGXpCOoaeY+OPjTZtfO19siL9l5tHMhcy+YNu6p7iTU7NjGSTjs7q58jsTi5dBjcLQFZcFxIGhf0fTHcRz+IrZR2kBidpr2WOrvGRK3XRRyxnnGdgxAHcvZ8KquaiYX4/QK2wp4Tbh91Imv1WQoIk0BsEEbnGxOeeatfUNY8sDRhBtoqmQF7A8uOI5qRbWSLdOnNdDEdwIH41bHA1lS5nCxVUk7nU4fxuFjwi513C4VVAVgAOzvPWa8pZdpOLCwAKlVR4ITc3NwtF5H0EYTSCzjLPsR/Kvs6zVUrdhGGWzOp/wFZE7bvLr5DQf5KrEYggjmDmsQJBuFsIuLFWpeG4bfMcrbZ5qx6vZW+8VS7P5XHsVhtLTty+Zo7hbeFO0a3CEDKKTyB3/UbVOlc6NsjTwBUakNkdG4cSodrLI8hZY0Y47Bgd/YKzxvke8ua0E9Mgr5GsYwNLiB1zKl38OqDpD0etWAymMEHqONs1fOzFDjNrg8FRC/DLgF7EcVlxK9boItl89Xz5o25cuznUqid2xZkMweH2XlPC3avzORHH7rKO2MaJo6LUy6mMhGd+QAPVXrYjGxuHDci5uvHSiR7sWKwNhZQeMxIGUqV85fOCkEBuvlWWrY0EFtsxnbmtNK9xBDr5HK/JV1ZFqSiJREoiURKIlESiJREoiURKIlESiJREoiURKIlESiK1tvQHsrdH4QscniK7vxN/6xD/ACyf20k8JUovEvp6+EYt/CKa0dsR3McJXJ2EoUgfMML7QtUhpfH0V+KzrKZ4CeDgsb/iUaDEUn2eWPsCt0+VHcGBHsxUpn442nzP+F41tnFfJvAzj0lrcJcacAEh1AxlCfOGO4bjvFdyWMzNc12WZXFbIIZQWnqvs3h1xIWVpNNEuJZ2VNQ/iK4De5Qcd9cejYZpA12jc11KqTZRlw1K+U+BnhO9hMXC643ADrnGQORB7Rk/E116mnE7bHXgVyKaoMLr8DqvpSeSeL5GB02P5JB39jY94rl//ZpPMdx+F1P+Cp6/VfLPCrgbWdy0BbUAAytyyp5bdRrrQTCVgeFyaiHZPwqndcgjtFWkXFlSDY3XMVxF2lCvufurLP4gtcPgUKqFYlEUuK6AhePByzKQerar2ygQuZxJCodETK1/IFbeEcR6JjqBKnmO8ciKspanYnPMKFVT7UZZFYWt6F1qy6kfmM4I7CO+oxzhuJrhdpUpIS7CWmxCwuDDj7sPntYj8hUJDDb5AfeylGJb/OR7LdDxACAx4OrcA9itjUPwq1lSGwlls87dDqq3U5MwffLj1GiQ8RAgMeDq3CnsVsah+FGVIbCWWz4dDqj6culD+HHqNFX1kWpTOF3YicsQSNJG3fWimmET8R5LPUxGVmEc1GikKsGHMEEe6qWuLXBw4K5zQ4Fp4qwe8gZukMba+ekEaSe3trWZoXO2hab8r5LKIZmtwBwtztmvLXieJmlcE6lI27+XPqryKqtKZH8QV7JTXiEbOC08KuxFIHIJGCNu+q6aYRSYip1MRlZhCyt7xeiaKQErzUjmp9/VXsczdmY36cPIrySE7QSM14+YUNCAQSMjO45ZHZnqrO0gHNaDcjJWMd1boQ6xuWG4DEYB6j2mtjZadhxNab+ZyWR0U7xhc4W8hmtdpxDDuXGoSAhsbHfsqEVRZzi8XDtVOWnu1oZkW6L23vI16RNLGN8dY1DH4V7HNGzE2xwnuvJIZHYXXGIdl7Jex9C0SKwywIJIOe3P4cqOnj2RjaOK8bC/aiRx4LFrxGhVHVtSA6SCMb9ufdXhmY+IMcDcafleiF7ZS5pFjqvVvI3RVlVvNGAykZx2EHavRNG9obKDloQhhexxdGRnqColwUz5gIGP3iCfbtWeQsv8mnmr2B9vn18lqqCmlESiJREoiURKIlESiJREoiURKIlESiJREoiURKIlEVrbegPZW6PwhY5PEV2fiqvooeKRSTSLGgV8s5CgZXbc168EtIC9iIDs1I8bnEopuKtNbzK6iOLDxsDhlzyYciDioxAtbmvZXfNcL674HeMGzuLSJ57iKOfGmRGZVOpdiwB/dPP31U6Bxd8gurRK21ybL4baA9GueeK+kbfivnpbYzZfXfGpxi2mso1inikYSqSEdWONLb4B5Vyvh8T2SOLhbL/IXUrpWOjs0g5rk/Abh3D5umW9lEZwgjJfRv52o5Pm/wAPPtrZUvmYAYhfn+/6WOlZC6+0NuWdl2/BeGcH4fIbhb0OwUgapY3wDzwsYBJ+NYJXVU7cBZb2I+63xMp4DiDvqvnnhrx0Xl20yghAAq554HWezO9dKmh2UYaubVTCWS40VDV6zLn76DQ+M5yM/wDNciaPA6y60MmNt1VX3P3Vgn8QXQh8ChVQrEoiURKIlESiJREoiURKIlESiJREoiURKIlESiJREoiURKIlESiJREoiURKIlESiJREoiURKIlESiJREoiURKIlEVzw3gfSIHL4B6gMmujT0G1aHk5LBUV2ydhAzVkvg9Djm578j/ito+Gw24rH/APIy+S3jhEYGAWHvBqe5RgWF1A1jybkBXPgH4Ipd3ywTM3RlHOUIDZA25g1knidC3EbEfvJbKeVsrsK7biPi/wDB+CQxS3dwjjGVLDr5co6qYZXjE2MW9/8A9K95hYbOcsrXwe8G0GBdyHvLHP4JVzH1LPDGP33VDxTP8TvquJ4wkSzyiBtUQY6Ceteo9VdOMuLQXarlyhoeQ3RfS+M+BvCLVEed51DnAw2d8Z6lrmRVdRKSGAZdf9rqyUtPGLuVUnCvB59hdTJ3k4/NCKu2tWP6Ae/+1TsqQ/1LTx/xdlIftFpMLiLGrAwTp7VK7P7sV7DWhzsEgwlRmobNxRm4XCVvXOSiKm4z/mD+Ufma5tX4/ZdGk8HuqO+5+6uXP4gurD4FCqhWJRFZ2MMXQPI6airAekV547K2wsj2LpHtvY87LHM+TbBjTa45XUW6miYDRHoPWdRb86olfG4fI23vdXRskafndf2sp9+sET6OhLbA51kc+6tU4gidgwX87rNAZpW4sdvZR7qzQx9LESVzhlbGVP6iqpIWGPaRnLiDwVsczw/ZyDPgRxXnFbdU6PSMaowx588mvKmNrMOHiLr2mkc/Fi4GyQ26m2eTHnBwAd+Rx1UbG007n8QUdI4TtZwIXsNpGsYklz53oouxPeT1CvWQsYwSS8dAF46V73lkfDUlariWEr5sZVv5sj8arkfE5vytset1ONkoPzOuOllJ4PaRsGaQZXKqNyN2PdV1JCx13SaZD3KqqpXts1muZ9gojII5SrrqCkgjOM9m/wADVBaI5CHi9vZXhxkjBabXVjGtuYWl6H0WC41t143zWtogMRkwaG2pWQmcSiPHqL6BabSKKQykJpCxkgaidwDvmq4mRSlxDbAA8eKskdJGGguvc8uC02NopRpJCQi7bc2PYKrhhaWmR/hH1KsmlcHCNmp+gW2D7PIQmhoydg2rVv1ZBqxmwkOG2Hkb37qt+3jGK+LytZe8PsV6WRJRsiknB7Ov4UggbtHNl4ApPO7ZtdHxKiXlqY5NB3G2D2g8jVEsRjkwn9CuilEjMQ/Ss+LQKkzKowBy66lVRtjlLW6Lyme58Qc7VbrKGPoHldCxDAY1FeeOyrIWRiEyPF7G2tlVK+QzCNptccrrK3igmOlQ0bn0d9QJ7N969YyCY4WjCeGdwj3zQjETiHHKxTh9smmZpE1GPG2SOvB5UgiYGvMgvh80nlfiYGG2JRrmaIrhItJ7dRP4GqZHxEWayx63VsbJQbudcdLKZdpBFoBiLFkDE6yOeRy91aJWwxYQWXuAdVREZpcRDrWNtFF4laKhRkJKOuoZ594qmohayxboRcK6nlc+4dqDZS7bhyGDcHpGVnXc8lxtjvq+OmYYcx8xBI9lRJUOEuXhBAPuoXCoFeZEbkc5+BNZqaMSShrtFoqZCyIubqpkUcEknRCNkOSAwYtuO0H2Voa2CR+zw2PO91Q500bNpiuOVrLTbGIMI3i1Nq0ltZHXjlUI9kHCNzLm9r381OTalpe11ha9reSz4l0KM8Yi3GwbW3xxXtRsWOcwMz53K8p9s9rXl+XKyzmsE+zhwDrChjz3BJHKpOp2bAOHitf2UW1DtuWnS9vdaOD2quxLjzVAz1ZJOAPjVVJE17iX6D9CsqpXMbZupW+0skNxIjLlVDEDJ6sY3q2KBhncxwyF1XLM8QNeDmbKLLcQFSFhwcbHWTj3ddUukhLbBlj1KubHMDcvuOilxcOR7dWUfeHUR/3BTuMduKvbTNfACPFn72VDqlzJyD4cva6icOgVul1D0Y2Ye0DaqKeNr8WLgCVfPI5uG3EgKTwzoJHSMw7nm2tuoE8vdV1PsZHBhZ73KpqNtG0vD/awUa9kh3VYtJBxnUTyPYapmdFm1rLHndXRNlyc51xysoVZloSiJRF0XgxcklkLHAHmj37/AKV1/hspJLCei5nxGIBoeBxzXQV1lyEoi7HxUf6kn9OT8qw/EP4T1C3fD/5fZavGkf8A3OX+VP7alQfwheV/8y5PNbFjXhoi+teOX9ltv6h/sNcf4b43LsfEf4x1XyauwuMvoPig4wyXDWxbzJFLKD1OvZ7Rn4Cud8RiDo8fEfZdL4dKQ4sOioPD/ha29/MiDCth1HYG3I+Oa00shkiDis9ZGGSkDqudrQsqpeMf5g/lH61zavx+y6NJ4PdUl9z91cufxBdWHwKFVCsSiK4sJdNrIdKt567MMjqroQPw0zjYHMarBM3FUNF7ZcFX3Vzrx92iY/hBGfbkmskkuO3ygdFqjjwf1E9VL8Iv87/av5Vor/5vYKih/i9yvbYabWUn98qF78ZyR8fwr2MYKZxPEiy8kOKoaBwvdON7iE9RiH4E5/MV5WZhh9KUmRePNItrN8/vSDHfjGaNypHX4leuzqm24BOLjMcLj0dGn2EE5H/nZXtUMTGPGlre68pTZ72nW91V1hW1XssCrDFGZVQ+mcgk5PLlXUdG1sTWF2E6lc1sjnSueG3Gi0eEEYLJKCCHXmO0c6qrmglsgzBH1VlE4gGM8D9FjB+xyf1F/SvGf9R3UL1//ab0KcE5Tf0m/I15R6P/APEr2r1Z/wCQTGqz2/cky3sI2P8A52V7bFS5cDmvL4arPiMlAtYyzqo5kiskbS54AWqRwawkq7kkDXFzj/pOPgu9dNzg6aW39p+y5waWwx3/ALh91Ftz00Wg/wCZHuvevWvfiqIzt4sJ8TdPMclc8bGTEPC7XyPNaeOn/EP7vyFV1v8AM5WUf8IWyD9jk/qL+lSZ/wBR3UKD/wDtN6FR+ERFpkx1MGPcAcmqqVhdM23A3VtU8NidflZWdvOMXTgBhkbHcHetscgtM4C6yPjN4mk2VTc3esY6ONd+agg/iTWCSbGLYQOgW2OLAb4ieqs+KGH7rpA5PRLjSQBjLc879tbakxDDjBvhGlvNY6cS/NgItc6+ygTzGaRFC6RsiqOoVle8zva0Cw0AWpjBAwuJvxJVxK0a3Ct0ygIAmnDcuvltnc10HFjZw7GMsrZrA0PdCW4DnnfJRLa36O+C9WSR7CpIqiOPZ1gb1+yvkk2lIT+6rZZyxtI6omiTztLZLb752PKpRPY6RzWNs7OxvdQla9sbXPdduVxoqiz/AM1M/wAa/mKwRfyt6j7rdL/G7oVv41+0Se39BVlZ/O7qoUn8LVZrKFkgjb0XhCH/AHFgPxraHBr42HQtt3usRbiY941Dr9rKMy9CiR/vNJqPsVsL+RNUkbFjWcSbnoDkrgds5z+AFvcjNSoNr2b+VvyFXsyq39CqH50rOoVTNfBlI6KIZ6wpBHs3rA+cOFsAHQflb2wFpvjJ9/wpTzFILdl5hnP41eXlkMbhqCfuqAwPmkaeIH2UtY1PSSp6MkMmR2MBuP1rQGtOKVmjmn2KoLnDDG/UOHuFXcB/aI/939prHRfzt9/sVrrf4He33UO59Nv5j+dZ5PGeqvj8I6LXUFNKIpFnZPKcIM9p6h7TVsMD5TZoVUszIhdxXX8PsViUADfG57fpX0MFO2FthrxK4M87pXXOnAKXV6oSiLsfFR/qSf05PyrD8Q/hPULd8P8A5fZdZ4X+G6W128Jso5SAp1swBOR/KfzrLTUe0jDsZH71WyoqxE/DhuqC78Ysbxunk+JdSsuQw2yCM+h1VpZQ4XB20OXl+VndXggjB+9lwBreucvrXjl/Zbb+of7DXH+G+Ny7HxH+MdV8mrsLjLpvFspPE7fHUXJ9mhvpWasIEDr/ALmtdEDtgrDxusPKOOyJM/8A2qr4eP8AhHurPiJ/5fZcTW5YFRcUfMh7sCuVUuvIV1KZtowqe+5+6udP4gulD4FCqhWJRFMtOIFEKaEZSckMCf1rRFUGNpZYEHms8tOJHB1yCOSxurzWMdHGu+cqCD+deSTYxbCB0ClHDgN8RPUrfJxZmOTFETtuVJO3vqx1YXZlov0/KqbSBuQcbdfwot1dvIQWPLkOQHsFUyzPkPzFXRwsjHyhbYOIsq6Cquo5BxnHsqbKlzW4SAR5qD6drnYgSD5LC7vGkwDgAclAwB7qjLO6SwOg4BTihbHcjU8SvbS/eMEDBU81YZFexVD4xYacivJadkhudeYWU9+WGOjjUZB81cZx35r19QXC2EDoF4yDCb4iepWq8umkcu2MnqHKoTSuldicpxRCNuEL03bdEIiAVDagd8j6f802zjHszpe682TdptOOiJdsImiwMMQSd87UEzhGY+BzQxAyCTiEtbto9WAPOUqc55Hs76RTGO9uIskkQktfgbry0u3jOVPPYjmCO8UimdGbtXssTZBZykHijAHSkaE7EquD8TVu9uHhAHQKrdWnxEnqVHtrpk1YwdSlTnPI8/fVUcpZe3EWVskQfa/A3WFvMyMGU7g5qMbyxwc3UL17A9paVld3BkcuQAT2V7LIZHFxXkUYjaGhbrTiBRCmlGUnOGBO/uIqyKoMbSywIPNQkpw9wdcg+S9k4m5UqoVAeYQYz7+deuqnkYRYDyC8bTMBxG5PmsbK+aMMAqsGxkMCeXsIqMNQYgQADfmvZYBIQSSLckuL7Uunoo171Ug/nSSfG22EDoPyjIMBviJ6la7u6aQqSB5qhRjPIZ/HeoyymQi/AWUoohHe3E3SzuTG4cAEjlnP6V5FKYnYgvZYxI3CVpZiSSeZ3qBJJuVMCwsFN8pv0iSYXUg0jnuNxvv31o3p+Nr7C4Fln3ZmBzLmxzWiG6ZZBIMZBz3b9XsqpkrmvxjVWuiDmYDosenOvXgZ1asdWc5+FebQ48fnde4BgweVkupy7s5xknO1JJDI4uPFI4xG0NHBZ3N2zsrEAFQAMZ6uXOpSTOeQTwyUY4WsBA4r27vHkfW2M7cu6vZZ3SPxu1SOFsbMDdFuXijiVpdK5YYIwcfnVgq3iUyWFz+81WaVpjEdzYLyTiOQR0MIyCMhTkd435146puCMDe35RtPY3xu7/haJLkmNIyBhc47dzk5qt0pcwM4BWtiAeX8Ss7W/dEdBghwQc56xjI76lFUPja5o0KjJA2RwcdQtdpcGNw4AJGefLcEfrUIpDG8PHBSljEjS0rW7ZJPac1Am5upgWFljXi9U3hFoJZQrZxgnburTSwiWTC5Z6qUxR4guxt4FRdKgAV9CyNrBhaLBcB8jnm7jdbKmoJREoi7HxUf6kn9OT8qw/EP4T1C3fD/AOX2XnjPhY8SlIViNKcgT+7XtCQIQva5pMuQXKfZn/gb4GteIc1j2buS1yIRsQQe/avQbqJBBzX1rxwxk2ttgE/eHkM/uGuP8OID3Ls/EATGLc18rjspWOFicnsCsf0rr4hzXI2b+S+oeLrwaazWS+u/usIQobYqvNmbsJwABzrl1s4ltDHn+/ua6tHTmIGR+S+eeE3FjdXUs/IM3mg9SjZR8PzrowxiNgYOC5s8u0kLlV1aqVzMr5YntJNcRxu4ldlosAFAvufurJP4gtsPgUKqFYlEUm3tNQz0ka9zNg1dHDjF8QHUql82E2wk9Atvk710Pz/Sp7t6291D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tc9npXPSRt3K2T8Ki+HCL4gehU2TYjbCR1Ci1Qrlutbho21KcGpxyOjOJpzUXxteLOFwp441N/H+ArRv8/P6BVbnT/wBq98tzfx/gK93+fn9Am50/9q98tzfx/gKf/IVHP6BNyp/7fupUXEpSAdX4CtTKqUtBJWSSmiDiAFceDHhbPZXAnQK5Csulhged/Lg15JI6RuF5y/fJexMZG7E0LvIPG3xORdaWETLnGoLKRnszmqRTtOgPf8LTtjyWMHjd4k7lEsImYc1Cykj2gHamwbyPf8LzbHkuK8LPCG7vLh5pI+iYKqsqA4XGwJ1cs1ewyRtwtvYLPI1kjsTguuXxz32gH7JAVHm6j0mMgDbOeeMfGqNizWx7/haNsVJtPHPdP5v2eBW7fPI+GRVkNLDI6xv3H+lTNVPY24AVPx/wqu7zaaTzAchFGlfhzPvJrpw08cXhC5k1TJLk45Kkq9Z0oi5c1wyu2oV9z91ZZ/EFrh8ChVQrEoi2/Z30dJpbRq06sHGrGdOeWcb4qONuLDfPW3kpYHYcVsua9ntnQKXRlDDK5BGR2jPMV42RriQ03tqjmObYkWutNTUUoiURKIpEdlI0TzBcohUMcjYt6O3M+6qzKwPDCczp7KwRuLC8DIaqPVirSiKRdWUkYjZ1wJF1puDleWduXLrqtkrHkhp0Nj1Vj43MALhrmFHqxVpREoiURKIpnkufR0nQyaMZ1aWxjtz2VTvEWLBiF+V1bsJMOLCbc7LXNZSLHHKy4STVoORvpOG25jB7ak2VjnlgOYtf3Xjo3NaHkZHT2WEdu7KzhWKrjUQCQM8snqqRe0ENJzOiiGOIJAyC3nhc2uJNHnTBWjGV84MSFPPbJB54qveI8LnXybe/lbVT2D8TW2zdp7qNPEyMyMMMpKkdhBwRt31Y1wcA4aFVuaWkg6hYVJeJRFMbhVwE1mGQL/EUbHxxVIqIi7CHC/UK0wSgYi026KHVyqSiJREoiURKIlESiJRFtS3cqzhWKrjUwBwM8snqqJe0ENJzOikGOILgMgtVSUUoiURKIlESiJREoitbb0B7K3R+ELHJ4ip9nw2aVZHjQssShnOQNIOcHfnyPLsqwAnRQ4XXaWtvM8/DXg1mBFhBIYBVIb70HfAOc5B3O1W8O/2Us75aKpdJHsZRFqZ/tRMoXJYgoOjJxuVz0nvqyTxOw6/n/wBKIvb3VhPdf4mGCU+dNbJDNk8pCPuy3eG0Z9pqF7WUuNlR+Ev3QhtB/wDCpL/1XwX9uBpX3VW/IWC8KqLWbQ4avYn4HByqkZjaWq+t7lX9E8uddSOVr/CuY+JzNVtqxVpRFy4rhrtqFfc/dWWfxBa4fAoVUKxKIu28HI7drCMTnC/bDgHkzdENIY9S551xKx0oqXbIZ4PpfO3nyXYpRGacbTTH9bcfJQLG0e44mIrsEsSysu4xhWKhcclG2MVolkbDR46c5ZW78fNURxulq8E/n9lpgtbee3uGjiMbQKHDay2pc4IYHbPX5uKk6SaGVgc64dla1rdPyoNZFLG8tbYtz116/hZ3Vta2xhikhMrOiO762XSH5BAu2w/izXjJJ5w57HYQCQBblz/FlJ7IYcLXNuSASb8+X5Xr8EiSW9tzlniQvE2+fNwzDA2Pmn8K8FW9zIpdA42I65fdDTMa+WPUgXHt+FJk8G4mNsiemHVLjc/vIJNW/ogKJB7qrFc9uNztLEs9ja3eysNGw4Gt1uA73F/9rXGY2sb/AKJdKGeHQMk4XU2Oe/KpEOFTDjNzhdf6KIwmCXALC4spj8Ato5egk6HAwHla5VXBI3YR5wAM8iM1SKyZ7Noy/kMBI72/yrjSwsfs3W8ziAPb8Kqaxgt7cSyIJ2kkkRMMyoFjOC2V3JJ5b4xWoTSzSljDhAAJyzueGfJZjFHDHjcMVyQM8rDjkrTiXD0uZuGxLlEeAczkhQXJGes4BFZYZnQRzvOZDvrktEsTZnwsGQIULhcdnOZ1FsU6OCV0PSOSSq7F98Z5HbA9tXzuqIQwl97uAOQ4nh+VTEIJcQDLWBIzP1WVtwaJIYXdYZGlXWeknEOlSSAFGQSdjucjurx9VI+RzWkgNNsm4s/PL6KTKdjY2lwBJF83W7Km4/aRRTskTh0wCCGDYyM6dS7EjlW2lkfJEHSCx6WWOpjYyQhhuO6l2KiaBlcAdHuH5e49tduECeEtflh0K40xMEwczjqFSo2CDzwa5ZFxZdMFdTxDTemWaGV1kEet4GzjSoGrQRsQMZwa5UV6TDHI0EXsHDmef+10pbVOJ8bje1y08hyU2z4Ws1haM+SkQuXKKRrfDg6VHuOT1CqZKgxVUgbq7CLnQZan/CtjgElPGXaDEbcTnoFTW0aNZXkqqUxJCFVWfADFsggnzvac1se5zaiJhN8nXNh5eWXssjA10EjgLZjif0+6spP2vhP9G2//AFes4/gqervsFoP88HRv3K5zjf7VP/Vk/vNdGm/hZ0H2WCo/lf1P3U4qJrYu4CtHybkG7vbXasJ6fG7It481x7mGowtzB4cl74Gwq1zkgMyRyOinfU6qSgx177+6vnviLi2HI2BIBPIE5rv0DQZdLkAkdeCjcP4rcfaUkEjs7OM5JOrJ9EjrB5YqyWnh2JaQALdvNVxTy7UOBN791ez8Lten4iSmpIcMgViu5YZGRtjJxyOKwNqJ9lAAbF2Ry8lsdDDtJiRcN0Ve9nBNbfaI4+iKSpG6hmZWDciNW4PPO9aRLLFNsnOxAgkG1iLdFQY45Ito0WsQCL636qfe2dkt+bP7O2lpFjDiRtSlsAFQdiASPSyefsrPHLUupdvjzAvawsbc/wAWV746cVGxwZE2vc5X/eKgRcMihhmmlXpSk5gVclVJAyWbTvjHIAitDp5JZGxsOG7cROp6BUCFkbHPeL2dhA091tHCoHlsJFUiO5fS0ZYnBWQKwDc9Jzt11DeJWsmaT8zBcHqLhT2EbnROAyccx0NipvAPs68USKODZTImpmZiSofzscurGP1qmq2poi9ztbHIdMlbTbIVYY1ulxmeuaq+FwQzyXJMIUJbTOqhnOHRdmyTk79R2rVO+SFrPmvdzQTYaHhos0TY5XP+W1mkjM6habOxjawuJiv3iSRqpydg2cjHI1KSV4qmRg5EG6iyJpp3PIzBCubnh9mt5Ha9AcSiIF+kbKtIBgqOWMnPnZ51jZNUOp3TY/DfKwztz/C1vigbOIsOts7nK/L8qBHYqlpe5JLRTRpszAEamByoODy6+VaDKXzxci0nQcgqBEGwyeRAUjwnuIQln/h03t42yGk2XW2U54Od9zvvzqqiZIXS/OfERoNbDPT6aKyrewNj+T+kcTz01/KXHBoI5J5SubcQiSIEtuZNoxkHJwwbr/doyqlexjL/AD4rH21+n3R1NGxzn2+W1x76LlK6y5iURKIlESiJRFZ20g0gZFa43tDRcrM+NxcSAt6XOAQHIBGDgkZHYe0VZtG81HZP5K24VxOziMchjlMsbBhiRdDMpyCRjKjONhmpCZgFr/VSETuSrl4gwcushVjzKsV/KvHTNcSbhREUg4LSZgTktvzzn9a82jef1TZP5I8wJJLZJ3JJzk9ua82jeabF/JedIO0U2jeabF/JepPg5DYNSbKGm4d9V4YHEWLVZ23GByfHtH/FbI69ujyscnw9+rAp09yBGXXDD27e2tckoEeNuayMhJk2bsiufL5Oe09Xf2VycQJ6rr7JwGi03VnKx2jY+41VNTyuIs0qyOaNrLOcO62W/ByVIJ84DfPor3E9Z5+yrY6Ilpvr9B+VS+rsRbT6n8KvuIkXIDajnmOWPfWN7WNyBufLRamOc7Miy2HiL/Zxb4XQJOkzvnVp04znGMd1ZNg3a7Xja3te607Z2y2XC9/8KbF4STLLDNpQyQqVDEHLDBA14O+ATg7e+qXUMZY+O5s7O3Lpkrm1jw9r7C7cuvVQ7HiTxJMihSJkCNnOQAc7YPP41dLA2RzXH+k3CpjmcxrmjiLKVb+EMqqgZIpDHtG7plkHUAdgcHcagcVS+iY4kgkX1AOR/fKytbVvAAIBtoSMx++d1GteKypP9oyGfJJ1bhtQIYEdYIJq19Ox8Wy0HlwVbJ3tk2mp81ut+PTIZ2BBM4IckHbOd132O5HsNQfRxuDB/bp+VNtVI0vP92v4WiDiTrBJAAumRkYk5zlM4wc46+yrHQNdK2U6i/1VbZnNjMY0NvopTcfdgOkhhkYAAO6Etgcs4IDY7wapFG1p+RxA5A5fbL2Vpq3HxNBPMjP96rTZcYeOMxFI5IydQWRSQrctSkEEH34qctM178YJB0uOI81GOocxuAgEcjzW6fjssssDsyxmLCqyLjSNWc6RscZOw6tqi2kjjY9oF8WZBOqk6qe97XE2txCum45DGk7B4WeWNkxFE6ZL7FmZ+WMk4XasIpJHuYCCA0g/M4HTgLfcrWamNrXEEEkEZAjXib/4VDbcadY1ieOKVFzpEik6c8wGUg47s4re+la55e0lpOtjr3usTKkhoa4BwGl+H2UG5m1sW0quepRgD2CtDG4W2vfqqXOxG9rdFuk4g5iEQCqo7M7+2tTqlxjEYyHkszadok2hzPmoqnBB7O2sxF1eMlavx59LhIoYi6lWaNCCVPMbkhQf+0Csoo23Bc4utmATx/ed1qNU6xDWgXyNh+/Ra043MqW6rhfs7MyMM5y5BOd8EbcscqkaWMueTnitf2URUvAYBlhvb3WU/G3ZJ0CRqs7IzBQwwVyRpyTjJJzXjKVrXMdcktBAv588kdUucHNsBisTby91i3GpDJbyYTNuqKmxwQjFhq33OT1Yr3dWYHszs8kn3yyTeXYmO/ttb2UK6nMkjyHGXYsccskkn3b1fGwMaGjhkqXuL3Fx4rddcQd1VMBVXkFyPjmtUtQ6RoZoByWaOnaxxdqTzWm2uHjdXRirKcgjqNZXsa9pa4XBWljyxwc05hWv/qOQNrWKBZf+qseGyeZG+kHvAFZNxZbCXEt5Xy/39Vp3x18QaAeds/8AX0W3we4ssUd2XYa5EUKGUuHOrLA7EbjPOo1dM6R8eEZA52ytkpU04jbJc5kcc7qJccYdwkelI4lYNojUgautjkkscdpq1lM1hLrkuItc/ZVuqC4BtgADew+6tuOeFGbqWSBYm3+7mKEOBjqzjfnuRmslN8P/AOBrJCRzbfL96Gy01Fd/yl0YHkbZ/vsqWw4vJGHXCyI5yySDUCRybqIPeCK2y0zJCDoRoRkskdQ5gI1B1BWcnHJTNFLhfuSvRoBhFCnIAUdWee+T21EUkYjczP5tTxK9NU8va/8At0HALTBxSRLj7SuBJrL8tssTkYPVuRU3U7HRbI6Wsotnc2XajW91th4y6TmaNI0JBBRVOggjDAqSdj7ai6la6PZuJPnxUm1DmyY2gDy4LZc8edoXgEcSRuytpRSMFc7gkk79+eQ5VFlG1sgkLiSMsz+F6+qc5hjAAB5LGfjkrXMdyQmtOjwADj7vGnIznq33r1tIxsJhBNjf6rx1S90olOot9Fg/GJDHPHhcTyCRtjkEEnbfYbnnmpCmYHMd/aLBeGocWub/AHG5SfirSRRwusZ0AKshB1Kuc6cg4K+7NG07Y3ukaTnmRwvz/Sjpy9gY4DLQ8bKbxviS9BFaRSdIkeSz4I1MSSAAd9C5OM9pqimgO1dO8WJ0HIf7KuqJhs2wsNwNTzP+gqGt6xJREoiURKIlEWSvRegrLpTRe4k6U0TEnSmiYk6U0TEnSmiYk6U0TEnSmiYl6jEnABJ7q9AJyC8L7arrbK1Xo41Y8gG0953ya+hhhaI2tPDOy4ks7to5zRrlf/S2SXkSjqPsx+fKpuniaFBtPO855dVBuOPAeiN6xyfEmjwi61R/DP7yqW7v3cnU3PqGw+FcyWokl8R9l0I4Y4xZoUNjVKsJWNF4lESiJREoiURKIlESiJREoiURKIlESiJREoiURKIlESiJREoiURKIlESiJREoiURKIlESiJREoiURKIlESiJREoiURKIlESiJREoiURKIt1rcshJXY4xns9lWRyujN26qD42yCztFn9pb+I/E14ZXniVMNaNAtbyk1AknVSvbRYFqLy6xovEoiURKIlESiJREoiURKIlESiJREoiURKIlESiJREoiURKIlESiJREoiURKIlESiJREoiURKIlESiJREoiUR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BMSExIVFhUWFhcYGRgYGRcYIBsaGhkWGxcYHRkaKCggGBsmGxkVITEjJSorLi4vGB8zODMtNygtLisBCgoKDg0OGxAQGzUlICYvLS8tLy8tLy0yLS0zLy0tLy0vNS4tLzUwLy0yLy0tLS0vLS0tLS0tLS0tLS0tLS0tLf/AABEIAG4BswMBEQACEQEDEQH/xAAbAAEAAgMBAQAAAAAAAAAAAAAABAUCAwYBB//EAEQQAAIBAwICBAsFBgUDBQAAAAECAwAEERIhBTETQVFhBgcVIjJjcYGRkuEUI6GxwTRCUnJzsiQzNYLRU2LwFiVDorP/xAAaAQEAAwEBAQAAAAAAAAAAAAAAAgMEBQEG/8QAOBEAAQMCAwYEBgEEAgIDAAAAAQACAwQREiExExRBUXGRMmFigQUiobHh8DNCUsHRIzRy8RUk0v/aAAwDAQACEQMRAD8A+G0RKIlESiJREoiURKIlESiKXZcNkl3Vdu07CtENNJLm0ZKiWoji8RU5fB2XG5Ue+tI+Gy8SFnPxGLkVmvg3J1uv41IfDH8XBRPxJnIrJvBsgEmUbAn0frUj8MsLl30/KiPiIJADfqqGuUumlESiJREoiURKIlESiJREoiURKIlESiJREoiURKIlESiJREoiURKIlESiJREoiURKIlESiJREoiURKIlESiJREoiURKIlESiKztoxpGwrZG0YQskjiHFbOjXsFTwjko4nc0Ea9gphHJMTuaGNewUwjkmJ3NNC9gphHJMTlY8O4Yp89lGOoY5/StlPSh3zOGSyT1Rb8rTmrkAdVdG1lzj5r3NerxKItVznQ2OeDUJL4DZWR2xi65no17BXEwjkuzjdzUK9QA7dlZphZ2S0w3LbqLVKsSiKfY8NMqOwbdeS457Z51qgpjKwuBzHDms01SInhpGR48losbbpJFTOM53xnqJ5VVDFtJAy9rqyaTZsL7XstLrgkdhqsixsrAbi6xrxepREoiURS7yz0KjhtSuOeMYPWKvlhwNa4G4Koimxuc0ixC8uLPRGjFvOfcLjq7SaPhwMa4nM8PJesmxvLQMhx81FqhXJRFM4TaLLIEYkDBO1aKWESyYSs9TKYmYgodZ1oXqqSQBzNegXNgvCbC5VhJw+NDpeYBusBSQPaa1Op42HC99j0usrah7xiYy46qHHbs2rSMhQST3DrqhsbnXw52WgyNbbFxWqq1NKItskDKqsRgNnHfjn+dTdG5oDiMjooNka4kDhqtVQU0oiURKIlESiJREoiURKIlESiJREoiURKIlESiJREoiURKIrW29Aeyt0fhCxyeIrt/FHbo/FoVdFdSsmzAMPR7DSTwlexeJfS/Gt4HQXFm01tHGs1qWJWNQupcAupC9YGlhn9aqhcQcJ46K6RtxkqHxBWMMq3vSRRyYMONaq2MiXOM8uqp1Hgb1P2aoQ8VYeKU2t9w+W0nt4ukjBTXoTU0bZCuGxnUpyM9ynrqVU1zH7QDK5XsT2uGHiofgB4Kk8SkSZQVtc6gRsWOQmx6iMt7q6FXUBsALf6tFzqWnO2OLgumt+HWnEOIyqI4+gswF0qoUSSOTknTzUaCMVlL5KeAG/zO+lv/a0hsc0pFsm/dauIeG3DYJntzZZEbFCRHHjI2OAdyO+pMpKhzQ7Hr5lePq4WOLS3TyXzPj9zFJcyyQoEjZvMUDGB7OrPP311Iw5rAHG5XKmc1zyW6KuNSVYXMnu5VxD5LsqDfc/dWWfxBbIfAoVUKxKIrWxlK20jDYh0IrdA4tp3OGoIWKZodO1p5FTLeNWninT0XJ1D+FtJyPfWhjQ6ZkzdDr5GyzvcWwvhdqNPMXUbh1qCJZPMJDYXWcAEnmapp4gQ9+VwbC+iunlILWZ5jO2qzvYgYmZzFrUjSUK7jrBAqUzQ6Ml5biGliFGFxbIA29jre69lt1eaF8AKyBm22830v0+NeujEkrH8CLn21RshZE9vEGw99E+zq9xHJgBGXpCOoaeY+OPjTZtfO19siL9l5tHMhcy+YNu6p7iTU7NjGSTjs7q58jsTi5dBjcLQFZcFxIGhf0fTHcRz+IrZR2kBidpr2WOrvGRK3XRRyxnnGdgxAHcvZ8KquaiYX4/QK2wp4Tbh91Imv1WQoIk0BsEEbnGxOeeatfUNY8sDRhBtoqmQF7A8uOI5qRbWSLdOnNdDEdwIH41bHA1lS5nCxVUk7nU4fxuFjwi513C4VVAVgAOzvPWa8pZdpOLCwAKlVR4ITc3NwtF5H0EYTSCzjLPsR/Kvs6zVUrdhGGWzOp/wFZE7bvLr5DQf5KrEYggjmDmsQJBuFsIuLFWpeG4bfMcrbZ5qx6vZW+8VS7P5XHsVhtLTty+Zo7hbeFO0a3CEDKKTyB3/UbVOlc6NsjTwBUakNkdG4cSodrLI8hZY0Y47Bgd/YKzxvke8ua0E9Mgr5GsYwNLiB1zKl38OqDpD0etWAymMEHqONs1fOzFDjNrg8FRC/DLgF7EcVlxK9boItl89Xz5o25cuznUqid2xZkMweH2XlPC3avzORHH7rKO2MaJo6LUy6mMhGd+QAPVXrYjGxuHDci5uvHSiR7sWKwNhZQeMxIGUqV85fOCkEBuvlWWrY0EFtsxnbmtNK9xBDr5HK/JV1ZFqSiJREoiURKIlESiJREoiURKIlESiJREoiURKIlESiK1tvQHsrdH4QscniK7vxN/6xD/ACyf20k8JUovEvp6+EYt/CKa0dsR3McJXJ2EoUgfMML7QtUhpfH0V+KzrKZ4CeDgsb/iUaDEUn2eWPsCt0+VHcGBHsxUpn442nzP+F41tnFfJvAzj0lrcJcacAEh1AxlCfOGO4bjvFdyWMzNc12WZXFbIIZQWnqvs3h1xIWVpNNEuJZ2VNQ/iK4De5Qcd9cejYZpA12jc11KqTZRlw1K+U+BnhO9hMXC643ADrnGQORB7Rk/E116mnE7bHXgVyKaoMLr8DqvpSeSeL5GB02P5JB39jY94rl//ZpPMdx+F1P+Cp6/VfLPCrgbWdy0BbUAAytyyp5bdRrrQTCVgeFyaiHZPwqndcgjtFWkXFlSDY3XMVxF2lCvufurLP4gtcPgUKqFYlEUuK6AhePByzKQerar2ygQuZxJCodETK1/IFbeEcR6JjqBKnmO8ciKspanYnPMKFVT7UZZFYWt6F1qy6kfmM4I7CO+oxzhuJrhdpUpIS7CWmxCwuDDj7sPntYj8hUJDDb5AfeylGJb/OR7LdDxACAx4OrcA9itjUPwq1lSGwlls87dDqq3U5MwffLj1GiQ8RAgMeDq3CnsVsah+FGVIbCWWz4dDqj6culD+HHqNFX1kWpTOF3YicsQSNJG3fWimmET8R5LPUxGVmEc1GikKsGHMEEe6qWuLXBw4K5zQ4Fp4qwe8gZukMba+ekEaSe3trWZoXO2hab8r5LKIZmtwBwtztmvLXieJmlcE6lI27+XPqryKqtKZH8QV7JTXiEbOC08KuxFIHIJGCNu+q6aYRSYip1MRlZhCyt7xeiaKQErzUjmp9/VXsczdmY36cPIrySE7QSM14+YUNCAQSMjO45ZHZnqrO0gHNaDcjJWMd1boQ6xuWG4DEYB6j2mtjZadhxNab+ZyWR0U7xhc4W8hmtdpxDDuXGoSAhsbHfsqEVRZzi8XDtVOWnu1oZkW6L23vI16RNLGN8dY1DH4V7HNGzE2xwnuvJIZHYXXGIdl7Jex9C0SKwywIJIOe3P4cqOnj2RjaOK8bC/aiRx4LFrxGhVHVtSA6SCMb9ufdXhmY+IMcDcafleiF7ZS5pFjqvVvI3RVlVvNGAykZx2EHavRNG9obKDloQhhexxdGRnqColwUz5gIGP3iCfbtWeQsv8mnmr2B9vn18lqqCmlESiJREoiURKIlESiJREoiURKIlESiJREoiURKIlEVrbegPZW6PwhY5PEV2fiqvooeKRSTSLGgV8s5CgZXbc168EtIC9iIDs1I8bnEopuKtNbzK6iOLDxsDhlzyYciDioxAtbmvZXfNcL674HeMGzuLSJ57iKOfGmRGZVOpdiwB/dPP31U6Bxd8gurRK21ybL4baA9GueeK+kbfivnpbYzZfXfGpxi2mso1inikYSqSEdWONLb4B5Vyvh8T2SOLhbL/IXUrpWOjs0g5rk/Abh3D5umW9lEZwgjJfRv52o5Pm/wAPPtrZUvmYAYhfn+/6WOlZC6+0NuWdl2/BeGcH4fIbhb0OwUgapY3wDzwsYBJ+NYJXVU7cBZb2I+63xMp4DiDvqvnnhrx0Xl20yghAAq554HWezO9dKmh2UYaubVTCWS40VDV6zLn76DQ+M5yM/wDNciaPA6y60MmNt1VX3P3Vgn8QXQh8ChVQrEoiURKIlESiJREoiURKIlESiJREoiURKIlESiJREoiURKIlESiJREoiURKIlESiJREoiURKIlESiJREoiURKIlEVzw3gfSIHL4B6gMmujT0G1aHk5LBUV2ydhAzVkvg9Djm578j/ito+Gw24rH/APIy+S3jhEYGAWHvBqe5RgWF1A1jybkBXPgH4Ipd3ywTM3RlHOUIDZA25g1knidC3EbEfvJbKeVsrsK7biPi/wDB+CQxS3dwjjGVLDr5co6qYZXjE2MW9/8A9K95hYbOcsrXwe8G0GBdyHvLHP4JVzH1LPDGP33VDxTP8TvquJ4wkSzyiBtUQY6Ceteo9VdOMuLQXarlyhoeQ3RfS+M+BvCLVEed51DnAw2d8Z6lrmRVdRKSGAZdf9rqyUtPGLuVUnCvB59hdTJ3k4/NCKu2tWP6Ae/+1TsqQ/1LTx/xdlIftFpMLiLGrAwTp7VK7P7sV7DWhzsEgwlRmobNxRm4XCVvXOSiKm4z/mD+Ufma5tX4/ZdGk8HuqO+5+6uXP4gurD4FCqhWJRFZ2MMXQPI6airAekV547K2wsj2LpHtvY87LHM+TbBjTa45XUW6miYDRHoPWdRb86olfG4fI23vdXRskafndf2sp9+sET6OhLbA51kc+6tU4gidgwX87rNAZpW4sdvZR7qzQx9LESVzhlbGVP6iqpIWGPaRnLiDwVsczw/ZyDPgRxXnFbdU6PSMaowx588mvKmNrMOHiLr2mkc/Fi4GyQ26m2eTHnBwAd+Rx1UbG007n8QUdI4TtZwIXsNpGsYklz53oouxPeT1CvWQsYwSS8dAF46V73lkfDUlariWEr5sZVv5sj8arkfE5vytset1ONkoPzOuOllJ4PaRsGaQZXKqNyN2PdV1JCx13SaZD3KqqpXts1muZ9gojII5SrrqCkgjOM9m/wADVBaI5CHi9vZXhxkjBabXVjGtuYWl6H0WC41t143zWtogMRkwaG2pWQmcSiPHqL6BabSKKQykJpCxkgaidwDvmq4mRSlxDbAA8eKskdJGGguvc8uC02NopRpJCQi7bc2PYKrhhaWmR/hH1KsmlcHCNmp+gW2D7PIQmhoydg2rVv1ZBqxmwkOG2Hkb37qt+3jGK+LytZe8PsV6WRJRsiknB7Ov4UggbtHNl4ApPO7ZtdHxKiXlqY5NB3G2D2g8jVEsRjkwn9CuilEjMQ/Ss+LQKkzKowBy66lVRtjlLW6Lyme58Qc7VbrKGPoHldCxDAY1FeeOyrIWRiEyPF7G2tlVK+QzCNptccrrK3igmOlQ0bn0d9QJ7N969YyCY4WjCeGdwj3zQjETiHHKxTh9smmZpE1GPG2SOvB5UgiYGvMgvh80nlfiYGG2JRrmaIrhItJ7dRP4GqZHxEWayx63VsbJQbudcdLKZdpBFoBiLFkDE6yOeRy91aJWwxYQWXuAdVREZpcRDrWNtFF4laKhRkJKOuoZ594qmohayxboRcK6nlc+4dqDZS7bhyGDcHpGVnXc8lxtjvq+OmYYcx8xBI9lRJUOEuXhBAPuoXCoFeZEbkc5+BNZqaMSShrtFoqZCyIubqpkUcEknRCNkOSAwYtuO0H2Voa2CR+zw2PO91Q500bNpiuOVrLTbGIMI3i1Nq0ltZHXjlUI9kHCNzLm9r381OTalpe11ha9reSz4l0KM8Yi3GwbW3xxXtRsWOcwMz53K8p9s9rXl+XKyzmsE+zhwDrChjz3BJHKpOp2bAOHitf2UW1DtuWnS9vdaOD2quxLjzVAz1ZJOAPjVVJE17iX6D9CsqpXMbZupW+0skNxIjLlVDEDJ6sY3q2KBhncxwyF1XLM8QNeDmbKLLcQFSFhwcbHWTj3ddUukhLbBlj1KubHMDcvuOilxcOR7dWUfeHUR/3BTuMduKvbTNfACPFn72VDqlzJyD4cva6icOgVul1D0Y2Ye0DaqKeNr8WLgCVfPI5uG3EgKTwzoJHSMw7nm2tuoE8vdV1PsZHBhZ73KpqNtG0vD/awUa9kh3VYtJBxnUTyPYapmdFm1rLHndXRNlyc51xysoVZloSiJRF0XgxcklkLHAHmj37/AKV1/hspJLCei5nxGIBoeBxzXQV1lyEoi7HxUf6kn9OT8qw/EP4T1C3fD/5fZavGkf8A3OX+VP7alQfwheV/8y5PNbFjXhoi+teOX9ltv6h/sNcf4b43LsfEf4x1XyauwuMvoPig4wyXDWxbzJFLKD1OvZ7Rn4Cud8RiDo8fEfZdL4dKQ4sOioPD/ha29/MiDCth1HYG3I+Oa00shkiDis9ZGGSkDqudrQsqpeMf5g/lH61zavx+y6NJ4PdUl9z91cufxBdWHwKFVCsSiK4sJdNrIdKt567MMjqroQPw0zjYHMarBM3FUNF7ZcFX3Vzrx92iY/hBGfbkmskkuO3ygdFqjjwf1E9VL8Iv87/av5Vor/5vYKih/i9yvbYabWUn98qF78ZyR8fwr2MYKZxPEiy8kOKoaBwvdON7iE9RiH4E5/MV5WZhh9KUmRePNItrN8/vSDHfjGaNypHX4leuzqm24BOLjMcLj0dGn2EE5H/nZXtUMTGPGlre68pTZ72nW91V1hW1XssCrDFGZVQ+mcgk5PLlXUdG1sTWF2E6lc1sjnSueG3Gi0eEEYLJKCCHXmO0c6qrmglsgzBH1VlE4gGM8D9FjB+xyf1F/SvGf9R3UL1//ab0KcE5Tf0m/I15R6P/APEr2r1Z/wCQTGqz2/cky3sI2P8A52V7bFS5cDmvL4arPiMlAtYyzqo5kiskbS54AWqRwawkq7kkDXFzj/pOPgu9dNzg6aW39p+y5waWwx3/ALh91Ftz00Wg/wCZHuvevWvfiqIzt4sJ8TdPMclc8bGTEPC7XyPNaeOn/EP7vyFV1v8AM5WUf8IWyD9jk/qL+lSZ/wBR3UKD/wDtN6FR+ERFpkx1MGPcAcmqqVhdM23A3VtU8NidflZWdvOMXTgBhkbHcHetscgtM4C6yPjN4mk2VTc3esY6ONd+agg/iTWCSbGLYQOgW2OLAb4ieqs+KGH7rpA5PRLjSQBjLc879tbakxDDjBvhGlvNY6cS/NgItc6+ygTzGaRFC6RsiqOoVle8zva0Cw0AWpjBAwuJvxJVxK0a3Ct0ygIAmnDcuvltnc10HFjZw7GMsrZrA0PdCW4DnnfJRLa36O+C9WSR7CpIqiOPZ1gb1+yvkk2lIT+6rZZyxtI6omiTztLZLb752PKpRPY6RzWNs7OxvdQla9sbXPdduVxoqiz/AM1M/wAa/mKwRfyt6j7rdL/G7oVv41+0Se39BVlZ/O7qoUn8LVZrKFkgjb0XhCH/AHFgPxraHBr42HQtt3usRbiY941Dr9rKMy9CiR/vNJqPsVsL+RNUkbFjWcSbnoDkrgds5z+AFvcjNSoNr2b+VvyFXsyq39CqH50rOoVTNfBlI6KIZ6wpBHs3rA+cOFsAHQflb2wFpvjJ9/wpTzFILdl5hnP41eXlkMbhqCfuqAwPmkaeIH2UtY1PSSp6MkMmR2MBuP1rQGtOKVmjmn2KoLnDDG/UOHuFXcB/aI/939prHRfzt9/sVrrf4He33UO59Nv5j+dZ5PGeqvj8I6LXUFNKIpFnZPKcIM9p6h7TVsMD5TZoVUszIhdxXX8PsViUADfG57fpX0MFO2FthrxK4M87pXXOnAKXV6oSiLsfFR/qSf05PyrD8Q/hPULd8P8A5fZdZ4X+G6W128Jso5SAp1swBOR/KfzrLTUe0jDsZH71WyoqxE/DhuqC78Ysbxunk+JdSsuQw2yCM+h1VpZQ4XB20OXl+VndXggjB+9lwBreucvrXjl/Zbb+of7DXH+G+Ny7HxH+MdV8mrsLjLpvFspPE7fHUXJ9mhvpWasIEDr/ALmtdEDtgrDxusPKOOyJM/8A2qr4eP8AhHurPiJ/5fZcTW5YFRcUfMh7sCuVUuvIV1KZtowqe+5+6udP4gulD4FCqhWJRFMtOIFEKaEZSckMCf1rRFUGNpZYEHms8tOJHB1yCOSxurzWMdHGu+cqCD+deSTYxbCB0ClHDgN8RPUrfJxZmOTFETtuVJO3vqx1YXZlov0/KqbSBuQcbdfwot1dvIQWPLkOQHsFUyzPkPzFXRwsjHyhbYOIsq6Cquo5BxnHsqbKlzW4SAR5qD6drnYgSD5LC7vGkwDgAclAwB7qjLO6SwOg4BTihbHcjU8SvbS/eMEDBU81YZFexVD4xYacivJadkhudeYWU9+WGOjjUZB81cZx35r19QXC2EDoF4yDCb4iepWq8umkcu2MnqHKoTSuldicpxRCNuEL03bdEIiAVDagd8j6f802zjHszpe682TdptOOiJdsImiwMMQSd87UEzhGY+BzQxAyCTiEtbto9WAPOUqc55Hs76RTGO9uIskkQktfgbry0u3jOVPPYjmCO8UimdGbtXssTZBZykHijAHSkaE7EquD8TVu9uHhAHQKrdWnxEnqVHtrpk1YwdSlTnPI8/fVUcpZe3EWVskQfa/A3WFvMyMGU7g5qMbyxwc3UL17A9paVld3BkcuQAT2V7LIZHFxXkUYjaGhbrTiBRCmlGUnOGBO/uIqyKoMbSywIPNQkpw9wdcg+S9k4m5UqoVAeYQYz7+deuqnkYRYDyC8bTMBxG5PmsbK+aMMAqsGxkMCeXsIqMNQYgQADfmvZYBIQSSLckuL7Uunoo171Ug/nSSfG22EDoPyjIMBviJ6la7u6aQqSB5qhRjPIZ/HeoyymQi/AWUoohHe3E3SzuTG4cAEjlnP6V5FKYnYgvZYxI3CVpZiSSeZ3qBJJuVMCwsFN8pv0iSYXUg0jnuNxvv31o3p+Nr7C4Fln3ZmBzLmxzWiG6ZZBIMZBz3b9XsqpkrmvxjVWuiDmYDosenOvXgZ1asdWc5+FebQ48fnde4BgweVkupy7s5xknO1JJDI4uPFI4xG0NHBZ3N2zsrEAFQAMZ6uXOpSTOeQTwyUY4WsBA4r27vHkfW2M7cu6vZZ3SPxu1SOFsbMDdFuXijiVpdK5YYIwcfnVgq3iUyWFz+81WaVpjEdzYLyTiOQR0MIyCMhTkd435146puCMDe35RtPY3xu7/haJLkmNIyBhc47dzk5qt0pcwM4BWtiAeX8Ss7W/dEdBghwQc56xjI76lFUPja5o0KjJA2RwcdQtdpcGNw4AJGefLcEfrUIpDG8PHBSljEjS0rW7ZJPac1Am5upgWFljXi9U3hFoJZQrZxgnburTSwiWTC5Z6qUxR4guxt4FRdKgAV9CyNrBhaLBcB8jnm7jdbKmoJREoi7HxUf6kn9OT8qw/EP4T1C3fD/AOX2XnjPhY8SlIViNKcgT+7XtCQIQva5pMuQXKfZn/gb4GteIc1j2buS1yIRsQQe/avQbqJBBzX1rxwxk2ttgE/eHkM/uGuP8OID3Ls/EATGLc18rjspWOFicnsCsf0rr4hzXI2b+S+oeLrwaazWS+u/usIQobYqvNmbsJwABzrl1s4ltDHn+/ua6tHTmIGR+S+eeE3FjdXUs/IM3mg9SjZR8PzrowxiNgYOC5s8u0kLlV1aqVzMr5YntJNcRxu4ldlosAFAvufurJP4gtsPgUKqFYlEUm3tNQz0ka9zNg1dHDjF8QHUql82E2wk9Atvk710Pz/Sp7t6291D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nk710Pz/Sm7etvdN49DuyeTvXQ/P9Kbt62903j0O7J5O9dD8/0pu3rb3TePQ7stc9npXPSRt3K2T8Ki+HCL4gehU2TYjbCR1Ci1Qrlutbho21KcGpxyOjOJpzUXxteLOFwp441N/H+ArRv8/P6BVbnT/wBq98tzfx/gK93+fn9Am50/9q98tzfx/gKf/IVHP6BNyp/7fupUXEpSAdX4CtTKqUtBJWSSmiDiAFceDHhbPZXAnQK5Csulhged/Lg15JI6RuF5y/fJexMZG7E0LvIPG3xORdaWETLnGoLKRnszmqRTtOgPf8LTtjyWMHjd4k7lEsImYc1Cykj2gHamwbyPf8LzbHkuK8LPCG7vLh5pI+iYKqsqA4XGwJ1cs1ewyRtwtvYLPI1kjsTguuXxz32gH7JAVHm6j0mMgDbOeeMfGqNizWx7/haNsVJtPHPdP5v2eBW7fPI+GRVkNLDI6xv3H+lTNVPY24AVPx/wqu7zaaTzAchFGlfhzPvJrpw08cXhC5k1TJLk45Kkq9Z0oi5c1wyu2oV9z91ZZ/EFrh8ChVQrEoi2/Z30dJpbRq06sHGrGdOeWcb4qONuLDfPW3kpYHYcVsua9ntnQKXRlDDK5BGR2jPMV42RriQ03tqjmObYkWutNTUUoiURKIpEdlI0TzBcohUMcjYt6O3M+6qzKwPDCczp7KwRuLC8DIaqPVirSiKRdWUkYjZ1wJF1puDleWduXLrqtkrHkhp0Nj1Vj43MALhrmFHqxVpREoiURKIpnkufR0nQyaMZ1aWxjtz2VTvEWLBiF+V1bsJMOLCbc7LXNZSLHHKy4STVoORvpOG25jB7ak2VjnlgOYtf3Xjo3NaHkZHT2WEdu7KzhWKrjUQCQM8snqqRe0ENJzOiiGOIJAyC3nhc2uJNHnTBWjGV84MSFPPbJB54qveI8LnXybe/lbVT2D8TW2zdp7qNPEyMyMMMpKkdhBwRt31Y1wcA4aFVuaWkg6hYVJeJRFMbhVwE1mGQL/EUbHxxVIqIi7CHC/UK0wSgYi026KHVyqSiJREoiURKIlESiJRFtS3cqzhWKrjUwBwM8snqqJe0ENJzOikGOILgMgtVSUUoiURKIlESiJREoitbb0B7K3R+ELHJ4ip9nw2aVZHjQssShnOQNIOcHfnyPLsqwAnRQ4XXaWtvM8/DXg1mBFhBIYBVIb70HfAOc5B3O1W8O/2Us75aKpdJHsZRFqZ/tRMoXJYgoOjJxuVz0nvqyTxOw6/n/wBKIvb3VhPdf4mGCU+dNbJDNk8pCPuy3eG0Z9pqF7WUuNlR+Ev3QhtB/wDCpL/1XwX9uBpX3VW/IWC8KqLWbQ4avYn4HByqkZjaWq+t7lX9E8uddSOVr/CuY+JzNVtqxVpRFy4rhrtqFfc/dWWfxBa4fAoVUKxKIu28HI7drCMTnC/bDgHkzdENIY9S551xKx0oqXbIZ4PpfO3nyXYpRGacbTTH9bcfJQLG0e44mIrsEsSysu4xhWKhcclG2MVolkbDR46c5ZW78fNURxulq8E/n9lpgtbee3uGjiMbQKHDay2pc4IYHbPX5uKk6SaGVgc64dla1rdPyoNZFLG8tbYtz116/hZ3Vta2xhikhMrOiO762XSH5BAu2w/izXjJJ5w57HYQCQBblz/FlJ7IYcLXNuSASb8+X5Xr8EiSW9tzlniQvE2+fNwzDA2Pmn8K8FW9zIpdA42I65fdDTMa+WPUgXHt+FJk8G4mNsiemHVLjc/vIJNW/ogKJB7qrFc9uNztLEs9ja3eysNGw4Gt1uA73F/9rXGY2sb/AKJdKGeHQMk4XU2Oe/KpEOFTDjNzhdf6KIwmCXALC4spj8Ato5egk6HAwHla5VXBI3YR5wAM8iM1SKyZ7Noy/kMBI72/yrjSwsfs3W8ziAPb8Kqaxgt7cSyIJ2kkkRMMyoFjOC2V3JJ5b4xWoTSzSljDhAAJyzueGfJZjFHDHjcMVyQM8rDjkrTiXD0uZuGxLlEeAczkhQXJGes4BFZYZnQRzvOZDvrktEsTZnwsGQIULhcdnOZ1FsU6OCV0PSOSSq7F98Z5HbA9tXzuqIQwl97uAOQ4nh+VTEIJcQDLWBIzP1WVtwaJIYXdYZGlXWeknEOlSSAFGQSdjucjurx9VI+RzWkgNNsm4s/PL6KTKdjY2lwBJF83W7Km4/aRRTskTh0wCCGDYyM6dS7EjlW2lkfJEHSCx6WWOpjYyQhhuO6l2KiaBlcAdHuH5e49tduECeEtflh0K40xMEwczjqFSo2CDzwa5ZFxZdMFdTxDTemWaGV1kEet4GzjSoGrQRsQMZwa5UV6TDHI0EXsHDmef+10pbVOJ8bje1y08hyU2z4Ws1haM+SkQuXKKRrfDg6VHuOT1CqZKgxVUgbq7CLnQZan/CtjgElPGXaDEbcTnoFTW0aNZXkqqUxJCFVWfADFsggnzvac1se5zaiJhN8nXNh5eWXssjA10EjgLZjif0+6spP2vhP9G2//AFes4/gqervsFoP88HRv3K5zjf7VP/Vk/vNdGm/hZ0H2WCo/lf1P3U4qJrYu4CtHybkG7vbXasJ6fG7It481x7mGowtzB4cl74Gwq1zkgMyRyOinfU6qSgx177+6vnviLi2HI2BIBPIE5rv0DQZdLkAkdeCjcP4rcfaUkEjs7OM5JOrJ9EjrB5YqyWnh2JaQALdvNVxTy7UOBN791ez8Lten4iSmpIcMgViu5YZGRtjJxyOKwNqJ9lAAbF2Ry8lsdDDtJiRcN0Ve9nBNbfaI4+iKSpG6hmZWDciNW4PPO9aRLLFNsnOxAgkG1iLdFQY45Ito0WsQCL636qfe2dkt+bP7O2lpFjDiRtSlsAFQdiASPSyefsrPHLUupdvjzAvawsbc/wAWV746cVGxwZE2vc5X/eKgRcMihhmmlXpSk5gVclVJAyWbTvjHIAitDp5JZGxsOG7cROp6BUCFkbHPeL2dhA091tHCoHlsJFUiO5fS0ZYnBWQKwDc9Jzt11DeJWsmaT8zBcHqLhT2EbnROAyccx0NipvAPs68USKODZTImpmZiSofzscurGP1qmq2poi9ztbHIdMlbTbIVYY1ulxmeuaq+FwQzyXJMIUJbTOqhnOHRdmyTk79R2rVO+SFrPmvdzQTYaHhos0TY5XP+W1mkjM6habOxjawuJiv3iSRqpydg2cjHI1KSV4qmRg5EG6iyJpp3PIzBCubnh9mt5Ha9AcSiIF+kbKtIBgqOWMnPnZ51jZNUOp3TY/DfKwztz/C1vigbOIsOts7nK/L8qBHYqlpe5JLRTRpszAEamByoODy6+VaDKXzxci0nQcgqBEGwyeRAUjwnuIQln/h03t42yGk2XW2U54Od9zvvzqqiZIXS/OfERoNbDPT6aKyrewNj+T+kcTz01/KXHBoI5J5SubcQiSIEtuZNoxkHJwwbr/doyqlexjL/AD4rH21+n3R1NGxzn2+W1x76LlK6y5iURKIlESiJRFZ20g0gZFa43tDRcrM+NxcSAt6XOAQHIBGDgkZHYe0VZtG81HZP5K24VxOziMchjlMsbBhiRdDMpyCRjKjONhmpCZgFr/VSETuSrl4gwcushVjzKsV/KvHTNcSbhREUg4LSZgTktvzzn9a82jef1TZP5I8wJJLZJ3JJzk9ua82jeabF/JedIO0U2jeabF/JepPg5DYNSbKGm4d9V4YHEWLVZ23GByfHtH/FbI69ujyscnw9+rAp09yBGXXDD27e2tckoEeNuayMhJk2bsiufL5Oe09Xf2VycQJ6rr7JwGi03VnKx2jY+41VNTyuIs0qyOaNrLOcO62W/ByVIJ84DfPor3E9Z5+yrY6Ilpvr9B+VS+rsRbT6n8KvuIkXIDajnmOWPfWN7WNyBufLRamOc7Miy2HiL/Zxb4XQJOkzvnVp04znGMd1ZNg3a7Xja3te607Z2y2XC9/8KbF4STLLDNpQyQqVDEHLDBA14O+ATg7e+qXUMZY+O5s7O3Lpkrm1jw9r7C7cuvVQ7HiTxJMihSJkCNnOQAc7YPP41dLA2RzXH+k3CpjmcxrmjiLKVb+EMqqgZIpDHtG7plkHUAdgcHcagcVS+iY4kgkX1AOR/fKytbVvAAIBtoSMx++d1GteKypP9oyGfJJ1bhtQIYEdYIJq19Ox8Wy0HlwVbJ3tk2mp81ut+PTIZ2BBM4IckHbOd132O5HsNQfRxuDB/bp+VNtVI0vP92v4WiDiTrBJAAumRkYk5zlM4wc46+yrHQNdK2U6i/1VbZnNjMY0NvopTcfdgOkhhkYAAO6Etgcs4IDY7wapFG1p+RxA5A5fbL2Vpq3HxNBPMjP96rTZcYeOMxFI5IydQWRSQrctSkEEH34qctM178YJB0uOI81GOocxuAgEcjzW6fjssssDsyxmLCqyLjSNWc6RscZOw6tqi2kjjY9oF8WZBOqk6qe97XE2txCum45DGk7B4WeWNkxFE6ZL7FmZ+WMk4XasIpJHuYCCA0g/M4HTgLfcrWamNrXEEEkEZAjXib/4VDbcadY1ieOKVFzpEik6c8wGUg47s4re+la55e0lpOtjr3usTKkhoa4BwGl+H2UG5m1sW0quepRgD2CtDG4W2vfqqXOxG9rdFuk4g5iEQCqo7M7+2tTqlxjEYyHkszadok2hzPmoqnBB7O2sxF1eMlavx59LhIoYi6lWaNCCVPMbkhQf+0Csoo23Bc4utmATx/ed1qNU6xDWgXyNh+/Ra043MqW6rhfs7MyMM5y5BOd8EbcscqkaWMueTnitf2URUvAYBlhvb3WU/G3ZJ0CRqs7IzBQwwVyRpyTjJJzXjKVrXMdcktBAv588kdUucHNsBisTby91i3GpDJbyYTNuqKmxwQjFhq33OT1Yr3dWYHszs8kn3yyTeXYmO/ttb2UK6nMkjyHGXYsccskkn3b1fGwMaGjhkqXuL3Fx4rddcQd1VMBVXkFyPjmtUtQ6RoZoByWaOnaxxdqTzWm2uHjdXRirKcgjqNZXsa9pa4XBWljyxwc05hWv/qOQNrWKBZf+qseGyeZG+kHvAFZNxZbCXEt5Xy/39Vp3x18QaAeds/8AX0W3we4ssUd2XYa5EUKGUuHOrLA7EbjPOo1dM6R8eEZA52ytkpU04jbJc5kcc7qJccYdwkelI4lYNojUgautjkkscdpq1lM1hLrkuItc/ZVuqC4BtgADew+6tuOeFGbqWSBYm3+7mKEOBjqzjfnuRmslN8P/AOBrJCRzbfL96Gy01Fd/yl0YHkbZ/vsqWw4vJGHXCyI5yySDUCRybqIPeCK2y0zJCDoRoRkskdQ5gI1B1BWcnHJTNFLhfuSvRoBhFCnIAUdWee+T21EUkYjczP5tTxK9NU8va/8At0HALTBxSRLj7SuBJrL8tssTkYPVuRU3U7HRbI6Wsotnc2XajW91th4y6TmaNI0JBBRVOggjDAqSdj7ai6la6PZuJPnxUm1DmyY2gDy4LZc8edoXgEcSRuytpRSMFc7gkk79+eQ5VFlG1sgkLiSMsz+F6+qc5hjAAB5LGfjkrXMdyQmtOjwADj7vGnIznq33r1tIxsJhBNjf6rx1S90olOot9Fg/GJDHPHhcTyCRtjkEEnbfYbnnmpCmYHMd/aLBeGocWub/AHG5SfirSRRwusZ0AKshB1Kuc6cg4K+7NG07Y3ukaTnmRwvz/Sjpy9gY4DLQ8bKbxviS9BFaRSdIkeSz4I1MSSAAd9C5OM9pqimgO1dO8WJ0HIf7KuqJhs2wsNwNTzP+gqGt6xJREoiURKIlEWSvRegrLpTRe4k6U0TEnSmiYk6U0TEnSmiYk6U0TEnSmiYl6jEnABJ7q9AJyC8L7arrbK1Xo41Y8gG0953ya+hhhaI2tPDOy4ks7to5zRrlf/S2SXkSjqPsx+fKpuniaFBtPO855dVBuOPAeiN6xyfEmjwi61R/DP7yqW7v3cnU3PqGw+FcyWokl8R9l0I4Y4xZoUNjVKsJWNF4lESiJREoiURKIlESiJREoiURKIlESiJREoiURKIlESiJREoiURKIlESiJREoiURKIlESiJREoiURKIlESiJREoiURKIlESiJREoiURKIt1rcshJXY4xns9lWRyujN26qD42yCztFn9pb+I/E14ZXniVMNaNAtbyk1AknVSvbRYFqLy6xovEoiURKIlESiJREoiURKIlESiJREoiURKIlESiJREoiURKIlESiJREoiURKIlESiJREoiURKIlESiJREoiUR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nysed.gov/sites/all/images/nysed-logo-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5074" y="312738"/>
            <a:ext cx="7720509" cy="195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799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POLL_EMBED_ID" val="ee46026e-5f78-4c23-934c-1b0397d99a30"/>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POLL_EMBED_ID" val="e313d319-3535-4158-a88a-2437bdf1231f"/>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POLL_EMBED_ID" val="a56ed666-ce58-48d9-aecb-8ec7a7d92844"/>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POLL_EMBED_ID" val="fb15918c-fddd-40aa-b7f5-67c6dd8429a2"/>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POLL_EMBED_ID" val="8f4b04df-0646-4e4f-b6fc-ecba9c0ebafc"/>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POLL_EMBED_ID" val="f7c005c7-9794-4822-a8a7-571376587903"/>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POLL_EMBED_ID" val="7a22c535-43cc-433f-9952-afad79c718d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2464</TotalTime>
  <Words>1284</Words>
  <Application>Microsoft Office PowerPoint</Application>
  <PresentationFormat>Widescreen</PresentationFormat>
  <Paragraphs>272</Paragraphs>
  <Slides>29</Slides>
  <Notes>20</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5" baseType="lpstr">
      <vt:lpstr>ＭＳ Ｐゴシック</vt:lpstr>
      <vt:lpstr>Aharoni</vt:lpstr>
      <vt:lpstr>Arial</vt:lpstr>
      <vt:lpstr>Arial Rounded MT Bold</vt:lpstr>
      <vt:lpstr>Bell MT</vt:lpstr>
      <vt:lpstr>Berlin Sans FB Demi</vt:lpstr>
      <vt:lpstr>Calibri</vt:lpstr>
      <vt:lpstr>Calibri Light</vt:lpstr>
      <vt:lpstr>Century</vt:lpstr>
      <vt:lpstr>Courier New</vt:lpstr>
      <vt:lpstr>Symbol</vt:lpstr>
      <vt:lpstr>Times New Roman</vt:lpstr>
      <vt:lpstr>Wingdings</vt:lpstr>
      <vt:lpstr>Office Theme</vt:lpstr>
      <vt:lpstr>Retrospect</vt:lpstr>
      <vt:lpstr>Clip</vt:lpstr>
      <vt:lpstr>Blueprint for Improved Results for Students with Disabilities and Multiple Pathways</vt:lpstr>
      <vt:lpstr>E1B Leadership Conference </vt:lpstr>
      <vt:lpstr>DATES FOR NEXT YEAR </vt:lpstr>
      <vt:lpstr>Targets for Today’s Presentation:</vt:lpstr>
      <vt:lpstr>Teacher Standards Addressed: </vt:lpstr>
      <vt:lpstr>Lead Evaluator </vt:lpstr>
      <vt:lpstr>Danielson Domain 1 </vt:lpstr>
      <vt:lpstr>Danielson Domain 4</vt:lpstr>
      <vt:lpstr>Blueprint for Improved Results for Students with Disabilities</vt:lpstr>
      <vt:lpstr>PowerPoint Presentation</vt:lpstr>
      <vt:lpstr>TEXT TO: 22333 MESSAGE: JESSICAKARCH573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NYS “Pathways to Graduation” Update</vt:lpstr>
      <vt:lpstr>PowerPoint Presentation</vt:lpstr>
      <vt:lpstr>PowerPoint Presentation</vt:lpstr>
      <vt:lpstr>PowerPoint Presentation</vt:lpstr>
      <vt:lpstr>Text Tag</vt:lpstr>
      <vt:lpstr>Questions ??????</vt:lpstr>
    </vt:vector>
  </TitlesOfParts>
  <Company>Erie 1 BOCES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Blueprint for Improved Results for Students with Disabilities</dc:title>
  <dc:creator>Wilkolaski, Cheryl</dc:creator>
  <cp:lastModifiedBy>Karches, Jessica</cp:lastModifiedBy>
  <cp:revision>82</cp:revision>
  <cp:lastPrinted>2016-04-14T12:17:23Z</cp:lastPrinted>
  <dcterms:created xsi:type="dcterms:W3CDTF">2016-02-17T20:57:06Z</dcterms:created>
  <dcterms:modified xsi:type="dcterms:W3CDTF">2016-05-16T14:46:05Z</dcterms:modified>
</cp:coreProperties>
</file>