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49"/>
  </p:notesMasterIdLst>
  <p:handoutMasterIdLst>
    <p:handoutMasterId r:id="rId50"/>
  </p:handoutMasterIdLst>
  <p:sldIdLst>
    <p:sldId id="256" r:id="rId2"/>
    <p:sldId id="317" r:id="rId3"/>
    <p:sldId id="277" r:id="rId4"/>
    <p:sldId id="321" r:id="rId5"/>
    <p:sldId id="302" r:id="rId6"/>
    <p:sldId id="303" r:id="rId7"/>
    <p:sldId id="304" r:id="rId8"/>
    <p:sldId id="291" r:id="rId9"/>
    <p:sldId id="320" r:id="rId10"/>
    <p:sldId id="305" r:id="rId11"/>
    <p:sldId id="306" r:id="rId12"/>
    <p:sldId id="263" r:id="rId13"/>
    <p:sldId id="270" r:id="rId14"/>
    <p:sldId id="265" r:id="rId15"/>
    <p:sldId id="290" r:id="rId16"/>
    <p:sldId id="259" r:id="rId17"/>
    <p:sldId id="260" r:id="rId18"/>
    <p:sldId id="283" r:id="rId19"/>
    <p:sldId id="284" r:id="rId20"/>
    <p:sldId id="285" r:id="rId21"/>
    <p:sldId id="310" r:id="rId22"/>
    <p:sldId id="328" r:id="rId23"/>
    <p:sldId id="329" r:id="rId24"/>
    <p:sldId id="331" r:id="rId25"/>
    <p:sldId id="286" r:id="rId26"/>
    <p:sldId id="289" r:id="rId27"/>
    <p:sldId id="271" r:id="rId28"/>
    <p:sldId id="327" r:id="rId29"/>
    <p:sldId id="312" r:id="rId30"/>
    <p:sldId id="313" r:id="rId31"/>
    <p:sldId id="287" r:id="rId32"/>
    <p:sldId id="307" r:id="rId33"/>
    <p:sldId id="308" r:id="rId34"/>
    <p:sldId id="309" r:id="rId35"/>
    <p:sldId id="314" r:id="rId36"/>
    <p:sldId id="267" r:id="rId37"/>
    <p:sldId id="297" r:id="rId38"/>
    <p:sldId id="299" r:id="rId39"/>
    <p:sldId id="300" r:id="rId40"/>
    <p:sldId id="301" r:id="rId41"/>
    <p:sldId id="296" r:id="rId42"/>
    <p:sldId id="276" r:id="rId43"/>
    <p:sldId id="322" r:id="rId44"/>
    <p:sldId id="323" r:id="rId45"/>
    <p:sldId id="275" r:id="rId46"/>
    <p:sldId id="269" r:id="rId47"/>
    <p:sldId id="326" r:id="rId4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DD88F4-859B-4F4B-A02D-7535EBC19C03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66C36E-3DD6-4553-924C-AC14A558C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19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F141AF6-8D7B-4531-BD5F-A0FC8DBB5D3B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65012C5-0F53-4A21-8031-5CF42045C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27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012C5-0F53-4A21-8031-5CF42045CC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74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Jessie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294A4-0D23-4624-83C3-863B61D1BA3B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10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Jessie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294A4-0D23-4624-83C3-863B61D1BA3B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53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Turn and Talk – What are some low level questions that you hear? –Jessie and Trish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012C5-0F53-4A21-8031-5CF42045CC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3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Jessie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012C5-0F53-4A21-8031-5CF42045CC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17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Jessie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012C5-0F53-4A21-8031-5CF42045CC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90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Jessie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012C5-0F53-4A21-8031-5CF42045CC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08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18-22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20D6B-0E2C-4A06-9049-CA16ED52252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305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The timer is set for 3 minutes and each person in each group writes their own definition of engagement on an index card. - Jessie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2.When everyone has completed their definition, they pass their card clockwise to the next person in their group.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3.The person who receives the index card underlines what they feel are the most important words in the definition. 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4.The cards are progressively passed, and words underlined until they reach the original writer.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5.Then, the group uses the underlined words to create a unified definition of UDL. 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6.Finally, each group presents their definition to the large group.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buNone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497743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The timer is set for 3 minutes and each person in each group writes their own definition of </a:t>
            </a:r>
            <a:r>
              <a:rPr lang="en" sz="1200" i="1">
                <a:latin typeface="Calibri"/>
                <a:ea typeface="Calibri"/>
                <a:cs typeface="Calibri"/>
                <a:sym typeface="Calibri"/>
              </a:rPr>
              <a:t>engagement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 on an index card. - Jessie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2.When everyone has completed their definition, they pass their card clockwise to the next person in their group.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3.The person who receives the index card underlines what they feel are the most important words in the definition. 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4.The cards are progressively passed, and words underlined until they reach the original writer.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5.Then, the group uses the underlined words to create a unified definition of UDL. </a:t>
            </a:r>
          </a:p>
          <a:p>
            <a:pPr lvl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6.Finally, each group presents their definition to the large group.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buNone/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18795500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Trish – perception vs reality – teachers think they wait versus what you observe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012C5-0F53-4A21-8031-5CF42045CC9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406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012C5-0F53-4A21-8031-5CF42045CC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071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3267F-F34B-4F39-A254-18AB8B69BFB9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372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3267F-F34B-4F39-A254-18AB8B69BFB9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58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53267F-F34B-4F39-A254-18AB8B69BFB9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260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294A4-0D23-4624-83C3-863B61D1BA3B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021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20D6B-0E2C-4A06-9049-CA16ED52252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769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18, pg. 22, pg. 25, pg. 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20D6B-0E2C-4A06-9049-CA16ED52252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799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Pg.27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20D6B-0E2C-4A06-9049-CA16ED52252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3356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20D6B-0E2C-4A06-9049-CA16ED52252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23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012C5-0F53-4A21-8031-5CF42045CC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45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01041" y="4415790"/>
            <a:ext cx="5608319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r>
              <a:rPr lang="en-US" dirty="0"/>
              <a:t>Steve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0674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Trisha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012C5-0F53-4A21-8031-5CF42045CC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36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Trisha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012C5-0F53-4A21-8031-5CF42045CC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13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Trisha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012C5-0F53-4A21-8031-5CF42045CC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57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012C5-0F53-4A21-8031-5CF42045CC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13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5294A4-0D23-4624-83C3-863B61D1BA3B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8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628E-27F4-473A-A2FF-39BBE2151CCA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1FF7-204F-46B3-9132-CB5D7F3B447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4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628E-27F4-473A-A2FF-39BBE2151CCA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1FF7-204F-46B3-9132-CB5D7F3B4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76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628E-27F4-473A-A2FF-39BBE2151CCA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1FF7-204F-46B3-9132-CB5D7F3B4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7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628E-27F4-473A-A2FF-39BBE2151CCA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1FF7-204F-46B3-9132-CB5D7F3B4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63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628E-27F4-473A-A2FF-39BBE2151CCA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1FF7-204F-46B3-9132-CB5D7F3B447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369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628E-27F4-473A-A2FF-39BBE2151CCA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1FF7-204F-46B3-9132-CB5D7F3B4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5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628E-27F4-473A-A2FF-39BBE2151CCA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1FF7-204F-46B3-9132-CB5D7F3B4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4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628E-27F4-473A-A2FF-39BBE2151CCA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1FF7-204F-46B3-9132-CB5D7F3B4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49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628E-27F4-473A-A2FF-39BBE2151CCA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1FF7-204F-46B3-9132-CB5D7F3B4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05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268628E-27F4-473A-A2FF-39BBE2151CCA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E91FF7-204F-46B3-9132-CB5D7F3B4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95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8628E-27F4-473A-A2FF-39BBE2151CCA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E91FF7-204F-46B3-9132-CB5D7F3B4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1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268628E-27F4-473A-A2FF-39BBE2151CCA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0E91FF7-204F-46B3-9132-CB5D7F3B447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4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aspace.msu.edu/media/Class+Management:+Wait+Time+Bad+Example+2/1_vrpk3es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ingchannel.org/videos/give-students-think-time-nea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s.nyc.gov/NR/rdonlyres/E0680706-13CB-4C6F-A68B-C88706361980/0/NYCDOEPriority6Danielson2011.docx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Questioning and Discussion Techniques to Engage All Learners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5014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Erie 1 </a:t>
            </a:r>
            <a:r>
              <a:rPr lang="en-US" dirty="0" err="1"/>
              <a:t>boces</a:t>
            </a:r>
            <a:r>
              <a:rPr lang="en-US" dirty="0"/>
              <a:t> </a:t>
            </a:r>
          </a:p>
          <a:p>
            <a:r>
              <a:rPr lang="en-US" dirty="0"/>
              <a:t>March 29, 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2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658" y="3147351"/>
            <a:ext cx="3300412" cy="3432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Danielson Bullets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</a:rPr>
              <a:t>3b – Using Questioning and Discussion Techniques </a:t>
            </a:r>
          </a:p>
          <a:p>
            <a:pPr lvl="0"/>
            <a:r>
              <a:rPr lang="en-US" sz="3200" dirty="0">
                <a:solidFill>
                  <a:srgbClr val="C00000"/>
                </a:solidFill>
              </a:rPr>
              <a:t>quality of questions</a:t>
            </a:r>
          </a:p>
          <a:p>
            <a:pPr lvl="0"/>
            <a:r>
              <a:rPr lang="en-US" sz="3200" dirty="0">
                <a:solidFill>
                  <a:srgbClr val="00B050"/>
                </a:solidFill>
              </a:rPr>
              <a:t>discussion techniques</a:t>
            </a:r>
          </a:p>
          <a:p>
            <a:pPr lvl="0"/>
            <a:r>
              <a:rPr lang="en-US" sz="3200" dirty="0">
                <a:solidFill>
                  <a:srgbClr val="7030A0"/>
                </a:solidFill>
              </a:rPr>
              <a:t>student participation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55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058" y="3943869"/>
            <a:ext cx="2609891" cy="2714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137" y="912440"/>
            <a:ext cx="10894423" cy="1188720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>
                <a:solidFill>
                  <a:srgbClr val="002060"/>
                </a:solidFill>
              </a:rPr>
              <a:t>3b - Using Questioning and Discussion Techniques 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quality of questions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421" y="2233750"/>
            <a:ext cx="7729728" cy="3375650"/>
          </a:xfrm>
        </p:spPr>
        <p:txBody>
          <a:bodyPr>
            <a:noAutofit/>
          </a:bodyPr>
          <a:lstStyle/>
          <a:p>
            <a:r>
              <a:rPr lang="en-US" sz="3600" dirty="0"/>
              <a:t>§ Questions of high cognitive challenge, formulated by both students and teacher </a:t>
            </a:r>
          </a:p>
          <a:p>
            <a:r>
              <a:rPr lang="en-US" sz="3600" dirty="0"/>
              <a:t>§Questions with multiple correct answers, or multiple approaches even when there is a single correct response</a:t>
            </a:r>
            <a:endParaRPr lang="en-US" sz="54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143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359614" cy="145075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Why focus on questioning and discussion?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/>
              <a:t>50.6 questions asked within a 30-minute time frame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dirty="0">
                <a:latin typeface="Impact" panose="020B0806030902050204" pitchFamily="34" charset="0"/>
              </a:rPr>
              <a:t>1-2 questions per minute = Low cognitive level questions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		</a:t>
            </a:r>
            <a:r>
              <a:rPr lang="en-US" sz="36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TURN and TALK</a:t>
            </a:r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225335" y="6492240"/>
            <a:ext cx="2344782" cy="31133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dirty="0"/>
              <a:t>Source: Susskind, Edwin (1979)</a:t>
            </a:r>
          </a:p>
        </p:txBody>
      </p:sp>
    </p:spTree>
    <p:extLst>
      <p:ext uri="{BB962C8B-B14F-4D97-AF65-F5344CB8AC3E}">
        <p14:creationId xmlns:p14="http://schemas.microsoft.com/office/powerpoint/2010/main" val="12607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702834" cy="1450757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Why focus on questioning and discussion?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200" dirty="0"/>
              <a:t>One-third of the lesson spent asking questions -</a:t>
            </a:r>
          </a:p>
          <a:p>
            <a:pPr marL="0" indent="0" algn="ctr">
              <a:buNone/>
            </a:pPr>
            <a:r>
              <a:rPr lang="en-US" sz="3200" dirty="0"/>
              <a:t>80% of the questions asked were at the knowledge and comprehension levels (the lowest cognitive levels)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Lucida Sans" panose="020B0602030504090204" pitchFamily="34" charset="0"/>
              </a:rPr>
              <a:t>“What is the formula to find the area of a rectangle?”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FF0000"/>
                </a:solidFill>
                <a:latin typeface="Lucida Sans" panose="020B0602030504090204" pitchFamily="34" charset="0"/>
              </a:rPr>
              <a:t>“How do you multiply 54 and 17?”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Lucida Sans" panose="020B0602030504090204" pitchFamily="34" charset="0"/>
              </a:rPr>
              <a:t>“What is the capital of NYS?”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7030A0"/>
                </a:solidFill>
                <a:latin typeface="Lucida Sans" panose="020B0602030504090204" pitchFamily="34" charset="0"/>
              </a:rPr>
              <a:t>“Is this a noun?”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rgbClr val="00B050"/>
                </a:solidFill>
                <a:latin typeface="Lucida Sans" panose="020B0602030504090204" pitchFamily="34" charset="0"/>
              </a:rPr>
              <a:t>“What is a mammal?” </a:t>
            </a:r>
          </a:p>
        </p:txBody>
      </p:sp>
      <p:sp>
        <p:nvSpPr>
          <p:cNvPr id="5" name="Footer Placeholder 5"/>
          <p:cNvSpPr txBox="1">
            <a:spLocks/>
          </p:cNvSpPr>
          <p:nvPr/>
        </p:nvSpPr>
        <p:spPr>
          <a:xfrm>
            <a:off x="225334" y="6492240"/>
            <a:ext cx="7429499" cy="31133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dirty="0"/>
              <a:t>Source: </a:t>
            </a:r>
            <a:r>
              <a:rPr lang="en-US" dirty="0" err="1"/>
              <a:t>Suydam</a:t>
            </a:r>
            <a:r>
              <a:rPr lang="en-US" dirty="0"/>
              <a:t>, M. N. (1985). Research report: Questions? Arithmetic Teacher, 32(6), 18</a:t>
            </a:r>
          </a:p>
        </p:txBody>
      </p:sp>
    </p:spTree>
    <p:extLst>
      <p:ext uri="{BB962C8B-B14F-4D97-AF65-F5344CB8AC3E}">
        <p14:creationId xmlns:p14="http://schemas.microsoft.com/office/powerpoint/2010/main" val="278631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702834" cy="145075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What types of questions should we ask our students?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Almost no questions at </a:t>
            </a:r>
            <a:r>
              <a:rPr lang="en-US" sz="3200" b="1" dirty="0"/>
              <a:t>higher cognitive levels </a:t>
            </a:r>
            <a:r>
              <a:rPr lang="en-US" sz="3200" dirty="0"/>
              <a:t>were asked in many classrooms.</a:t>
            </a:r>
          </a:p>
          <a:p>
            <a:pPr marL="0" indent="0" algn="ctr">
              <a:buNone/>
            </a:pPr>
            <a:r>
              <a:rPr lang="en-US" sz="3200" dirty="0"/>
              <a:t>These are the types of questions that demand students to </a:t>
            </a:r>
            <a:r>
              <a:rPr lang="en-US" sz="3200" b="1" dirty="0"/>
              <a:t>think</a:t>
            </a:r>
            <a:r>
              <a:rPr lang="en-US" sz="3200" dirty="0"/>
              <a:t> and do </a:t>
            </a:r>
            <a:r>
              <a:rPr lang="en-US" sz="3200" b="1" dirty="0"/>
              <a:t>real problem solving</a:t>
            </a:r>
            <a:r>
              <a:rPr lang="en-US" sz="3200" dirty="0"/>
              <a:t>. </a:t>
            </a:r>
          </a:p>
        </p:txBody>
      </p:sp>
      <p:sp>
        <p:nvSpPr>
          <p:cNvPr id="5" name="Footer Placeholder 5"/>
          <p:cNvSpPr txBox="1">
            <a:spLocks/>
          </p:cNvSpPr>
          <p:nvPr/>
        </p:nvSpPr>
        <p:spPr>
          <a:xfrm>
            <a:off x="225334" y="6492240"/>
            <a:ext cx="7429499" cy="31133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dirty="0"/>
              <a:t>Source: </a:t>
            </a:r>
            <a:r>
              <a:rPr lang="en-US" dirty="0" err="1"/>
              <a:t>Suydam</a:t>
            </a:r>
            <a:r>
              <a:rPr lang="en-US" dirty="0"/>
              <a:t>, M. N. (1985). Research report: Questions? Arithmetic Teacher, 32(6), 18</a:t>
            </a:r>
          </a:p>
        </p:txBody>
      </p:sp>
    </p:spTree>
    <p:extLst>
      <p:ext uri="{BB962C8B-B14F-4D97-AF65-F5344CB8AC3E}">
        <p14:creationId xmlns:p14="http://schemas.microsoft.com/office/powerpoint/2010/main" val="202308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Review of Cognitive Load – HOT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800" dirty="0"/>
              <a:t>Give the hierarchy and put blooms in order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800" dirty="0"/>
              <a:t>Put sentence stems where they go…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800" dirty="0">
                <a:solidFill>
                  <a:srgbClr val="7030A0"/>
                </a:solidFill>
              </a:rPr>
              <a:t>What are you seeing or hearing??</a:t>
            </a:r>
          </a:p>
        </p:txBody>
      </p:sp>
    </p:spTree>
    <p:extLst>
      <p:ext uri="{BB962C8B-B14F-4D97-AF65-F5344CB8AC3E}">
        <p14:creationId xmlns:p14="http://schemas.microsoft.com/office/powerpoint/2010/main" val="354871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467191" cy="1450757"/>
          </a:xfrm>
        </p:spPr>
        <p:txBody>
          <a:bodyPr/>
          <a:lstStyle/>
          <a:p>
            <a:r>
              <a:rPr lang="en-US" dirty="0"/>
              <a:t>How do we prepare students for higher order questions and discussion?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/>
              <a:t>Teachers can </a:t>
            </a:r>
            <a:r>
              <a:rPr lang="en-US" sz="3600" b="1" dirty="0"/>
              <a:t>stimulate thinking and reasoning </a:t>
            </a:r>
            <a:r>
              <a:rPr lang="en-US" sz="3600" dirty="0"/>
              <a:t>by asking questions that encourage students to do more than recall known facts. </a:t>
            </a:r>
          </a:p>
          <a:p>
            <a:pPr algn="ctr"/>
            <a:r>
              <a:rPr lang="en-US" sz="3600" dirty="0"/>
              <a:t>Teachers should use questions that develop their students’ higher levels of thinking.</a:t>
            </a:r>
          </a:p>
          <a:p>
            <a:pPr algn="ctr"/>
            <a:endParaRPr lang="en-US" sz="3200" dirty="0"/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225335" y="6492240"/>
            <a:ext cx="2344782" cy="31133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dirty="0"/>
              <a:t>Source: </a:t>
            </a:r>
            <a:r>
              <a:rPr lang="en-US" altLang="zh-TW" dirty="0" err="1"/>
              <a:t>SulliVan</a:t>
            </a:r>
            <a:r>
              <a:rPr lang="en-US" altLang="zh-TW" dirty="0"/>
              <a:t> and </a:t>
            </a:r>
            <a:r>
              <a:rPr lang="en-US" altLang="zh-TW" dirty="0" err="1"/>
              <a:t>lilburn</a:t>
            </a:r>
            <a:r>
              <a:rPr lang="en-US" altLang="zh-TW" dirty="0"/>
              <a:t> (2002)</a:t>
            </a:r>
          </a:p>
        </p:txBody>
      </p:sp>
    </p:spTree>
    <p:extLst>
      <p:ext uri="{BB962C8B-B14F-4D97-AF65-F5344CB8AC3E}">
        <p14:creationId xmlns:p14="http://schemas.microsoft.com/office/powerpoint/2010/main" val="383904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305826" cy="1450757"/>
          </a:xfrm>
        </p:spPr>
        <p:txBody>
          <a:bodyPr/>
          <a:lstStyle/>
          <a:p>
            <a:r>
              <a:rPr lang="en-US" dirty="0"/>
              <a:t>How do we prepare students for higher order questions and discussion?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3600" dirty="0"/>
              <a:t>By using quality questioning techniques, teachers can shift typical classrooms into more student-centered, inquiry-based classrooms in which students are thinking and reasoning at high levels. </a:t>
            </a:r>
          </a:p>
          <a:p>
            <a:endParaRPr lang="en-US" dirty="0"/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225335" y="6492240"/>
            <a:ext cx="2344782" cy="31133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dirty="0"/>
              <a:t>Source: Walsh and </a:t>
            </a:r>
            <a:r>
              <a:rPr lang="en-US" altLang="zh-TW" dirty="0" err="1"/>
              <a:t>Sattes</a:t>
            </a:r>
            <a:r>
              <a:rPr lang="en-US" altLang="zh-TW" dirty="0"/>
              <a:t> (2005)</a:t>
            </a:r>
          </a:p>
        </p:txBody>
      </p:sp>
    </p:spTree>
    <p:extLst>
      <p:ext uri="{BB962C8B-B14F-4D97-AF65-F5344CB8AC3E}">
        <p14:creationId xmlns:p14="http://schemas.microsoft.com/office/powerpoint/2010/main" val="134788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702834" cy="1450757"/>
          </a:xfrm>
        </p:spPr>
        <p:txBody>
          <a:bodyPr/>
          <a:lstStyle/>
          <a:p>
            <a:r>
              <a:rPr lang="en-US" dirty="0"/>
              <a:t>Why focus on questioning and discussion?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endParaRPr lang="en-US" sz="3200" dirty="0"/>
          </a:p>
          <a:p>
            <a:pPr algn="ctr"/>
            <a:r>
              <a:rPr lang="en-US" sz="3600" dirty="0"/>
              <a:t>Teacher questioning processes can play a critical role in addressing the Common Core’s Standards for Mathematical Practice, such as </a:t>
            </a:r>
            <a:r>
              <a:rPr lang="en-US" sz="3600" b="1" dirty="0"/>
              <a:t>forming viable arguments and judging the reasoning of peers </a:t>
            </a:r>
            <a:r>
              <a:rPr lang="en-US" sz="3600" dirty="0"/>
              <a:t>(CCSSI 2010).</a:t>
            </a:r>
          </a:p>
          <a:p>
            <a:pPr algn="ctr"/>
            <a:endParaRPr lang="en-US" sz="3600" b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5"/>
          <p:cNvSpPr txBox="1">
            <a:spLocks/>
          </p:cNvSpPr>
          <p:nvPr/>
        </p:nvSpPr>
        <p:spPr>
          <a:xfrm>
            <a:off x="225335" y="6492240"/>
            <a:ext cx="9160712" cy="36576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dirty="0"/>
              <a:t>Source: </a:t>
            </a:r>
            <a:r>
              <a:rPr lang="en-US" dirty="0"/>
              <a:t>http://www.nctm.org/Publications/mathematics-teaching-in-middle-school/2014/Vol20/Issue5/A-Tool-for-Rethinking-Teachers_-Questioning/</a:t>
            </a:r>
          </a:p>
          <a:p>
            <a:pPr algn="l"/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73055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702834" cy="1450757"/>
          </a:xfrm>
        </p:spPr>
        <p:txBody>
          <a:bodyPr/>
          <a:lstStyle/>
          <a:p>
            <a:r>
              <a:rPr lang="en-US" dirty="0"/>
              <a:t>Research Findings and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Teachers ask many questions.</a:t>
            </a:r>
          </a:p>
        </p:txBody>
      </p:sp>
      <p:sp>
        <p:nvSpPr>
          <p:cNvPr id="5" name="Footer Placeholder 5"/>
          <p:cNvSpPr txBox="1">
            <a:spLocks/>
          </p:cNvSpPr>
          <p:nvPr/>
        </p:nvSpPr>
        <p:spPr>
          <a:xfrm>
            <a:off x="225334" y="6492240"/>
            <a:ext cx="7429499" cy="31133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dirty="0"/>
              <a:t>Source: Walsh and </a:t>
            </a:r>
            <a:r>
              <a:rPr lang="en-US" altLang="zh-TW" dirty="0" err="1"/>
              <a:t>Sattes</a:t>
            </a:r>
            <a:r>
              <a:rPr lang="en-US" altLang="zh-TW" dirty="0"/>
              <a:t> (2005)</a:t>
            </a:r>
          </a:p>
        </p:txBody>
      </p:sp>
    </p:spTree>
    <p:extLst>
      <p:ext uri="{BB962C8B-B14F-4D97-AF65-F5344CB8AC3E}">
        <p14:creationId xmlns:p14="http://schemas.microsoft.com/office/powerpoint/2010/main" val="283068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Next Session: May 16th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*Special Education Updates – SPED DOC</a:t>
            </a:r>
          </a:p>
          <a:p>
            <a:r>
              <a:rPr lang="en-US" sz="4400" dirty="0"/>
              <a:t>* Hold this Date: </a:t>
            </a:r>
            <a:r>
              <a:rPr lang="en-US" sz="4400" b="1" dirty="0">
                <a:solidFill>
                  <a:srgbClr val="FF0000"/>
                </a:solidFill>
              </a:rPr>
              <a:t>August 11, 2016</a:t>
            </a:r>
          </a:p>
        </p:txBody>
      </p:sp>
      <p:pic>
        <p:nvPicPr>
          <p:cNvPr id="4" name="Picture 3" descr="sp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716" y="3830638"/>
            <a:ext cx="8905734" cy="168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8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702834" cy="1450757"/>
          </a:xfrm>
        </p:spPr>
        <p:txBody>
          <a:bodyPr/>
          <a:lstStyle/>
          <a:p>
            <a:r>
              <a:rPr lang="en-US" dirty="0"/>
              <a:t>Research Findings and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Most teacher questions are at the lowest cognitive level – known as fact, recall, or knowledge.</a:t>
            </a:r>
          </a:p>
        </p:txBody>
      </p:sp>
      <p:sp>
        <p:nvSpPr>
          <p:cNvPr id="5" name="Footer Placeholder 5"/>
          <p:cNvSpPr txBox="1">
            <a:spLocks/>
          </p:cNvSpPr>
          <p:nvPr/>
        </p:nvSpPr>
        <p:spPr>
          <a:xfrm>
            <a:off x="225334" y="6492240"/>
            <a:ext cx="7429499" cy="31133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dirty="0"/>
              <a:t>Source: Walsh and </a:t>
            </a:r>
            <a:r>
              <a:rPr lang="en-US" altLang="zh-TW" dirty="0" err="1"/>
              <a:t>Sattes</a:t>
            </a:r>
            <a:r>
              <a:rPr lang="en-US" altLang="zh-TW" dirty="0"/>
              <a:t> (2005)</a:t>
            </a:r>
          </a:p>
        </p:txBody>
      </p:sp>
    </p:spTree>
    <p:extLst>
      <p:ext uri="{BB962C8B-B14F-4D97-AF65-F5344CB8AC3E}">
        <p14:creationId xmlns:p14="http://schemas.microsoft.com/office/powerpoint/2010/main" val="127506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6603"/>
            <a:ext cx="11258550" cy="1450757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tx2">
                    <a:lumMod val="75000"/>
                  </a:schemeClr>
                </a:solidFill>
              </a:rPr>
              <a:t>How to frame a quality focus question.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4800" dirty="0"/>
              <a:t>Identify an issue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800" dirty="0"/>
              <a:t>Craft the question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4800" dirty="0"/>
              <a:t>Anticipate student responses</a:t>
            </a:r>
          </a:p>
        </p:txBody>
      </p:sp>
    </p:spTree>
    <p:extLst>
      <p:ext uri="{BB962C8B-B14F-4D97-AF65-F5344CB8AC3E}">
        <p14:creationId xmlns:p14="http://schemas.microsoft.com/office/powerpoint/2010/main" val="147175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Shape 2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21898"/>
            <a:ext cx="12192000" cy="7101836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/>
          <p:nvPr/>
        </p:nvSpPr>
        <p:spPr>
          <a:xfrm>
            <a:off x="131201" y="3872433"/>
            <a:ext cx="11929599" cy="11904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r>
              <a:rPr lang="en" sz="9600" b="1" dirty="0">
                <a:highlight>
                  <a:srgbClr val="EFEFEF"/>
                </a:highlight>
              </a:rPr>
              <a:t>Collaborative  Feedback</a:t>
            </a:r>
          </a:p>
        </p:txBody>
      </p:sp>
    </p:spTree>
    <p:extLst>
      <p:ext uri="{BB962C8B-B14F-4D97-AF65-F5344CB8AC3E}">
        <p14:creationId xmlns:p14="http://schemas.microsoft.com/office/powerpoint/2010/main" val="32014852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350660">
            <a:off x="6633866" y="558466"/>
            <a:ext cx="5982532" cy="3484833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 txBox="1"/>
          <p:nvPr/>
        </p:nvSpPr>
        <p:spPr>
          <a:xfrm>
            <a:off x="131201" y="231201"/>
            <a:ext cx="11929599" cy="59567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>
            <a:noAutofit/>
          </a:bodyPr>
          <a:lstStyle/>
          <a:p>
            <a:pPr marL="101598">
              <a:buSzPct val="100000"/>
            </a:pPr>
            <a:r>
              <a:rPr lang="en" sz="3200" b="1" dirty="0"/>
              <a:t>Provide Feedback around the scenario/question on the table- you may suggest an alternative</a:t>
            </a:r>
          </a:p>
          <a:p>
            <a:endParaRPr sz="1100" b="1" dirty="0"/>
          </a:p>
          <a:p>
            <a:pPr marL="101598">
              <a:buSzPct val="100000"/>
            </a:pPr>
            <a:r>
              <a:rPr lang="en" sz="3200" b="1" dirty="0"/>
              <a:t>Pass card clockwise</a:t>
            </a:r>
          </a:p>
          <a:p>
            <a:endParaRPr sz="1100" b="1" dirty="0"/>
          </a:p>
          <a:p>
            <a:pPr marL="101598">
              <a:buSzPct val="100000"/>
            </a:pPr>
            <a:r>
              <a:rPr lang="en" sz="3200" b="1" dirty="0"/>
              <a:t>Underline or highlight the words </a:t>
            </a:r>
          </a:p>
          <a:p>
            <a:pPr indent="609585"/>
            <a:r>
              <a:rPr lang="en" sz="3200" b="1" dirty="0"/>
              <a:t>that are most important to you</a:t>
            </a:r>
          </a:p>
          <a:p>
            <a:endParaRPr sz="1100" b="1" dirty="0"/>
          </a:p>
          <a:p>
            <a:pPr marL="101598">
              <a:buSzPct val="100000"/>
            </a:pPr>
            <a:r>
              <a:rPr lang="en" sz="3200" b="1" dirty="0"/>
              <a:t>Pass clockwise and repeat with next </a:t>
            </a:r>
          </a:p>
          <a:p>
            <a:pPr indent="609585"/>
            <a:r>
              <a:rPr lang="en" sz="3200" b="1" dirty="0"/>
              <a:t>card until returned to author</a:t>
            </a:r>
          </a:p>
          <a:p>
            <a:pPr indent="609585"/>
            <a:endParaRPr sz="1100" b="1" dirty="0"/>
          </a:p>
          <a:p>
            <a:pPr marL="101598">
              <a:buSzPct val="100000"/>
            </a:pPr>
            <a:r>
              <a:rPr lang="en" sz="3200" b="1" dirty="0"/>
              <a:t>Using the underlined words create a </a:t>
            </a:r>
            <a:r>
              <a:rPr lang="en" sz="3200" b="1" dirty="0" smtClean="0"/>
              <a:t>new question based on the feedback that your table provided and </a:t>
            </a:r>
            <a:r>
              <a:rPr lang="en" sz="3200" b="1" dirty="0"/>
              <a:t>write it on the index card on your table</a:t>
            </a:r>
          </a:p>
          <a:p>
            <a:endParaRPr sz="3200" b="1" dirty="0"/>
          </a:p>
        </p:txBody>
      </p:sp>
    </p:spTree>
    <p:extLst>
      <p:ext uri="{BB962C8B-B14F-4D97-AF65-F5344CB8AC3E}">
        <p14:creationId xmlns:p14="http://schemas.microsoft.com/office/powerpoint/2010/main" val="9008600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Break and Read </a:t>
            </a:r>
            <a:br>
              <a:rPr lang="en-US" dirty="0" smtClean="0"/>
            </a:br>
            <a:r>
              <a:rPr lang="en-US" dirty="0" smtClean="0"/>
              <a:t>Until 2:00</a:t>
            </a:r>
            <a:br>
              <a:rPr lang="en-US" dirty="0" smtClean="0"/>
            </a:br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Image result for coff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coffe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940" y="2059305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7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702834" cy="1450757"/>
          </a:xfrm>
        </p:spPr>
        <p:txBody>
          <a:bodyPr/>
          <a:lstStyle/>
          <a:p>
            <a:r>
              <a:rPr lang="en-US" dirty="0"/>
              <a:t>Research Findings and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Not all students are accountable to respond to all questions.  Teachers frequently call on volunteers, and these volunteers constitute a select group of students.</a:t>
            </a:r>
          </a:p>
        </p:txBody>
      </p:sp>
      <p:sp>
        <p:nvSpPr>
          <p:cNvPr id="5" name="Footer Placeholder 5"/>
          <p:cNvSpPr txBox="1">
            <a:spLocks/>
          </p:cNvSpPr>
          <p:nvPr/>
        </p:nvSpPr>
        <p:spPr>
          <a:xfrm>
            <a:off x="225334" y="6492240"/>
            <a:ext cx="7429499" cy="31133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dirty="0"/>
              <a:t>Source: Walsh and </a:t>
            </a:r>
            <a:r>
              <a:rPr lang="en-US" altLang="zh-TW" dirty="0" err="1"/>
              <a:t>Sattes</a:t>
            </a:r>
            <a:r>
              <a:rPr lang="en-US" altLang="zh-TW" dirty="0"/>
              <a:t> (2005)</a:t>
            </a:r>
          </a:p>
        </p:txBody>
      </p:sp>
    </p:spTree>
    <p:extLst>
      <p:ext uri="{BB962C8B-B14F-4D97-AF65-F5344CB8AC3E}">
        <p14:creationId xmlns:p14="http://schemas.microsoft.com/office/powerpoint/2010/main" val="345776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702834" cy="1450757"/>
          </a:xfrm>
        </p:spPr>
        <p:txBody>
          <a:bodyPr/>
          <a:lstStyle/>
          <a:p>
            <a:r>
              <a:rPr lang="en-US" dirty="0"/>
              <a:t>Research Findings and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Students ask very few content-related questions.</a:t>
            </a:r>
          </a:p>
        </p:txBody>
      </p:sp>
      <p:sp>
        <p:nvSpPr>
          <p:cNvPr id="5" name="Footer Placeholder 5"/>
          <p:cNvSpPr txBox="1">
            <a:spLocks/>
          </p:cNvSpPr>
          <p:nvPr/>
        </p:nvSpPr>
        <p:spPr>
          <a:xfrm>
            <a:off x="225334" y="6492240"/>
            <a:ext cx="7429499" cy="31133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dirty="0"/>
              <a:t>Source: Walsh and </a:t>
            </a:r>
            <a:r>
              <a:rPr lang="en-US" altLang="zh-TW" dirty="0" err="1"/>
              <a:t>Sattes</a:t>
            </a:r>
            <a:r>
              <a:rPr lang="en-US" altLang="zh-TW" dirty="0"/>
              <a:t> (2005)</a:t>
            </a:r>
          </a:p>
        </p:txBody>
      </p:sp>
    </p:spTree>
    <p:extLst>
      <p:ext uri="{BB962C8B-B14F-4D97-AF65-F5344CB8AC3E}">
        <p14:creationId xmlns:p14="http://schemas.microsoft.com/office/powerpoint/2010/main" val="53222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Indicators of Proficient Questioning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3600" dirty="0"/>
              <a:t>What does proficient questioning look like?</a:t>
            </a:r>
          </a:p>
        </p:txBody>
      </p:sp>
    </p:spTree>
    <p:extLst>
      <p:ext uri="{BB962C8B-B14F-4D97-AF65-F5344CB8AC3E}">
        <p14:creationId xmlns:p14="http://schemas.microsoft.com/office/powerpoint/2010/main" val="419988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25936"/>
            <a:ext cx="10515600" cy="1325563"/>
          </a:xfrm>
        </p:spPr>
        <p:txBody>
          <a:bodyPr/>
          <a:lstStyle/>
          <a:p>
            <a:r>
              <a:rPr lang="en-US" dirty="0"/>
              <a:t>Funneling vs. Focusing Questions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43013" y="1740077"/>
            <a:ext cx="5157787" cy="823912"/>
          </a:xfrm>
        </p:spPr>
        <p:txBody>
          <a:bodyPr/>
          <a:lstStyle/>
          <a:p>
            <a:r>
              <a:rPr lang="en-US" dirty="0"/>
              <a:t>Funneling Questions	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The teacher asks a series of questions that guide the students through a procedure or desired end</a:t>
            </a:r>
          </a:p>
          <a:p>
            <a:r>
              <a:rPr lang="en-US" sz="3200" dirty="0"/>
              <a:t>The teacher, not the student, is engaged in cognitive activity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400800" y="1891933"/>
            <a:ext cx="5183188" cy="520201"/>
          </a:xfrm>
        </p:spPr>
        <p:txBody>
          <a:bodyPr/>
          <a:lstStyle/>
          <a:p>
            <a:r>
              <a:rPr lang="en-US" dirty="0"/>
              <a:t>Focusing Questions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The teacher listens to students’ responses and guides them based on what the students are thinking</a:t>
            </a:r>
          </a:p>
          <a:p>
            <a:r>
              <a:rPr lang="en-US" sz="2800" dirty="0"/>
              <a:t>The teacher begins with the students’ ideas for solving </a:t>
            </a:r>
          </a:p>
          <a:p>
            <a:r>
              <a:rPr lang="en-US" sz="2800" dirty="0"/>
              <a:t>The student is engaged in cognitive activity </a:t>
            </a:r>
          </a:p>
        </p:txBody>
      </p:sp>
    </p:spTree>
    <p:extLst>
      <p:ext uri="{BB962C8B-B14F-4D97-AF65-F5344CB8AC3E}">
        <p14:creationId xmlns:p14="http://schemas.microsoft.com/office/powerpoint/2010/main" val="28544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Indicators of Proficient Questioning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the teacher does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Uses open ended questions, inviting students to think of multiple answers</a:t>
            </a:r>
          </a:p>
          <a:p>
            <a:r>
              <a:rPr lang="en-US" dirty="0"/>
              <a:t>Makes effective use of wait time</a:t>
            </a:r>
          </a:p>
          <a:p>
            <a:r>
              <a:rPr lang="en-US" dirty="0"/>
              <a:t>Builds on student responses</a:t>
            </a:r>
          </a:p>
          <a:p>
            <a:r>
              <a:rPr lang="en-US" dirty="0"/>
              <a:t>Allows students to talk to each other without ongoing mediation</a:t>
            </a:r>
          </a:p>
          <a:p>
            <a:r>
              <a:rPr lang="en-US" dirty="0"/>
              <a:t>Calls on most students, even those who don’t initially volunteer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What the students do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Initiate higher order questions</a:t>
            </a:r>
          </a:p>
          <a:p>
            <a:r>
              <a:rPr lang="en-US" dirty="0"/>
              <a:t>Extend and enrich the discussion</a:t>
            </a:r>
          </a:p>
          <a:p>
            <a:r>
              <a:rPr lang="en-US" dirty="0"/>
              <a:t>Invite comments from their classmates during a discussion</a:t>
            </a:r>
          </a:p>
        </p:txBody>
      </p:sp>
      <p:sp>
        <p:nvSpPr>
          <p:cNvPr id="11" name="Footer Placeholder 5"/>
          <p:cNvSpPr txBox="1">
            <a:spLocks/>
          </p:cNvSpPr>
          <p:nvPr/>
        </p:nvSpPr>
        <p:spPr>
          <a:xfrm>
            <a:off x="225335" y="6492240"/>
            <a:ext cx="2344782" cy="31133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dirty="0"/>
              <a:t>Source: Danielson, C. 2011.</a:t>
            </a:r>
          </a:p>
        </p:txBody>
      </p:sp>
    </p:spTree>
    <p:extLst>
      <p:ext uri="{BB962C8B-B14F-4D97-AF65-F5344CB8AC3E}">
        <p14:creationId xmlns:p14="http://schemas.microsoft.com/office/powerpoint/2010/main" val="60674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286604"/>
            <a:ext cx="10255567" cy="1127860"/>
          </a:xfrm>
        </p:spPr>
        <p:txBody>
          <a:bodyPr/>
          <a:lstStyle/>
          <a:p>
            <a:r>
              <a:rPr lang="en-US" b="1" dirty="0"/>
              <a:t>Targets for Today’s Presentation: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285875"/>
            <a:ext cx="10058400" cy="4583219"/>
          </a:xfrm>
        </p:spPr>
        <p:txBody>
          <a:bodyPr>
            <a:normAutofit lnSpcReduction="10000"/>
          </a:bodyPr>
          <a:lstStyle/>
          <a:p>
            <a:endParaRPr lang="en-US" sz="3200" dirty="0"/>
          </a:p>
          <a:p>
            <a:r>
              <a:rPr lang="en-US" sz="3200" dirty="0">
                <a:solidFill>
                  <a:schemeClr val="tx1"/>
                </a:solidFill>
              </a:rPr>
              <a:t>Why focus on questioning and discussions?</a:t>
            </a:r>
          </a:p>
          <a:p>
            <a:r>
              <a:rPr lang="en-US" sz="3200" dirty="0"/>
              <a:t>What types of questions should we ask our students?</a:t>
            </a:r>
          </a:p>
          <a:p>
            <a:r>
              <a:rPr lang="en-US" sz="3200" dirty="0"/>
              <a:t>How do we prepare our students and ourselves for higher level questions and discussions?</a:t>
            </a:r>
          </a:p>
          <a:p>
            <a:r>
              <a:rPr lang="en-US" sz="3200" dirty="0"/>
              <a:t>How do we adjust our questions and discussions to support all learners?</a:t>
            </a:r>
          </a:p>
          <a:p>
            <a:r>
              <a:rPr lang="en-US" sz="3200" dirty="0"/>
              <a:t>How do we evaluate and provide feedback on questioning and discussion?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03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Indicators of Proficient Questioning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the teacher 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are 1/5 and 20% the same?  How are they different?</a:t>
            </a:r>
          </a:p>
          <a:p>
            <a:r>
              <a:rPr lang="en-US" dirty="0"/>
              <a:t>Michael, can you comment on Mary’s idea?</a:t>
            </a:r>
          </a:p>
          <a:p>
            <a:r>
              <a:rPr lang="en-US" dirty="0"/>
              <a:t>Who thought about it a different way?</a:t>
            </a:r>
          </a:p>
          <a:p>
            <a:r>
              <a:rPr lang="en-US" dirty="0"/>
              <a:t>Do you agree or disagree? Why?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What the students Ask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How many ways are there to get the answer?</a:t>
            </a:r>
          </a:p>
          <a:p>
            <a:r>
              <a:rPr lang="en-US" dirty="0"/>
              <a:t>I don’t think I agree with you on this, because…</a:t>
            </a:r>
          </a:p>
          <a:p>
            <a:r>
              <a:rPr lang="en-US" dirty="0"/>
              <a:t>Does anyone have another idea as to how we might figure this out?</a:t>
            </a:r>
          </a:p>
          <a:p>
            <a:r>
              <a:rPr lang="en-US" dirty="0"/>
              <a:t>What it…?</a:t>
            </a:r>
          </a:p>
        </p:txBody>
      </p:sp>
      <p:sp>
        <p:nvSpPr>
          <p:cNvPr id="9" name="Footer Placeholder 5"/>
          <p:cNvSpPr txBox="1">
            <a:spLocks/>
          </p:cNvSpPr>
          <p:nvPr/>
        </p:nvSpPr>
        <p:spPr>
          <a:xfrm>
            <a:off x="225335" y="6492240"/>
            <a:ext cx="2344782" cy="31133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dirty="0"/>
              <a:t>Source: Danielson, C. 2011.</a:t>
            </a:r>
          </a:p>
        </p:txBody>
      </p:sp>
    </p:spTree>
    <p:extLst>
      <p:ext uri="{BB962C8B-B14F-4D97-AF65-F5344CB8AC3E}">
        <p14:creationId xmlns:p14="http://schemas.microsoft.com/office/powerpoint/2010/main" val="159622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702834" cy="1450757"/>
          </a:xfrm>
        </p:spPr>
        <p:txBody>
          <a:bodyPr/>
          <a:lstStyle/>
          <a:p>
            <a:r>
              <a:rPr lang="en-US" dirty="0"/>
              <a:t>Research Findings and 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Teachers typically wait less than one second after asking a question before calling on a student to answer (Wait Time 1).  They wait even less time (usually 0 seconds) before speaking after a student has answered (Wait Time 2)</a:t>
            </a:r>
          </a:p>
        </p:txBody>
      </p:sp>
      <p:sp>
        <p:nvSpPr>
          <p:cNvPr id="5" name="Footer Placeholder 5"/>
          <p:cNvSpPr txBox="1">
            <a:spLocks/>
          </p:cNvSpPr>
          <p:nvPr/>
        </p:nvSpPr>
        <p:spPr>
          <a:xfrm>
            <a:off x="225334" y="6492240"/>
            <a:ext cx="7429499" cy="31133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dirty="0"/>
              <a:t>Source: Walsh and </a:t>
            </a:r>
            <a:r>
              <a:rPr lang="en-US" altLang="zh-TW" dirty="0" err="1"/>
              <a:t>Sattes</a:t>
            </a:r>
            <a:r>
              <a:rPr lang="en-US" altLang="zh-TW" dirty="0"/>
              <a:t> (2005)</a:t>
            </a:r>
          </a:p>
        </p:txBody>
      </p:sp>
    </p:spTree>
    <p:extLst>
      <p:ext uri="{BB962C8B-B14F-4D97-AF65-F5344CB8AC3E}">
        <p14:creationId xmlns:p14="http://schemas.microsoft.com/office/powerpoint/2010/main" val="304265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WHY WAIT TIMES?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Students must have…</a:t>
            </a:r>
          </a:p>
          <a:p>
            <a:r>
              <a:rPr lang="en-US" sz="2400" dirty="0"/>
              <a:t>… </a:t>
            </a:r>
            <a:r>
              <a:rPr lang="en-US" sz="2400" dirty="0">
                <a:latin typeface="Century Gothic" charset="0"/>
              </a:rPr>
              <a:t>uninterrupted periods of time to process information</a:t>
            </a:r>
          </a:p>
          <a:p>
            <a:r>
              <a:rPr lang="en-US" sz="2400" dirty="0">
                <a:latin typeface="Century Gothic" charset="0"/>
              </a:rPr>
              <a:t>…Students must be able to reflect on what has been said, observed, or done</a:t>
            </a:r>
          </a:p>
          <a:p>
            <a:r>
              <a:rPr lang="en-US" sz="2400" dirty="0">
                <a:latin typeface="Century Gothic" charset="0"/>
              </a:rPr>
              <a:t>…Students need to be able to consider what their personal responses will be </a:t>
            </a:r>
          </a:p>
          <a:p>
            <a:pPr marL="0" indent="0" algn="ctr">
              <a:buNone/>
            </a:pPr>
            <a:endParaRPr lang="en-US" dirty="0">
              <a:latin typeface="Century Gothic" charset="0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rgbClr val="C00000"/>
                </a:solidFill>
                <a:latin typeface="Century Gothic" charset="0"/>
              </a:rPr>
              <a:t>Information processing involves multiple cognitive tasks that take time</a:t>
            </a:r>
          </a:p>
        </p:txBody>
      </p:sp>
    </p:spTree>
    <p:extLst>
      <p:ext uri="{BB962C8B-B14F-4D97-AF65-F5344CB8AC3E}">
        <p14:creationId xmlns:p14="http://schemas.microsoft.com/office/powerpoint/2010/main" val="403375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WAIT TIMES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/>
              <a:t>Mary Budd Rowe invented the concept of "wait time" as an instructional resource in 1972. </a:t>
            </a:r>
          </a:p>
          <a:p>
            <a:r>
              <a:rPr lang="en-US" sz="3600" dirty="0"/>
              <a:t> </a:t>
            </a:r>
          </a:p>
          <a:p>
            <a:pPr lvl="1"/>
            <a:r>
              <a:rPr lang="en-US" sz="3600" dirty="0"/>
              <a:t>When in a typical classroom periods of silence that following a teacher question and a students' completed response rarely lasted more than 1.5 seconds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6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WAIT TIMES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4976" y="1737360"/>
            <a:ext cx="9621838" cy="45145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entury Gothic" charset="0"/>
              </a:rPr>
              <a:t>When students are given 3 or more seconds of undisturbed "wait-time," certain positive outcomes:</a:t>
            </a:r>
          </a:p>
          <a:p>
            <a:pPr lvl="1"/>
            <a:r>
              <a:rPr lang="en-US" dirty="0">
                <a:latin typeface="Century Gothic" charset="0"/>
              </a:rPr>
              <a:t>The length and correctness of their responses increase.</a:t>
            </a:r>
          </a:p>
          <a:p>
            <a:pPr lvl="1"/>
            <a:r>
              <a:rPr lang="en-US" dirty="0">
                <a:latin typeface="Century Gothic" charset="0"/>
              </a:rPr>
              <a:t>The number of their "I don't know" and no answer responses decreases.</a:t>
            </a:r>
          </a:p>
          <a:p>
            <a:pPr lvl="1"/>
            <a:r>
              <a:rPr lang="en-US" dirty="0">
                <a:latin typeface="Century Gothic" charset="0"/>
              </a:rPr>
              <a:t>The number of volunteered, appropriate answers by larger numbers of students greatly increases</a:t>
            </a:r>
          </a:p>
          <a:p>
            <a:pPr lvl="1"/>
            <a:r>
              <a:rPr lang="en-US" dirty="0">
                <a:latin typeface="Century Gothic" charset="0"/>
              </a:rPr>
              <a:t>The scores of students on academic achievement tests tend to increase.</a:t>
            </a:r>
          </a:p>
          <a:p>
            <a:r>
              <a:rPr lang="en-US" dirty="0">
                <a:latin typeface="Century Gothic" charset="0"/>
              </a:rPr>
              <a:t>When teachers wait patiently in silence for 3 or more seconds at appropriate places, positive changes in their own behaviors also occur:</a:t>
            </a:r>
          </a:p>
          <a:p>
            <a:pPr lvl="1"/>
            <a:r>
              <a:rPr lang="en-US" dirty="0">
                <a:latin typeface="Century Gothic" charset="0"/>
              </a:rPr>
              <a:t>Their questioning strategies tend to be more flexible and varied</a:t>
            </a:r>
          </a:p>
          <a:p>
            <a:pPr lvl="1"/>
            <a:r>
              <a:rPr lang="en-US" dirty="0">
                <a:latin typeface="Century Gothic" charset="0"/>
              </a:rPr>
              <a:t>They decrease the quantity and increase the quality and variety of questions</a:t>
            </a:r>
          </a:p>
          <a:p>
            <a:pPr lvl="1"/>
            <a:r>
              <a:rPr lang="en-US" dirty="0">
                <a:latin typeface="Century Gothic" charset="0"/>
              </a:rPr>
              <a:t>They ask additional questions that require more complex information processing and higher level thinking on the part of students.</a:t>
            </a:r>
          </a:p>
        </p:txBody>
      </p:sp>
    </p:spTree>
    <p:extLst>
      <p:ext uri="{BB962C8B-B14F-4D97-AF65-F5344CB8AC3E}">
        <p14:creationId xmlns:p14="http://schemas.microsoft.com/office/powerpoint/2010/main" val="402896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5058" y="3943869"/>
            <a:ext cx="2609891" cy="2714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2455817"/>
            <a:ext cx="10894423" cy="102542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>
                <a:solidFill>
                  <a:srgbClr val="002060"/>
                </a:solidFill>
              </a:rPr>
              <a:t>3b - Using Questioning and Discussion Techniques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B050"/>
                </a:solidFill>
              </a:rPr>
              <a:t>discussion techniques</a:t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student participation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br>
              <a:rPr lang="en-US" b="1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421" y="2233750"/>
            <a:ext cx="7729728" cy="2873827"/>
          </a:xfrm>
        </p:spPr>
        <p:txBody>
          <a:bodyPr>
            <a:noAutofit/>
          </a:bodyPr>
          <a:lstStyle/>
          <a:p>
            <a:r>
              <a:rPr lang="en-US" sz="3600" dirty="0"/>
              <a:t>§ Effective use of student responses and ideas</a:t>
            </a:r>
          </a:p>
          <a:p>
            <a:r>
              <a:rPr lang="en-US" sz="3600" dirty="0"/>
              <a:t>§ Discussion with the teacher stepping out of the central, mediating role </a:t>
            </a:r>
          </a:p>
          <a:p>
            <a:r>
              <a:rPr lang="en-US" sz="3600" dirty="0"/>
              <a:t>§ High levels of student participation in discussion</a:t>
            </a:r>
          </a:p>
        </p:txBody>
      </p:sp>
    </p:spTree>
    <p:extLst>
      <p:ext uri="{BB962C8B-B14F-4D97-AF65-F5344CB8AC3E}">
        <p14:creationId xmlns:p14="http://schemas.microsoft.com/office/powerpoint/2010/main" val="309061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Climate for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/>
          </a:p>
          <a:p>
            <a:pPr marL="0" indent="0" algn="ctr">
              <a:buNone/>
            </a:pPr>
            <a:r>
              <a:rPr lang="en-US" sz="4000" dirty="0"/>
              <a:t>Why do we need to take time to build a classroom climate that supports rigorous questioning and student discussion?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6210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forms of discussion</a:t>
            </a:r>
          </a:p>
        </p:txBody>
      </p:sp>
      <p:pic>
        <p:nvPicPr>
          <p:cNvPr id="4" name="Content Placeholder 3" descr="Three Forms of Discussion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1700" y="1822450"/>
            <a:ext cx="9806174" cy="2408822"/>
          </a:xfrm>
        </p:spPr>
      </p:pic>
    </p:spTree>
    <p:extLst>
      <p:ext uri="{BB962C8B-B14F-4D97-AF65-F5344CB8AC3E}">
        <p14:creationId xmlns:p14="http://schemas.microsoft.com/office/powerpoint/2010/main" val="133674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Questioning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1 – Frame a quality focus question</a:t>
            </a:r>
          </a:p>
          <a:p>
            <a:r>
              <a:rPr lang="en-US" sz="4000" dirty="0"/>
              <a:t>2 – Promote equitable participation</a:t>
            </a:r>
          </a:p>
          <a:p>
            <a:r>
              <a:rPr lang="en-US" sz="4000" dirty="0"/>
              <a:t>3 – Scaffold student responses to deepen thinking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4 – Create a culture for thoughtful discussion</a:t>
            </a:r>
          </a:p>
        </p:txBody>
      </p:sp>
    </p:spTree>
    <p:extLst>
      <p:ext uri="{BB962C8B-B14F-4D97-AF65-F5344CB8AC3E}">
        <p14:creationId xmlns:p14="http://schemas.microsoft.com/office/powerpoint/2010/main" val="16948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culture for thoughtful discussions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Three categories of norms in questioning for discussions</a:t>
            </a:r>
          </a:p>
          <a:p>
            <a:pPr lvl="1"/>
            <a:r>
              <a:rPr lang="en-US" sz="3600" dirty="0"/>
              <a:t>Purposes of questions</a:t>
            </a:r>
          </a:p>
          <a:p>
            <a:pPr lvl="1"/>
            <a:r>
              <a:rPr lang="en-US" sz="3600" dirty="0"/>
              <a:t>Think times</a:t>
            </a:r>
          </a:p>
          <a:p>
            <a:pPr lvl="1"/>
            <a:r>
              <a:rPr lang="en-US" sz="3600" dirty="0"/>
              <a:t>Participation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6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Hattie’s Research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590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77800" indent="0">
              <a:spcBef>
                <a:spcPts val="0"/>
              </a:spcBef>
              <a:buNone/>
            </a:pPr>
            <a:r>
              <a:rPr lang="en-US" dirty="0"/>
              <a:t>***Effect size of 0.5 is equivalent to one grade level on exam results –Above average for Educational Research </a:t>
            </a:r>
          </a:p>
        </p:txBody>
      </p:sp>
      <p:graphicFrame>
        <p:nvGraphicFramePr>
          <p:cNvPr id="88" name="Shape 88"/>
          <p:cNvGraphicFramePr/>
          <p:nvPr>
            <p:extLst>
              <p:ext uri="{D42A27DB-BD31-4B8C-83A1-F6EECF244321}">
                <p14:modId xmlns:p14="http://schemas.microsoft.com/office/powerpoint/2010/main" val="3359636863"/>
              </p:ext>
            </p:extLst>
          </p:nvPr>
        </p:nvGraphicFramePr>
        <p:xfrm>
          <a:off x="952500" y="2476500"/>
          <a:ext cx="10287000" cy="399401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14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86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Influence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Effect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6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dirty="0"/>
                        <a:t>Questioning (The last strategy on Hattie’s list and the last one above a .4 effect size)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dirty="0"/>
                        <a:t>.41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3925">
                <a:tc>
                  <a:txBody>
                    <a:bodyPr/>
                    <a:lstStyle/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dirty="0"/>
                        <a:t>Instructional Quality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dirty="0"/>
                        <a:t>-Clear learning targets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dirty="0"/>
                        <a:t>-Student engagement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dirty="0"/>
                        <a:t>-Questioning and student discussion (High level)</a:t>
                      </a:r>
                    </a:p>
                    <a:p>
                      <a:pPr rtl="0">
                        <a:spcBef>
                          <a:spcPts val="0"/>
                        </a:spcBef>
                        <a:buNone/>
                      </a:pPr>
                      <a:r>
                        <a:rPr lang="en-US" dirty="0"/>
                        <a:t>-Checking for understanding</a:t>
                      </a:r>
                    </a:p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dirty="0"/>
                        <a:t>-Assessment for learning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buNone/>
                      </a:pPr>
                      <a:r>
                        <a:rPr lang="en-US" dirty="0"/>
                        <a:t>1.00</a:t>
                      </a: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41676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Reflecting and connecting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Questions for discussion requires teachers to assume a different role to..</a:t>
            </a:r>
          </a:p>
          <a:p>
            <a:pPr lvl="1"/>
            <a:r>
              <a:rPr lang="en-US" sz="2800" dirty="0"/>
              <a:t>Frame one question to focus the discussion, then questions only when perplexed.</a:t>
            </a:r>
          </a:p>
          <a:p>
            <a:pPr lvl="1"/>
            <a:r>
              <a:rPr lang="en-US" sz="2800" dirty="0"/>
              <a:t>Refrains from speaking in response to every student comment, leaving space for students to talk to one another.</a:t>
            </a:r>
          </a:p>
          <a:p>
            <a:pPr lvl="1"/>
            <a:r>
              <a:rPr lang="en-US" sz="2800" dirty="0"/>
              <a:t>Withholds both positive and constructive feedback, allowing students to critique one another’s thinking and ideas.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7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68124"/>
          </a:xfrm>
        </p:spPr>
        <p:txBody>
          <a:bodyPr/>
          <a:lstStyle/>
          <a:p>
            <a:r>
              <a:rPr lang="en-US" dirty="0"/>
              <a:t>Participation Norms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1. How do we scaffold instruction or provide routines so students can learn to speak as they are motivated to speak without raising their hand?</a:t>
            </a:r>
          </a:p>
          <a:p>
            <a:r>
              <a:rPr lang="en-US" sz="2400" dirty="0"/>
              <a:t>2. How can we teach students to talk to each other, not just the teacher?</a:t>
            </a:r>
          </a:p>
          <a:p>
            <a:r>
              <a:rPr lang="en-US" sz="2400" dirty="0"/>
              <a:t>3. How can we get students to share what they are thinking (metacognition)?</a:t>
            </a:r>
          </a:p>
          <a:p>
            <a:r>
              <a:rPr lang="en-US" sz="2400" dirty="0"/>
              <a:t>4. How can we get students to monitor their talk so as not to monopolize the conversation?</a:t>
            </a:r>
          </a:p>
          <a:p>
            <a:r>
              <a:rPr lang="en-US" sz="2400" dirty="0"/>
              <a:t>5. How can we get students to listen to others respectfully and ask questions to clarify their understanding?</a:t>
            </a:r>
          </a:p>
          <a:p>
            <a:r>
              <a:rPr lang="en-US" sz="2400" dirty="0"/>
              <a:t>6. How can we get students to encourage others to speak?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52560" y="4953000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</a:rPr>
              <a:t>Turn and Talk</a:t>
            </a:r>
            <a:endParaRPr lang="en-US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2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Climate for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Clarify your expectations that students will talk about their own reasoning and respond to each other’s idea. (SMP 3)</a:t>
            </a:r>
          </a:p>
          <a:p>
            <a:pPr lvl="1"/>
            <a:r>
              <a:rPr lang="en-US" sz="3200" dirty="0"/>
              <a:t>Respectful discourse</a:t>
            </a:r>
          </a:p>
          <a:p>
            <a:pPr lvl="1"/>
            <a:r>
              <a:rPr lang="en-US" sz="3200" dirty="0"/>
              <a:t>Equitable participation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Footer Placeholder 5"/>
          <p:cNvSpPr txBox="1">
            <a:spLocks/>
          </p:cNvSpPr>
          <p:nvPr/>
        </p:nvSpPr>
        <p:spPr>
          <a:xfrm>
            <a:off x="225335" y="6492240"/>
            <a:ext cx="3902912" cy="271631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dirty="0"/>
              <a:t>Source:  C</a:t>
            </a:r>
            <a:r>
              <a:rPr lang="en-US" dirty="0"/>
              <a:t>hapin, S., O’Connor, C., &amp; Anderson, N. (2013)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6668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Strategies for Small Group Discussion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Talking Chips</a:t>
            </a:r>
          </a:p>
          <a:p>
            <a:r>
              <a:rPr lang="en-US" sz="4000" dirty="0"/>
              <a:t>Round Robin/ Round Table</a:t>
            </a:r>
          </a:p>
          <a:p>
            <a:r>
              <a:rPr lang="en-US" sz="4000" dirty="0"/>
              <a:t>First Turn, Last Turn</a:t>
            </a:r>
          </a:p>
          <a:p>
            <a:r>
              <a:rPr lang="en-US" sz="4000" dirty="0"/>
              <a:t>Jot Thoughts</a:t>
            </a:r>
          </a:p>
          <a:p>
            <a:endParaRPr lang="en-US" sz="4000" dirty="0"/>
          </a:p>
          <a:p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99" y="2667000"/>
            <a:ext cx="4231217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45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Strategies for Whole Group Discussion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Socratic Seminar</a:t>
            </a:r>
          </a:p>
          <a:p>
            <a:r>
              <a:rPr lang="en-US" sz="4400" dirty="0"/>
              <a:t>Fish Bowl </a:t>
            </a:r>
          </a:p>
          <a:p>
            <a:r>
              <a:rPr lang="en-US" sz="4400" dirty="0"/>
              <a:t>Snowball Discussion </a:t>
            </a:r>
          </a:p>
          <a:p>
            <a:r>
              <a:rPr lang="en-US" sz="4400" dirty="0"/>
              <a:t>Spend A Buck</a:t>
            </a:r>
          </a:p>
          <a:p>
            <a:r>
              <a:rPr lang="en-US" sz="4400" dirty="0"/>
              <a:t>Walk Around Survey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072" y="2505074"/>
            <a:ext cx="4259984" cy="319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4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Scaffolding Questions and Discussions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endParaRPr lang="en-US" sz="3200" dirty="0"/>
          </a:p>
          <a:p>
            <a:pPr algn="ctr"/>
            <a:r>
              <a:rPr lang="en-US" sz="3600" dirty="0"/>
              <a:t>How do we support students who are below grade level, are ELLs, or have other unique learning needs?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Scaffolding becomes differentiation when students access or have access to scaffolding only when needed. </a:t>
            </a:r>
          </a:p>
          <a:p>
            <a:pPr algn="ctr"/>
            <a:r>
              <a:rPr lang="en-US" sz="3600" dirty="0"/>
              <a:t>Scaffolds that are provided to the whole class might be appropriate and necessary, but whole class scaffolds are not differentiation. </a:t>
            </a:r>
          </a:p>
        </p:txBody>
      </p:sp>
      <p:sp>
        <p:nvSpPr>
          <p:cNvPr id="6" name="Footer Placeholder 5"/>
          <p:cNvSpPr txBox="1">
            <a:spLocks/>
          </p:cNvSpPr>
          <p:nvPr/>
        </p:nvSpPr>
        <p:spPr>
          <a:xfrm>
            <a:off x="225335" y="6492240"/>
            <a:ext cx="2344782" cy="311330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TW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28661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81050"/>
            <a:ext cx="10058400" cy="956310"/>
          </a:xfrm>
        </p:spPr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737360"/>
            <a:ext cx="10736580" cy="464439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Chapin, S., O’Connor, C., &amp; Anderson, N. (2013).  </a:t>
            </a:r>
            <a:r>
              <a:rPr lang="en-US" i="1" dirty="0"/>
              <a:t>Classroom discussions in math: A teacher’s guide for using talk moves to support the common core and more, grades K-6 (Third ed.).</a:t>
            </a:r>
          </a:p>
          <a:p>
            <a:r>
              <a:rPr lang="en-US" dirty="0" err="1"/>
              <a:t>Eisenmann</a:t>
            </a:r>
            <a:r>
              <a:rPr lang="en-US" dirty="0"/>
              <a:t>, B. (2009).  </a:t>
            </a:r>
            <a:r>
              <a:rPr lang="en-US" i="1" dirty="0"/>
              <a:t>Promoting purposeful discourse: Teacher research in mathematics classrooms</a:t>
            </a:r>
            <a:r>
              <a:rPr lang="en-US" dirty="0"/>
              <a:t>.  Reston, VA: National Council of Teachers of Mathematics</a:t>
            </a:r>
            <a:r>
              <a:rPr lang="en-US" i="1" dirty="0"/>
              <a:t>.</a:t>
            </a:r>
          </a:p>
          <a:p>
            <a:r>
              <a:rPr lang="en-US" dirty="0"/>
              <a:t>Smith, M., &amp; Stein, M. (2011). </a:t>
            </a:r>
            <a:r>
              <a:rPr lang="en-US" i="1" dirty="0"/>
              <a:t>5 practices for orchestrating productive mathematics discussions.</a:t>
            </a:r>
            <a:r>
              <a:rPr lang="en-US" dirty="0"/>
              <a:t> Reston, VS: National Council of Teachers of Mathematics.</a:t>
            </a:r>
          </a:p>
          <a:p>
            <a:r>
              <a:rPr lang="en-US" dirty="0"/>
              <a:t>Susskind, </a:t>
            </a:r>
            <a:r>
              <a:rPr lang="en-US" dirty="0" err="1"/>
              <a:t>Edwind</a:t>
            </a:r>
            <a:r>
              <a:rPr lang="en-US" dirty="0"/>
              <a:t>. (1979). “Encouraging Teachers to Encourage Children’s Curiosity: A Pivotal </a:t>
            </a:r>
            <a:r>
              <a:rPr lang="en-US" dirty="0" err="1"/>
              <a:t>Competence.”</a:t>
            </a:r>
            <a:r>
              <a:rPr lang="en-US" i="1" dirty="0" err="1"/>
              <a:t>Journal</a:t>
            </a:r>
            <a:r>
              <a:rPr lang="en-US" i="1" dirty="0"/>
              <a:t> of Clinical Child &amp; Adolescent Psychology</a:t>
            </a:r>
            <a:r>
              <a:rPr lang="en-US" dirty="0"/>
              <a:t> 8 (2): 101–6.</a:t>
            </a:r>
          </a:p>
          <a:p>
            <a:r>
              <a:rPr lang="en-US" dirty="0"/>
              <a:t>Walsh, Jackie </a:t>
            </a:r>
            <a:r>
              <a:rPr lang="en-US" dirty="0" err="1"/>
              <a:t>Acree</a:t>
            </a:r>
            <a:r>
              <a:rPr lang="en-US" dirty="0"/>
              <a:t>, and Beth </a:t>
            </a:r>
            <a:r>
              <a:rPr lang="en-US" dirty="0" err="1"/>
              <a:t>Dankert</a:t>
            </a:r>
            <a:r>
              <a:rPr lang="en-US" dirty="0"/>
              <a:t> </a:t>
            </a:r>
            <a:r>
              <a:rPr lang="en-US" dirty="0" err="1"/>
              <a:t>Sattes</a:t>
            </a:r>
            <a:r>
              <a:rPr lang="en-US" dirty="0"/>
              <a:t>. (2005). </a:t>
            </a:r>
            <a:r>
              <a:rPr lang="en-US" i="1" dirty="0"/>
              <a:t>Quality Questioning: Research-Based Practice to Engage Every Learner.</a:t>
            </a:r>
            <a:r>
              <a:rPr lang="en-US" dirty="0"/>
              <a:t> Thousand Oaks, CA: Corwin Press. </a:t>
            </a:r>
          </a:p>
          <a:p>
            <a:r>
              <a:rPr lang="en-US" dirty="0"/>
              <a:t>Walsh, Jackie A., and Beth D. </a:t>
            </a:r>
            <a:r>
              <a:rPr lang="en-US" dirty="0" err="1"/>
              <a:t>Sattes</a:t>
            </a:r>
            <a:r>
              <a:rPr lang="en-US" dirty="0"/>
              <a:t>. </a:t>
            </a:r>
            <a:r>
              <a:rPr lang="en-US" i="1" dirty="0"/>
              <a:t>Questioning for Classroom Discussion: Purposeful Speaking, Engaged Listening, Deep Thinking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.: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Print.</a:t>
            </a:r>
          </a:p>
          <a:p>
            <a:r>
              <a:rPr lang="en-US" dirty="0"/>
              <a:t>Danielson, C. (2011) Framework for Teaching. </a:t>
            </a:r>
            <a:r>
              <a:rPr lang="en-US" dirty="0">
                <a:hlinkClick r:id="rId2"/>
              </a:rPr>
              <a:t>http://schools.nyc.gov/NR/rdonlyres/E0680706-13CB-4C6F-A68B-C88706361980/0/NYCDOEPriority6Danielson2011.docx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60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6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56" y="131859"/>
            <a:ext cx="10058400" cy="1450757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Carousel Activity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56" y="1758462"/>
            <a:ext cx="10564838" cy="4814017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</a:rPr>
              <a:t>Each group will be given a statement based on questioning research in the classroom.</a:t>
            </a:r>
          </a:p>
          <a:p>
            <a:r>
              <a:rPr lang="en-US" sz="3200" b="1" dirty="0"/>
              <a:t>For your statement, reflect on the following questions: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</a:rPr>
              <a:t>What does your statement mean for our classrooms?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</a:rPr>
              <a:t>How do we, as administrators, address these statements?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C00000"/>
                </a:solidFill>
              </a:rPr>
              <a:t>Summarize your discussions on the chart paper given</a:t>
            </a:r>
          </a:p>
        </p:txBody>
      </p:sp>
    </p:spTree>
    <p:extLst>
      <p:ext uri="{BB962C8B-B14F-4D97-AF65-F5344CB8AC3E}">
        <p14:creationId xmlns:p14="http://schemas.microsoft.com/office/powerpoint/2010/main" val="181487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Carousel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C00000"/>
                </a:solidFill>
              </a:rPr>
              <a:t>One person remain behind at your poster (as the curator) while other group members visit the other posters.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22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Share-out Whole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84431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Teachers ask many questions.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Most teacher questions are at the lowest cognitive level – known as fact, recall, or knowledge.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Not all students are accountable to respond to all questions.  Teachers frequently call on volunteers, and these volunteers constitute a select group of students.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Teachers typically wait less than one second after asking a question before calling on a student to answer (Wait Time 1).  They wait even less time (usually 0 seconds) before speaking after a student has answered (Wait Time 2)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Teachers often accept incorrect answers without probing; they frequently answer their own questions. 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Students ask very few content-related questions.</a:t>
            </a:r>
          </a:p>
        </p:txBody>
      </p:sp>
    </p:spTree>
    <p:extLst>
      <p:ext uri="{BB962C8B-B14F-4D97-AF65-F5344CB8AC3E}">
        <p14:creationId xmlns:p14="http://schemas.microsoft.com/office/powerpoint/2010/main" val="245814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863324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Teacher Standards Addressed: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655" y="1510145"/>
            <a:ext cx="10837025" cy="4358949"/>
          </a:xfrm>
        </p:spPr>
        <p:txBody>
          <a:bodyPr>
            <a:normAutofit fontScale="85000" lnSpcReduction="10000"/>
          </a:bodyPr>
          <a:lstStyle/>
          <a:p>
            <a:r>
              <a:rPr lang="en-US" b="1" u="sng" dirty="0"/>
              <a:t>Standard 2: Knowledge of Content and Instructional Planning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2.1 Knowledge of the content they teach, including relationships among central concepts, tools of inquiry, and structures and current developments within their discipline[s]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2.2 Teachers understand how to connect concepts across disciplines and engage learners in critical and innovative thinking and collaborative problem solving related to real world contexts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2.3 Uses a broad range of instructional strategies to make subject matter accessible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2.5 Designs relevant instruction that connects students’ prior understanding and experiences to new knowledge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u="sng" dirty="0"/>
              <a:t>Standard 3: Instructional Practice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3.1 Uses research-based practices and evidence of student learning to provide developmentally appropriate and standards-driven instruction that motivates and engages students in learning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3.2 Communicate clearly and accurately with students to maximize their understanding and learning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3.3 Set high expectations and create challenging learning experiences for students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3.4 Explores and uses a variety of instructional approaches, resources, and technologies to meet diverse learning needs, engage students and promote achievement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3.5 Engage students in the development of multi-disciplinary skills, such as communication, collaboration, critical thinking, and use of technology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u="sng" dirty="0"/>
              <a:t>Standard 4: Learning Environment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4.2 Creates an intellectually challenging and stimulating learning environment</a:t>
            </a:r>
          </a:p>
        </p:txBody>
      </p:sp>
    </p:spTree>
    <p:extLst>
      <p:ext uri="{BB962C8B-B14F-4D97-AF65-F5344CB8AC3E}">
        <p14:creationId xmlns:p14="http://schemas.microsoft.com/office/powerpoint/2010/main" val="5115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 Evaluator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dirty="0">
                <a:latin typeface="Arial"/>
                <a:cs typeface="Arial"/>
              </a:rPr>
              <a:t>New York State Teaching Standards and Leadership Standards 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>
                <a:latin typeface="Arial"/>
                <a:cs typeface="Arial"/>
              </a:rPr>
              <a:t>Evidence-based observation </a:t>
            </a:r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dirty="0">
                <a:latin typeface="Arial"/>
                <a:cs typeface="Arial"/>
              </a:rPr>
              <a:t>Application and use of the State-approved teacher or principal rubrics </a:t>
            </a:r>
          </a:p>
          <a:p>
            <a:pPr marL="0" indent="0">
              <a:buNone/>
            </a:pPr>
            <a:r>
              <a:rPr lang="en-US" dirty="0"/>
              <a:t>9.</a:t>
            </a:r>
            <a:r>
              <a:rPr lang="en-US" dirty="0">
                <a:latin typeface="Arial"/>
                <a:cs typeface="Arial"/>
              </a:rPr>
              <a:t> Specific considerations in evaluating teachers and principals of ELLs and students with disabilities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81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9276</TotalTime>
  <Words>2679</Words>
  <Application>Microsoft Office PowerPoint</Application>
  <PresentationFormat>Widescreen</PresentationFormat>
  <Paragraphs>326</Paragraphs>
  <Slides>47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9" baseType="lpstr">
      <vt:lpstr>Arial</vt:lpstr>
      <vt:lpstr>Arial Black</vt:lpstr>
      <vt:lpstr>Arial Rounded MT Bold</vt:lpstr>
      <vt:lpstr>Calibri</vt:lpstr>
      <vt:lpstr>Calibri Light</vt:lpstr>
      <vt:lpstr>Century Gothic</vt:lpstr>
      <vt:lpstr>Impact</vt:lpstr>
      <vt:lpstr>Lucida Sans</vt:lpstr>
      <vt:lpstr>新細明體</vt:lpstr>
      <vt:lpstr>Roboto</vt:lpstr>
      <vt:lpstr>Wingdings</vt:lpstr>
      <vt:lpstr>Retrospect</vt:lpstr>
      <vt:lpstr>Using Questioning and Discussion Techniques to Engage All Learners</vt:lpstr>
      <vt:lpstr>Next Session: May 16th</vt:lpstr>
      <vt:lpstr>Targets for Today’s Presentation:</vt:lpstr>
      <vt:lpstr>Hattie’s Research</vt:lpstr>
      <vt:lpstr>Carousel Activity</vt:lpstr>
      <vt:lpstr>Carousel Activity</vt:lpstr>
      <vt:lpstr>Share-out Whole Group</vt:lpstr>
      <vt:lpstr>Teacher Standards Addressed: </vt:lpstr>
      <vt:lpstr>Lead Evaluator </vt:lpstr>
      <vt:lpstr>Danielson Bullets </vt:lpstr>
      <vt:lpstr>3b - Using Questioning and Discussion Techniques  quality of questions </vt:lpstr>
      <vt:lpstr>Why focus on questioning and discussion?</vt:lpstr>
      <vt:lpstr>Why focus on questioning and discussion?</vt:lpstr>
      <vt:lpstr>What types of questions should we ask our students?</vt:lpstr>
      <vt:lpstr>Review of Cognitive Load – HOT </vt:lpstr>
      <vt:lpstr>How do we prepare students for higher order questions and discussion?</vt:lpstr>
      <vt:lpstr>How do we prepare students for higher order questions and discussion?</vt:lpstr>
      <vt:lpstr>Why focus on questioning and discussion?</vt:lpstr>
      <vt:lpstr>Research Findings and Implications</vt:lpstr>
      <vt:lpstr>Research Findings and Implications</vt:lpstr>
      <vt:lpstr>How to frame a quality focus question.</vt:lpstr>
      <vt:lpstr>PowerPoint Presentation</vt:lpstr>
      <vt:lpstr>PowerPoint Presentation</vt:lpstr>
      <vt:lpstr>Break and Read  Until 2:00 Thank You</vt:lpstr>
      <vt:lpstr>Research Findings and Implications</vt:lpstr>
      <vt:lpstr>Research Findings and Implications</vt:lpstr>
      <vt:lpstr>Indicators of Proficient Questioning</vt:lpstr>
      <vt:lpstr>Funneling vs. Focusing Questions</vt:lpstr>
      <vt:lpstr>Indicators of Proficient Questioning</vt:lpstr>
      <vt:lpstr>Indicators of Proficient Questioning</vt:lpstr>
      <vt:lpstr>Research Findings and Implications</vt:lpstr>
      <vt:lpstr>WHY WAIT TIMES?</vt:lpstr>
      <vt:lpstr>WAIT TIMES</vt:lpstr>
      <vt:lpstr>WAIT TIMES</vt:lpstr>
      <vt:lpstr>3b - Using Questioning and Discussion Techniques discussion techniques student participation  </vt:lpstr>
      <vt:lpstr>Creating a Climate for Discussion</vt:lpstr>
      <vt:lpstr>Three forms of discussion</vt:lpstr>
      <vt:lpstr>Questioning Practice</vt:lpstr>
      <vt:lpstr>Create a culture for thoughtful discussions</vt:lpstr>
      <vt:lpstr>Reflecting and connecting</vt:lpstr>
      <vt:lpstr>Participation Norms </vt:lpstr>
      <vt:lpstr>Creating a Climate for Discussion</vt:lpstr>
      <vt:lpstr>Strategies for Small Group Discussion  </vt:lpstr>
      <vt:lpstr>Strategies for Whole Group Discussion </vt:lpstr>
      <vt:lpstr>Scaffolding Questions and Discussions</vt:lpstr>
      <vt:lpstr>Sources</vt:lpstr>
      <vt:lpstr>Final Thoughts….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Questioning and Discussion Techniques to Engage All Learners</dc:title>
  <dc:creator>Allison Sitts</dc:creator>
  <cp:lastModifiedBy>Karches, Jessica</cp:lastModifiedBy>
  <cp:revision>100</cp:revision>
  <cp:lastPrinted>2016-03-28T12:56:23Z</cp:lastPrinted>
  <dcterms:created xsi:type="dcterms:W3CDTF">2015-09-03T15:01:19Z</dcterms:created>
  <dcterms:modified xsi:type="dcterms:W3CDTF">2016-04-01T17:14:14Z</dcterms:modified>
</cp:coreProperties>
</file>