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73" r:id="rId1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2718" autoAdjust="0"/>
  </p:normalViewPr>
  <p:slideViewPr>
    <p:cSldViewPr>
      <p:cViewPr>
        <p:scale>
          <a:sx n="81" d="100"/>
          <a:sy n="81" d="100"/>
        </p:scale>
        <p:origin x="-336" y="-4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7/23/14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7/23/14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5-10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51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</a:t>
            </a:r>
            <a:r>
              <a:rPr lang="en-US" baseline="0" dirty="0" smtClean="0"/>
              <a:t> administrators with warm and cool feedback sheet.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64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Administrators</a:t>
            </a:r>
            <a:r>
              <a:rPr lang="en-US" baseline="0" dirty="0" smtClean="0"/>
              <a:t> will first complete the warm and cool feedback sheet individually then as a table select 1 warm and 1 cool feedback statement to support the video.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42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10-15</a:t>
            </a:r>
            <a:r>
              <a:rPr lang="en-US" baseline="0" dirty="0" smtClean="0"/>
              <a:t>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21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typically</a:t>
            </a:r>
            <a:r>
              <a:rPr lang="en-US" baseline="0" dirty="0" smtClean="0"/>
              <a:t> provide feedback on the following bulleted examples.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29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looking at content, we want to make sure the</a:t>
            </a:r>
            <a:r>
              <a:rPr lang="en-US" baseline="0" dirty="0" smtClean="0"/>
              <a:t> teachers have these items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7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 principals</a:t>
            </a:r>
            <a:r>
              <a:rPr lang="en-US" baseline="0" dirty="0" smtClean="0"/>
              <a:t> with math content emphasis documents.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1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first question,</a:t>
            </a:r>
            <a:r>
              <a:rPr lang="en-US" baseline="0" dirty="0" smtClean="0"/>
              <a:t> discuss how we want students to have a deeper understanding rather than memorizing a rote process.</a:t>
            </a:r>
          </a:p>
          <a:p>
            <a:r>
              <a:rPr lang="en-US" baseline="0" dirty="0" smtClean="0"/>
              <a:t>Teacher poses questions to students for investigation rather than the teacher direct instruction a step-by-step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68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</a:t>
            </a:r>
            <a:r>
              <a:rPr lang="en-US" baseline="0" dirty="0" smtClean="0"/>
              <a:t> needs to facilitate student thought through problem solving rather than “walking” them through it as a whole class.</a:t>
            </a:r>
          </a:p>
          <a:p>
            <a:r>
              <a:rPr lang="en-US" baseline="0" dirty="0" smtClean="0"/>
              <a:t>Problem solving process is put on the students, not the teacher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68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r>
              <a:rPr lang="en-US" baseline="0" dirty="0" smtClean="0"/>
              <a:t>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716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 minutes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46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5-10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32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888" y="101600"/>
            <a:ext cx="11945049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7/23/14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0467" y="2942602"/>
            <a:ext cx="952809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94240" y="2944634"/>
            <a:ext cx="1586717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280941" y="3136658"/>
            <a:ext cx="1213316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823" y="3055622"/>
            <a:ext cx="9261381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79731" y="4625268"/>
            <a:ext cx="1015735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22241" y="4559277"/>
            <a:ext cx="9004542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8441" y="3139440"/>
            <a:ext cx="9012143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6850" y="4648200"/>
            <a:ext cx="8735325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063" y="3227034"/>
            <a:ext cx="8836898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7/23/14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6554" y="228600"/>
            <a:ext cx="2478394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1219" y="351410"/>
            <a:ext cx="2229066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5656" y="395428"/>
            <a:ext cx="1980192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381000"/>
            <a:ext cx="8227457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7/23/14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7/23/14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888" y="101600"/>
            <a:ext cx="11945049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7/23/14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2478" y="2946400"/>
            <a:ext cx="1101734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6677" y="3048000"/>
            <a:ext cx="10708944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685" y="3200400"/>
            <a:ext cx="10258928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427" y="4541521"/>
            <a:ext cx="10421445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685" y="4607511"/>
            <a:ext cx="10258928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0775" y="3124200"/>
            <a:ext cx="1042075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023" y="408373"/>
            <a:ext cx="11011361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023" y="1719071"/>
            <a:ext cx="5383398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719071"/>
            <a:ext cx="5383398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7/23/14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023" y="408373"/>
            <a:ext cx="11011361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023" y="1722438"/>
            <a:ext cx="538551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023" y="2438400"/>
            <a:ext cx="5385514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722438"/>
            <a:ext cx="538763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438400"/>
            <a:ext cx="5387630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7/23/14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7/23/14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888" y="101600"/>
            <a:ext cx="11945049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7/23/14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888" y="101600"/>
            <a:ext cx="11945049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0" y="685800"/>
            <a:ext cx="6094413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7/23/14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517" y="1505712"/>
            <a:ext cx="3621145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2018" y="1642472"/>
            <a:ext cx="3310143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066" y="2971800"/>
            <a:ext cx="3064047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066" y="1734312"/>
            <a:ext cx="3064047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888" y="101600"/>
            <a:ext cx="11945049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162" y="621437"/>
            <a:ext cx="10360501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7/23/14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162" y="4953000"/>
            <a:ext cx="10360501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5735" y="5029200"/>
            <a:ext cx="10131714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18883" y="5638800"/>
            <a:ext cx="9768807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7242" y="5074920"/>
            <a:ext cx="10592089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4720" y="5656557"/>
            <a:ext cx="9657132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5105401"/>
            <a:ext cx="9768807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888" y="101600"/>
            <a:ext cx="11945049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752601"/>
            <a:ext cx="1096994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7/23/14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665" y="278166"/>
            <a:ext cx="11457496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021" y="372862"/>
            <a:ext cx="1117111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023" y="408373"/>
            <a:ext cx="11011361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teachingchannel.org/videos/grade-1-math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hyperlink" Target="mailto:atamarazio@e1b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leverywhere.com/multiple_choice_polls/ZHCG0q18nXvbK8f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Andrea Tamarazio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Providing Effective Feedback in the Math Classroom: Grades K-5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1812" y="274638"/>
            <a:ext cx="11277600" cy="1020762"/>
          </a:xfrm>
        </p:spPr>
        <p:txBody>
          <a:bodyPr>
            <a:noAutofit/>
          </a:bodyPr>
          <a:lstStyle/>
          <a:p>
            <a:r>
              <a:rPr lang="en-US" sz="4400" dirty="0"/>
              <a:t>Evidence of </a:t>
            </a:r>
            <a:r>
              <a:rPr lang="en-US" sz="4400" dirty="0" smtClean="0"/>
              <a:t>6 </a:t>
            </a:r>
            <a:r>
              <a:rPr lang="en-US" sz="4400" dirty="0"/>
              <a:t>Shifts in Mathematics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APPLICATION</a:t>
            </a:r>
          </a:p>
          <a:p>
            <a:pPr lvl="1"/>
            <a:r>
              <a:rPr lang="en-US" sz="3200" dirty="0"/>
              <a:t>Observable in pre-conference through questioning such as…</a:t>
            </a:r>
          </a:p>
          <a:p>
            <a:pPr lvl="2"/>
            <a:r>
              <a:rPr lang="en-US" sz="3000" dirty="0"/>
              <a:t>What </a:t>
            </a:r>
            <a:r>
              <a:rPr lang="en-US" sz="3200" dirty="0"/>
              <a:t>real-world applications will you engage students in that is related to the math content?</a:t>
            </a:r>
            <a:endParaRPr lang="en-US" sz="3000" dirty="0"/>
          </a:p>
          <a:p>
            <a:pPr lvl="1"/>
            <a:r>
              <a:rPr lang="en-US" sz="3200" dirty="0"/>
              <a:t>Observable during lesson by…</a:t>
            </a:r>
          </a:p>
          <a:p>
            <a:pPr lvl="2"/>
            <a:r>
              <a:rPr lang="en-US" sz="3000" dirty="0"/>
              <a:t>Students grappling with rigorous real-world problems.</a:t>
            </a:r>
          </a:p>
        </p:txBody>
      </p:sp>
    </p:spTree>
    <p:extLst>
      <p:ext uri="{BB962C8B-B14F-4D97-AF65-F5344CB8AC3E}">
        <p14:creationId xmlns:p14="http://schemas.microsoft.com/office/powerpoint/2010/main" val="369212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812" y="274638"/>
            <a:ext cx="11277600" cy="1020762"/>
          </a:xfrm>
        </p:spPr>
        <p:txBody>
          <a:bodyPr>
            <a:noAutofit/>
          </a:bodyPr>
          <a:lstStyle/>
          <a:p>
            <a:r>
              <a:rPr lang="en-US" sz="4400" dirty="0"/>
              <a:t>Evidence of </a:t>
            </a:r>
            <a:r>
              <a:rPr lang="en-US" sz="4400" dirty="0" smtClean="0"/>
              <a:t>6 </a:t>
            </a:r>
            <a:r>
              <a:rPr lang="en-US" sz="4400" dirty="0"/>
              <a:t>Shifts in Mathematics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DUAL INTENSITY</a:t>
            </a:r>
          </a:p>
          <a:p>
            <a:pPr lvl="1"/>
            <a:r>
              <a:rPr lang="en-US" sz="3200" dirty="0"/>
              <a:t>Observable in pre-conference through questioning such as…</a:t>
            </a:r>
          </a:p>
          <a:p>
            <a:pPr lvl="2"/>
            <a:r>
              <a:rPr lang="en-US" sz="3000" dirty="0" smtClean="0"/>
              <a:t>How will you balance procedural skills with content applications during your lesson</a:t>
            </a:r>
            <a:r>
              <a:rPr lang="en-US" sz="3200" dirty="0" smtClean="0"/>
              <a:t>?</a:t>
            </a:r>
            <a:endParaRPr lang="en-US" sz="3000" dirty="0"/>
          </a:p>
          <a:p>
            <a:pPr lvl="1"/>
            <a:r>
              <a:rPr lang="en-US" sz="3200" dirty="0"/>
              <a:t>Observable during lesson by…</a:t>
            </a:r>
          </a:p>
          <a:p>
            <a:pPr lvl="2"/>
            <a:r>
              <a:rPr lang="en-US" sz="3000" dirty="0"/>
              <a:t>Students </a:t>
            </a:r>
            <a:r>
              <a:rPr lang="en-US" sz="3000" dirty="0" smtClean="0"/>
              <a:t>practicing important skills while applying those skills to rigorous word problems.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042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2" y="274638"/>
            <a:ext cx="11353800" cy="1020762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Video &amp; Instructional Practice Guide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Watch this </a:t>
            </a:r>
            <a:r>
              <a:rPr lang="en-US" sz="3600" dirty="0" smtClean="0">
                <a:hlinkClick r:id="rId3"/>
              </a:rPr>
              <a:t>video</a:t>
            </a:r>
            <a:endParaRPr lang="en-US" sz="3600" dirty="0" smtClean="0"/>
          </a:p>
          <a:p>
            <a:r>
              <a:rPr lang="en-US" sz="3600" dirty="0" smtClean="0"/>
              <a:t>Notate evidence from the video focusing on </a:t>
            </a:r>
            <a:r>
              <a:rPr lang="en-US" sz="3200" dirty="0" smtClean="0"/>
              <a:t>Core Action Indicators </a:t>
            </a:r>
            <a:r>
              <a:rPr lang="en-US" sz="3200" b="1" dirty="0" smtClean="0"/>
              <a:t>1A, 1B, 2B, 2D, 2F, 3B, 3F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8207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Table Discussion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Please share out the evidence you collected from the video.</a:t>
            </a:r>
            <a:endParaRPr lang="en-US" sz="3600" dirty="0"/>
          </a:p>
        </p:txBody>
      </p:sp>
      <p:pic>
        <p:nvPicPr>
          <p:cNvPr id="4" name="Picture 3" descr="Screen Shot 2014-07-14 at 9.36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612" y="4267200"/>
            <a:ext cx="2737556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Warm and Cool Feedback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1905000"/>
            <a:ext cx="10972800" cy="4724400"/>
          </a:xfrm>
        </p:spPr>
        <p:txBody>
          <a:bodyPr>
            <a:normAutofit fontScale="62500" lnSpcReduction="20000"/>
          </a:bodyPr>
          <a:lstStyle/>
          <a:p>
            <a:r>
              <a:rPr lang="en-US" sz="4600" dirty="0" smtClean="0"/>
              <a:t>Warm Feedback</a:t>
            </a:r>
          </a:p>
          <a:p>
            <a:pPr lvl="1"/>
            <a:r>
              <a:rPr lang="en-US" sz="4000" dirty="0" smtClean="0"/>
              <a:t>Name </a:t>
            </a:r>
            <a:r>
              <a:rPr lang="en-US" sz="4000" dirty="0"/>
              <a:t>what is effective using language from an evidence collection tool or rubric relating to specific </a:t>
            </a:r>
            <a:r>
              <a:rPr lang="en-US" sz="4000" dirty="0" smtClean="0"/>
              <a:t>observations</a:t>
            </a:r>
          </a:p>
          <a:p>
            <a:pPr lvl="1"/>
            <a:r>
              <a:rPr lang="en-US" sz="4000" dirty="0" smtClean="0"/>
              <a:t>Use </a:t>
            </a:r>
            <a:r>
              <a:rPr lang="en-US" sz="4000" dirty="0"/>
              <a:t>specific language and point out where goals have been met and provide standards based evidence supporting </a:t>
            </a:r>
            <a:r>
              <a:rPr lang="en-US" sz="4000" dirty="0" smtClean="0"/>
              <a:t>it</a:t>
            </a:r>
          </a:p>
          <a:p>
            <a:pPr marL="411480" lvl="1" indent="0">
              <a:buNone/>
            </a:pPr>
            <a:endParaRPr lang="en-US" sz="4000" dirty="0"/>
          </a:p>
          <a:p>
            <a:pPr marL="411480" lvl="1" indent="0">
              <a:buNone/>
            </a:pPr>
            <a:endParaRPr lang="en-US" sz="4000" dirty="0"/>
          </a:p>
          <a:p>
            <a:r>
              <a:rPr lang="en-US" sz="4600" dirty="0" smtClean="0"/>
              <a:t>Cool Feedback</a:t>
            </a:r>
          </a:p>
          <a:p>
            <a:pPr lvl="1"/>
            <a:r>
              <a:rPr lang="en-US" sz="4000" dirty="0" smtClean="0"/>
              <a:t>Ask </a:t>
            </a:r>
            <a:r>
              <a:rPr lang="en-US" sz="4000" dirty="0"/>
              <a:t>questions or provide statements of thought about the work using language from an evidence collection tool or </a:t>
            </a:r>
            <a:r>
              <a:rPr lang="en-US" sz="4000" dirty="0" smtClean="0"/>
              <a:t>rubric</a:t>
            </a:r>
          </a:p>
          <a:p>
            <a:pPr lvl="1"/>
            <a:r>
              <a:rPr lang="en-US" sz="4000" dirty="0" smtClean="0"/>
              <a:t>Use </a:t>
            </a:r>
            <a:r>
              <a:rPr lang="en-US" sz="4000" dirty="0"/>
              <a:t>open ended questions or statements that lead to areas that need attention or </a:t>
            </a:r>
            <a:r>
              <a:rPr lang="en-US" sz="4000" dirty="0" smtClean="0"/>
              <a:t>improvement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8570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Warm and Cool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752601"/>
            <a:ext cx="10969943" cy="49529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Based on the video you </a:t>
            </a:r>
            <a:r>
              <a:rPr lang="en-US" sz="3600" dirty="0" smtClean="0"/>
              <a:t>observed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please </a:t>
            </a:r>
            <a:r>
              <a:rPr lang="en-US" sz="3200" dirty="0" smtClean="0"/>
              <a:t>write 2 warm feedback </a:t>
            </a:r>
            <a:r>
              <a:rPr lang="en-US" sz="3200" dirty="0" smtClean="0"/>
              <a:t>statements and 2 </a:t>
            </a:r>
            <a:r>
              <a:rPr lang="en-US" sz="3200" dirty="0" smtClean="0"/>
              <a:t>cool feedback </a:t>
            </a:r>
            <a:r>
              <a:rPr lang="en-US" sz="3200" dirty="0" smtClean="0"/>
              <a:t>statements</a:t>
            </a:r>
            <a:endParaRPr lang="en-US" sz="3200" dirty="0" smtClean="0"/>
          </a:p>
          <a:p>
            <a:endParaRPr lang="en-US" sz="3600" dirty="0" smtClean="0"/>
          </a:p>
          <a:p>
            <a:r>
              <a:rPr lang="en-US" sz="3600" dirty="0" smtClean="0"/>
              <a:t>As </a:t>
            </a:r>
            <a:r>
              <a:rPr lang="en-US" sz="3600" dirty="0" smtClean="0"/>
              <a:t>a table choose 1 warm feedback statement and 1 cool feedback statement that you feel are the most effective.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7955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Whole Group Discussion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Please share out your warm and cool feedback statements identified by your table.</a:t>
            </a:r>
            <a:endParaRPr lang="en-US" sz="3600" dirty="0"/>
          </a:p>
        </p:txBody>
      </p:sp>
      <p:pic>
        <p:nvPicPr>
          <p:cNvPr id="4" name="Picture 3" descr="Screen Shot 2014-07-14 at 9.28.3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4812" y="4648200"/>
            <a:ext cx="2470225" cy="158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8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Table </a:t>
            </a:r>
            <a:r>
              <a:rPr lang="en-US" sz="4400" dirty="0" err="1" smtClean="0"/>
              <a:t>DiScussion</a:t>
            </a:r>
            <a:r>
              <a:rPr lang="en-US" sz="4400" dirty="0" smtClean="0"/>
              <a:t>:</a:t>
            </a:r>
            <a:br>
              <a:rPr lang="en-US" sz="4400" dirty="0" smtClean="0"/>
            </a:br>
            <a:r>
              <a:rPr lang="en-US" sz="4400" dirty="0" smtClean="0"/>
              <a:t>Rubric </a:t>
            </a:r>
            <a:r>
              <a:rPr lang="en-US" sz="4400" dirty="0" smtClean="0"/>
              <a:t>Alignment Activity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Using your district evaluation rubric, determine where the core action indicators fit within the specific domains</a:t>
            </a:r>
            <a:r>
              <a:rPr lang="en-US" sz="3600" dirty="0" smtClean="0"/>
              <a:t>.</a:t>
            </a:r>
          </a:p>
          <a:p>
            <a:pPr marL="11430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310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/ Comments</a:t>
            </a:r>
            <a:endParaRPr lang="en-US" dirty="0"/>
          </a:p>
        </p:txBody>
      </p:sp>
      <p:pic>
        <p:nvPicPr>
          <p:cNvPr id="4" name="Content Placeholder 3" descr="Screen Shot 2014-07-14 at 9.22.26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558" r="-68558"/>
          <a:stretch>
            <a:fillRect/>
          </a:stretch>
        </p:blipFill>
        <p:spPr>
          <a:xfrm>
            <a:off x="7847013" y="3276600"/>
            <a:ext cx="5607484" cy="2606040"/>
          </a:xfrm>
        </p:spPr>
      </p:pic>
      <p:sp>
        <p:nvSpPr>
          <p:cNvPr id="7" name="TextBox 6"/>
          <p:cNvSpPr txBox="1"/>
          <p:nvPr/>
        </p:nvSpPr>
        <p:spPr>
          <a:xfrm>
            <a:off x="531812" y="1981200"/>
            <a:ext cx="9448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If you have any questions, please feel free to contact me.</a:t>
            </a:r>
          </a:p>
          <a:p>
            <a:endParaRPr lang="en-US" sz="3600" dirty="0">
              <a:solidFill>
                <a:schemeClr val="tx2"/>
              </a:solidFill>
            </a:endParaRPr>
          </a:p>
          <a:p>
            <a:r>
              <a:rPr lang="en-US" sz="3600" dirty="0" smtClean="0">
                <a:solidFill>
                  <a:schemeClr val="tx2"/>
                </a:solidFill>
              </a:rPr>
              <a:t>Andrea Tamarazio</a:t>
            </a:r>
          </a:p>
          <a:p>
            <a:r>
              <a:rPr lang="en-US" sz="3600" dirty="0" smtClean="0">
                <a:solidFill>
                  <a:schemeClr val="tx2"/>
                </a:solidFill>
              </a:rPr>
              <a:t>Email:  </a:t>
            </a:r>
            <a:r>
              <a:rPr lang="en-US" sz="3600" dirty="0" smtClean="0">
                <a:solidFill>
                  <a:schemeClr val="tx2"/>
                </a:solidFill>
                <a:hlinkClick r:id="rId3"/>
              </a:rPr>
              <a:t>atamarazio@e1b.org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66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752601"/>
            <a:ext cx="10969943" cy="51053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Pedagogical </a:t>
            </a:r>
            <a:r>
              <a:rPr lang="en-US" sz="3600" dirty="0" smtClean="0"/>
              <a:t>Feedback VS. Content Feedback</a:t>
            </a:r>
          </a:p>
          <a:p>
            <a:r>
              <a:rPr lang="en-US" sz="3600" dirty="0" smtClean="0"/>
              <a:t>Evidence of 6 Shifts in Mathematics</a:t>
            </a:r>
          </a:p>
          <a:p>
            <a:r>
              <a:rPr lang="en-US" sz="3600" dirty="0" smtClean="0"/>
              <a:t>Video &amp; Instructional Practice Guide</a:t>
            </a:r>
          </a:p>
          <a:p>
            <a:r>
              <a:rPr lang="en-US" sz="3600" dirty="0" smtClean="0"/>
              <a:t>Warm </a:t>
            </a:r>
            <a:r>
              <a:rPr lang="en-US" sz="3600" dirty="0" smtClean="0"/>
              <a:t>and Cool </a:t>
            </a:r>
            <a:r>
              <a:rPr lang="en-US" sz="3600" dirty="0" smtClean="0"/>
              <a:t>Feedback with Discussions</a:t>
            </a:r>
            <a:endParaRPr lang="en-US" sz="3600" dirty="0" smtClean="0"/>
          </a:p>
          <a:p>
            <a:r>
              <a:rPr lang="en-US" sz="3600" dirty="0" smtClean="0"/>
              <a:t>Alignment </a:t>
            </a:r>
            <a:r>
              <a:rPr lang="en-US" sz="3600" dirty="0" smtClean="0"/>
              <a:t>Activity to Observation Rubrics</a:t>
            </a:r>
          </a:p>
          <a:p>
            <a:pPr marL="11430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044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Poll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hlinkClick r:id="rId3"/>
            </a:endParaRPr>
          </a:p>
          <a:p>
            <a:r>
              <a:rPr lang="en-US" sz="3600" dirty="0" smtClean="0">
                <a:hlinkClick r:id="rId3"/>
              </a:rPr>
              <a:t>Poll </a:t>
            </a:r>
            <a:r>
              <a:rPr lang="en-US" sz="3600" dirty="0" smtClean="0">
                <a:hlinkClick r:id="rId3"/>
              </a:rPr>
              <a:t>Everywhere</a:t>
            </a:r>
            <a:endParaRPr lang="en-US" sz="3600" dirty="0"/>
          </a:p>
        </p:txBody>
      </p:sp>
      <p:pic>
        <p:nvPicPr>
          <p:cNvPr id="4" name="Picture 3" descr="Screen Shot 2014-07-14 at 8.04.31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012" y="3581400"/>
            <a:ext cx="2396959" cy="238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71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</a:t>
            </a:r>
            <a:r>
              <a:rPr lang="en-US" sz="4800" dirty="0" smtClean="0"/>
              <a:t>edagogical </a:t>
            </a:r>
            <a:r>
              <a:rPr lang="en-US" sz="4800" dirty="0" smtClean="0"/>
              <a:t>Feedback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Did the teacher have…</a:t>
            </a:r>
          </a:p>
          <a:p>
            <a:r>
              <a:rPr lang="en-US" sz="3600" dirty="0" smtClean="0"/>
              <a:t>an anticipatory set?</a:t>
            </a:r>
          </a:p>
          <a:p>
            <a:r>
              <a:rPr lang="en-US" sz="3600" dirty="0" smtClean="0"/>
              <a:t>objectives clearly stated or displayed</a:t>
            </a:r>
            <a:r>
              <a:rPr lang="en-US" sz="3600" dirty="0" smtClean="0"/>
              <a:t>?</a:t>
            </a:r>
            <a:endParaRPr lang="en-US" sz="3600" dirty="0"/>
          </a:p>
          <a:p>
            <a:r>
              <a:rPr lang="en-US" sz="3600" dirty="0" smtClean="0"/>
              <a:t>differentiated </a:t>
            </a:r>
            <a:r>
              <a:rPr lang="en-US" sz="3600" dirty="0" smtClean="0"/>
              <a:t>instruction activities?</a:t>
            </a:r>
          </a:p>
          <a:p>
            <a:r>
              <a:rPr lang="en-US" sz="3600" dirty="0" smtClean="0"/>
              <a:t>closure?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29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Content Feedback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Did the teacher…</a:t>
            </a:r>
          </a:p>
          <a:p>
            <a:r>
              <a:rPr lang="en-US" sz="3600" dirty="0" smtClean="0"/>
              <a:t>have a focused lesson that builds upon students’ prior knowledge?</a:t>
            </a:r>
          </a:p>
          <a:p>
            <a:r>
              <a:rPr lang="en-US" sz="3600" dirty="0" smtClean="0"/>
              <a:t>provide time for students to practice essential skills and/or computations?</a:t>
            </a:r>
          </a:p>
          <a:p>
            <a:r>
              <a:rPr lang="en-US" sz="3600" dirty="0" smtClean="0"/>
              <a:t>engage students in real-world applications related to the math content?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054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1812" y="274638"/>
            <a:ext cx="11277600" cy="1020762"/>
          </a:xfrm>
        </p:spPr>
        <p:txBody>
          <a:bodyPr>
            <a:noAutofit/>
          </a:bodyPr>
          <a:lstStyle/>
          <a:p>
            <a:r>
              <a:rPr lang="en-US" sz="4400" dirty="0"/>
              <a:t>Evidence of </a:t>
            </a:r>
            <a:r>
              <a:rPr lang="en-US" sz="4400" dirty="0" smtClean="0"/>
              <a:t>6 </a:t>
            </a:r>
            <a:r>
              <a:rPr lang="en-US" sz="4400" dirty="0"/>
              <a:t>Shifts in Mathematics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FOCUS</a:t>
            </a:r>
          </a:p>
          <a:p>
            <a:pPr lvl="1"/>
            <a:r>
              <a:rPr lang="en-US" sz="3200" dirty="0" smtClean="0"/>
              <a:t>Observable in pre-conference through questioning such as…</a:t>
            </a:r>
          </a:p>
          <a:p>
            <a:pPr lvl="2"/>
            <a:r>
              <a:rPr lang="en-US" sz="3000" dirty="0" smtClean="0"/>
              <a:t>How does your lesson align to the content emphasis of your grade level?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859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1812" y="274638"/>
            <a:ext cx="11277600" cy="1020762"/>
          </a:xfrm>
        </p:spPr>
        <p:txBody>
          <a:bodyPr>
            <a:noAutofit/>
          </a:bodyPr>
          <a:lstStyle/>
          <a:p>
            <a:r>
              <a:rPr lang="en-US" sz="4400" dirty="0"/>
              <a:t>Evidence of </a:t>
            </a:r>
            <a:r>
              <a:rPr lang="en-US" sz="4400" dirty="0" smtClean="0"/>
              <a:t>6 </a:t>
            </a:r>
            <a:r>
              <a:rPr lang="en-US" sz="4400" dirty="0"/>
              <a:t>Shifts in Mathematics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752601"/>
            <a:ext cx="10969943" cy="48767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COHERENCE</a:t>
            </a:r>
          </a:p>
          <a:p>
            <a:pPr lvl="1"/>
            <a:r>
              <a:rPr lang="en-US" sz="3200" dirty="0"/>
              <a:t>Observable in pre-conference through questioning such </a:t>
            </a:r>
            <a:r>
              <a:rPr lang="en-US" sz="3200" dirty="0" smtClean="0"/>
              <a:t>as…</a:t>
            </a:r>
          </a:p>
          <a:p>
            <a:pPr lvl="2"/>
            <a:r>
              <a:rPr lang="en-US" sz="3000" dirty="0" smtClean="0"/>
              <a:t>What prior knowledge skills/standards do your students need in order to be successful with the content of this lesson?</a:t>
            </a:r>
          </a:p>
          <a:p>
            <a:pPr lvl="2"/>
            <a:r>
              <a:rPr lang="en-US" sz="3000" dirty="0" smtClean="0"/>
              <a:t>How does the content of this lesson support future grade levels?</a:t>
            </a:r>
            <a:endParaRPr lang="en-US" sz="3000" dirty="0"/>
          </a:p>
        </p:txBody>
      </p:sp>
      <p:pic>
        <p:nvPicPr>
          <p:cNvPr id="2" name="Picture 1" descr="Screen Shot 2014-07-23 at 9.06.2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412" y="5562600"/>
            <a:ext cx="1830049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34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1812" y="274638"/>
            <a:ext cx="11277600" cy="1020762"/>
          </a:xfrm>
        </p:spPr>
        <p:txBody>
          <a:bodyPr>
            <a:noAutofit/>
          </a:bodyPr>
          <a:lstStyle/>
          <a:p>
            <a:r>
              <a:rPr lang="en-US" sz="4400" dirty="0"/>
              <a:t>Evidence of </a:t>
            </a:r>
            <a:r>
              <a:rPr lang="en-US" sz="4400" dirty="0" smtClean="0"/>
              <a:t>6 </a:t>
            </a:r>
            <a:r>
              <a:rPr lang="en-US" sz="4400" dirty="0"/>
              <a:t>Shifts in Mathematics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FLUENCY</a:t>
            </a:r>
          </a:p>
          <a:p>
            <a:pPr lvl="1"/>
            <a:r>
              <a:rPr lang="en-US" sz="3200" dirty="0"/>
              <a:t>Observable </a:t>
            </a:r>
            <a:r>
              <a:rPr lang="en-US" sz="3200" dirty="0" smtClean="0"/>
              <a:t>in pre-conference through questioning such as…</a:t>
            </a:r>
          </a:p>
          <a:p>
            <a:pPr lvl="2"/>
            <a:r>
              <a:rPr lang="en-US" sz="3000" dirty="0" smtClean="0"/>
              <a:t>Will you provide </a:t>
            </a:r>
            <a:r>
              <a:rPr lang="en-US" sz="3000" dirty="0"/>
              <a:t>time for students to practice essential skills and/or computations</a:t>
            </a:r>
            <a:r>
              <a:rPr lang="en-US" sz="3000" dirty="0" smtClean="0"/>
              <a:t>?</a:t>
            </a:r>
          </a:p>
          <a:p>
            <a:pPr lvl="1"/>
            <a:r>
              <a:rPr lang="en-US" sz="3200" dirty="0" smtClean="0"/>
              <a:t>Observable during lesson through activities such as…</a:t>
            </a:r>
          </a:p>
          <a:p>
            <a:pPr lvl="2"/>
            <a:r>
              <a:rPr lang="en-US" sz="3000" dirty="0" smtClean="0"/>
              <a:t>SPRINTS</a:t>
            </a:r>
          </a:p>
          <a:p>
            <a:pPr lvl="2"/>
            <a:r>
              <a:rPr lang="en-US" sz="3000" dirty="0" smtClean="0"/>
              <a:t>Whiteboard exchange activities</a:t>
            </a:r>
          </a:p>
          <a:p>
            <a:pPr lvl="2"/>
            <a:r>
              <a:rPr lang="en-US" sz="3000" dirty="0" smtClean="0"/>
              <a:t>Spirals</a:t>
            </a:r>
          </a:p>
          <a:p>
            <a:pPr lvl="2"/>
            <a:r>
              <a:rPr lang="en-US" sz="3000" dirty="0" smtClean="0"/>
              <a:t>“Do Now” activities</a:t>
            </a:r>
          </a:p>
          <a:p>
            <a:pPr lvl="2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7185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1812" y="274638"/>
            <a:ext cx="11277600" cy="1020762"/>
          </a:xfrm>
        </p:spPr>
        <p:txBody>
          <a:bodyPr>
            <a:noAutofit/>
          </a:bodyPr>
          <a:lstStyle/>
          <a:p>
            <a:r>
              <a:rPr lang="en-US" sz="4400" dirty="0"/>
              <a:t>Evidence of </a:t>
            </a:r>
            <a:r>
              <a:rPr lang="en-US" sz="4400" dirty="0" smtClean="0"/>
              <a:t>6 </a:t>
            </a:r>
            <a:r>
              <a:rPr lang="en-US" sz="4400" dirty="0"/>
              <a:t>Shifts in Mathematics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DEEP UNDERSTANDING</a:t>
            </a:r>
          </a:p>
          <a:p>
            <a:pPr lvl="1"/>
            <a:r>
              <a:rPr lang="en-US" sz="3200" dirty="0"/>
              <a:t>Observable in pre-conference through questioning such as…</a:t>
            </a:r>
          </a:p>
          <a:p>
            <a:pPr lvl="2"/>
            <a:r>
              <a:rPr lang="en-US" sz="3000" dirty="0" smtClean="0"/>
              <a:t>How will you develop the concept in the lesson in order to ensure the students have a deeper understanding?</a:t>
            </a:r>
            <a:endParaRPr lang="en-US" sz="3000" dirty="0"/>
          </a:p>
          <a:p>
            <a:pPr lvl="1"/>
            <a:r>
              <a:rPr lang="en-US" sz="3200" dirty="0"/>
              <a:t>Observable during lesson </a:t>
            </a:r>
            <a:r>
              <a:rPr lang="en-US" sz="3200" dirty="0" smtClean="0"/>
              <a:t>by…</a:t>
            </a:r>
            <a:endParaRPr lang="en-US" sz="3200" dirty="0"/>
          </a:p>
          <a:p>
            <a:pPr lvl="2"/>
            <a:r>
              <a:rPr lang="en-US" sz="3200" dirty="0" smtClean="0"/>
              <a:t>Students explaining how they arrived at a solution.</a:t>
            </a:r>
          </a:p>
          <a:p>
            <a:pPr lvl="2"/>
            <a:r>
              <a:rPr lang="en-US" sz="3200" dirty="0" smtClean="0"/>
              <a:t>Teacher providing activities in which students need to investigate and construct knowledge.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423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874</TotalTime>
  <Words>809</Words>
  <Application>Microsoft Macintosh PowerPoint</Application>
  <PresentationFormat>Custom</PresentationFormat>
  <Paragraphs>113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Apothecary</vt:lpstr>
      <vt:lpstr>Providing Effective Feedback in the Math Classroom: Grades K-5</vt:lpstr>
      <vt:lpstr>Agenda</vt:lpstr>
      <vt:lpstr>Poll</vt:lpstr>
      <vt:lpstr>Pedagogical Feedback</vt:lpstr>
      <vt:lpstr>Content Feedback</vt:lpstr>
      <vt:lpstr>Evidence of 6 Shifts in Mathematics</vt:lpstr>
      <vt:lpstr>Evidence of 6 Shifts in Mathematics</vt:lpstr>
      <vt:lpstr>Evidence of 6 Shifts in Mathematics</vt:lpstr>
      <vt:lpstr>Evidence of 6 Shifts in Mathematics</vt:lpstr>
      <vt:lpstr>Evidence of 6 Shifts in Mathematics</vt:lpstr>
      <vt:lpstr>Evidence of 6 Shifts in Mathematics</vt:lpstr>
      <vt:lpstr>Video &amp; Instructional Practice Guide</vt:lpstr>
      <vt:lpstr>Table Discussion</vt:lpstr>
      <vt:lpstr>Warm and Cool Feedback</vt:lpstr>
      <vt:lpstr>Warm and Cool Feedback</vt:lpstr>
      <vt:lpstr>Whole Group Discussion</vt:lpstr>
      <vt:lpstr>Table DiScussion: Rubric Alignment Activity</vt:lpstr>
      <vt:lpstr>Questions /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Louttit, Kimberly</dc:creator>
  <cp:lastModifiedBy>Tamarazio, Andrea</cp:lastModifiedBy>
  <cp:revision>40</cp:revision>
  <cp:lastPrinted>2014-07-08T14:42:12Z</cp:lastPrinted>
  <dcterms:created xsi:type="dcterms:W3CDTF">2014-04-17T22:18:44Z</dcterms:created>
  <dcterms:modified xsi:type="dcterms:W3CDTF">2014-07-23T14:05:06Z</dcterms:modified>
</cp:coreProperties>
</file>