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00" r:id="rId1"/>
  </p:sldMasterIdLst>
  <p:sldIdLst>
    <p:sldId id="256" r:id="rId2"/>
    <p:sldId id="267" r:id="rId3"/>
    <p:sldId id="263" r:id="rId4"/>
    <p:sldId id="260" r:id="rId5"/>
    <p:sldId id="261" r:id="rId6"/>
    <p:sldId id="259" r:id="rId7"/>
    <p:sldId id="257" r:id="rId8"/>
    <p:sldId id="258" r:id="rId9"/>
    <p:sldId id="262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CC98-D28A-474C-B970-CF85157E060C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35D4-7C9B-4C15-B375-2ACA23731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118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CC98-D28A-474C-B970-CF85157E060C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35D4-7C9B-4C15-B375-2ACA23731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50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CC98-D28A-474C-B970-CF85157E060C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35D4-7C9B-4C15-B375-2ACA23731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957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CC98-D28A-474C-B970-CF85157E060C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35D4-7C9B-4C15-B375-2ACA23731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430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CC98-D28A-474C-B970-CF85157E060C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35D4-7C9B-4C15-B375-2ACA23731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477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CC98-D28A-474C-B970-CF85157E060C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35D4-7C9B-4C15-B375-2ACA23731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712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CC98-D28A-474C-B970-CF85157E060C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35D4-7C9B-4C15-B375-2ACA23731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173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CC98-D28A-474C-B970-CF85157E060C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35D4-7C9B-4C15-B375-2ACA23731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816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CC98-D28A-474C-B970-CF85157E060C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35D4-7C9B-4C15-B375-2ACA23731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013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CC98-D28A-474C-B970-CF85157E060C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35D4-7C9B-4C15-B375-2ACA23731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993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0CC98-D28A-474C-B970-CF85157E060C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E735D4-7C9B-4C15-B375-2ACA23731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876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0CC98-D28A-474C-B970-CF85157E060C}" type="datetimeFigureOut">
              <a:rPr lang="en-US" smtClean="0"/>
              <a:t>8/4/2014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735D4-7C9B-4C15-B375-2ACA23731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67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01" r:id="rId1"/>
    <p:sldLayoutId id="2147484202" r:id="rId2"/>
    <p:sldLayoutId id="2147484203" r:id="rId3"/>
    <p:sldLayoutId id="2147484204" r:id="rId4"/>
    <p:sldLayoutId id="2147484205" r:id="rId5"/>
    <p:sldLayoutId id="2147484206" r:id="rId6"/>
    <p:sldLayoutId id="2147484207" r:id="rId7"/>
    <p:sldLayoutId id="2147484208" r:id="rId8"/>
    <p:sldLayoutId id="2147484209" r:id="rId9"/>
    <p:sldLayoutId id="2147484210" r:id="rId10"/>
    <p:sldLayoutId id="21474842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evidence%20collection%20tool.pdf" TargetMode="External"/><Relationship Id="rId2" Type="http://schemas.openxmlformats.org/officeDocument/2006/relationships/hyperlink" Target="Danielson%20Domains%20Placemat.doc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aligned-evidence-score-and-rationale-ascd-patel.pdf" TargetMode="External"/><Relationship Id="rId2" Type="http://schemas.openxmlformats.org/officeDocument/2006/relationships/hyperlink" Target="lesson%20plan%20and%20summary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 Rater Reliability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1026" name="Picture 2" descr="C:\Users\sgraser\Desktop\in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219200"/>
            <a:ext cx="6096000" cy="441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2607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can be done at district to improve inter rater reliability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How can the evaluation process be used to improve student learning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19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Share and dialogue with your colleagues on inter rater reliability</a:t>
            </a:r>
          </a:p>
          <a:p>
            <a:r>
              <a:rPr lang="en-US" dirty="0" smtClean="0"/>
              <a:t>Compare and contrast to master</a:t>
            </a:r>
          </a:p>
        </p:txBody>
      </p:sp>
    </p:spTree>
    <p:extLst>
      <p:ext uri="{BB962C8B-B14F-4D97-AF65-F5344CB8AC3E}">
        <p14:creationId xmlns:p14="http://schemas.microsoft.com/office/powerpoint/2010/main" val="154389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“the </a:t>
            </a:r>
            <a:r>
              <a:rPr lang="en-US" dirty="0"/>
              <a:t>amount of time spent practicing is positively correlated with </a:t>
            </a:r>
            <a:r>
              <a:rPr lang="en-US" dirty="0" smtClean="0"/>
              <a:t>expertise”</a:t>
            </a:r>
            <a:endParaRPr lang="en-US" dirty="0"/>
          </a:p>
          <a:p>
            <a:pPr marL="0" indent="0" algn="r">
              <a:buNone/>
            </a:pPr>
            <a:r>
              <a:rPr lang="en-US" dirty="0" err="1" smtClean="0"/>
              <a:t>Macnamara</a:t>
            </a:r>
            <a:r>
              <a:rPr lang="en-US" dirty="0" smtClean="0"/>
              <a:t>, </a:t>
            </a:r>
            <a:r>
              <a:rPr lang="en-US" dirty="0" err="1" smtClean="0"/>
              <a:t>Hambrick</a:t>
            </a:r>
            <a:r>
              <a:rPr lang="en-US" dirty="0" smtClean="0"/>
              <a:t>, and Oswald</a:t>
            </a:r>
          </a:p>
          <a:p>
            <a:pPr marL="0" indent="0" algn="r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Up to an 80 percent difference in performance correlated to practice time (Gladwell and Ericsson)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60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Evaluate Teachers?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Professional growth (Coaching)</a:t>
            </a:r>
          </a:p>
          <a:p>
            <a:r>
              <a:rPr lang="en-US" dirty="0" smtClean="0"/>
              <a:t>Improve instruction</a:t>
            </a:r>
          </a:p>
          <a:p>
            <a:r>
              <a:rPr lang="en-US" dirty="0" smtClean="0"/>
              <a:t>Improve opportunity for student learning</a:t>
            </a:r>
          </a:p>
          <a:p>
            <a:r>
              <a:rPr lang="en-US" dirty="0" smtClean="0"/>
              <a:t>Foster social and emotional growth (relationships)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067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Principal “A” scores all teachers between 58-60, and the rest of the evaluators in district do not</a:t>
            </a:r>
          </a:p>
          <a:p>
            <a:r>
              <a:rPr lang="en-US" sz="2400" dirty="0" smtClean="0"/>
              <a:t>Principal “A” took a point away for no written objectives, however principal “B” never requires a written objective</a:t>
            </a:r>
          </a:p>
          <a:p>
            <a:r>
              <a:rPr lang="en-US" sz="2400" dirty="0" smtClean="0"/>
              <a:t>The written feed back is generic and doesn’t inform my instruction. </a:t>
            </a:r>
            <a:r>
              <a:rPr lang="en-US" sz="2400" dirty="0"/>
              <a:t> </a:t>
            </a:r>
            <a:r>
              <a:rPr lang="en-US" sz="2400" dirty="0" smtClean="0"/>
              <a:t>I do not gain anything professionally from this experience</a:t>
            </a:r>
          </a:p>
          <a:p>
            <a:r>
              <a:rPr lang="en-US" sz="2400" dirty="0" smtClean="0"/>
              <a:t>I never receive specific feedback on evidence of the shifts or the CCLS</a:t>
            </a:r>
          </a:p>
          <a:p>
            <a:r>
              <a:rPr lang="en-US" sz="2400" dirty="0" smtClean="0"/>
              <a:t>I don’t agree with my the evaluators rating because I know more about CCLS, the shifts, and instruction than they do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3135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APPR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>
                <a:hlinkClick r:id="rId3" action="ppaction://hlinkfile"/>
              </a:rPr>
              <a:t>Evidence Collection Tool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506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 Shifts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en-US" dirty="0"/>
          </a:p>
          <a:p>
            <a:r>
              <a:rPr lang="en-US" dirty="0"/>
              <a:t> Shift 1 </a:t>
            </a:r>
            <a:r>
              <a:rPr lang="en-US" b="1" dirty="0" smtClean="0"/>
              <a:t>Balancing </a:t>
            </a:r>
            <a:r>
              <a:rPr lang="en-US" b="1" dirty="0"/>
              <a:t>Informational </a:t>
            </a:r>
            <a:r>
              <a:rPr lang="en-US" b="1" dirty="0" smtClean="0"/>
              <a:t>&amp; </a:t>
            </a:r>
            <a:r>
              <a:rPr lang="en-US" b="1" dirty="0"/>
              <a:t>Literary Text 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Students </a:t>
            </a:r>
            <a:r>
              <a:rPr lang="en-US" dirty="0"/>
              <a:t>read a true balance of informational and literary texts. 	</a:t>
            </a:r>
          </a:p>
          <a:p>
            <a:r>
              <a:rPr lang="en-US" dirty="0"/>
              <a:t>Shift 2 	</a:t>
            </a:r>
            <a:r>
              <a:rPr lang="en-US" b="1" dirty="0"/>
              <a:t>Knowledge in the Disciplines </a:t>
            </a:r>
            <a:endParaRPr lang="en-US" b="1" dirty="0" smtClean="0"/>
          </a:p>
          <a:p>
            <a:pPr marL="0" indent="0">
              <a:buNone/>
            </a:pPr>
            <a:r>
              <a:rPr lang="en-US" dirty="0"/>
              <a:t>		Students build knowledge about the world (domains/ content </a:t>
            </a:r>
            <a:r>
              <a:rPr lang="en-US" dirty="0" smtClean="0"/>
              <a:t>		areas</a:t>
            </a:r>
            <a:r>
              <a:rPr lang="en-US" dirty="0"/>
              <a:t>) through TEXT rather than the teacher or activities 	</a:t>
            </a:r>
          </a:p>
          <a:p>
            <a:r>
              <a:rPr lang="en-US" dirty="0"/>
              <a:t>Shift 3 	</a:t>
            </a:r>
            <a:r>
              <a:rPr lang="en-US" b="1" dirty="0"/>
              <a:t>Staircase of Complexity 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Students </a:t>
            </a:r>
            <a:r>
              <a:rPr lang="en-US" dirty="0"/>
              <a:t>read the central, grade appropriate text around which instruction is </a:t>
            </a:r>
            <a:r>
              <a:rPr lang="en-US" dirty="0" smtClean="0"/>
              <a:t>		centered</a:t>
            </a:r>
            <a:r>
              <a:rPr lang="en-US" dirty="0"/>
              <a:t>. Teachers are patient, create more time and space and support in the </a:t>
            </a:r>
            <a:r>
              <a:rPr lang="en-US" dirty="0" smtClean="0"/>
              <a:t>		curriculum </a:t>
            </a:r>
            <a:r>
              <a:rPr lang="en-US" dirty="0"/>
              <a:t>for close reading. 	</a:t>
            </a:r>
          </a:p>
          <a:p>
            <a:r>
              <a:rPr lang="en-US" dirty="0"/>
              <a:t>Shift 4 	</a:t>
            </a:r>
            <a:r>
              <a:rPr lang="en-US" b="1" dirty="0"/>
              <a:t>Text-based Answers 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Students </a:t>
            </a:r>
            <a:r>
              <a:rPr lang="en-US" dirty="0"/>
              <a:t>engage in rich and rigorous evidence based conversations about text. 	</a:t>
            </a:r>
          </a:p>
          <a:p>
            <a:r>
              <a:rPr lang="en-US" dirty="0"/>
              <a:t>Shift 5 	</a:t>
            </a:r>
            <a:r>
              <a:rPr lang="en-US" b="1" dirty="0"/>
              <a:t>Writing from Sources 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Writing </a:t>
            </a:r>
            <a:r>
              <a:rPr lang="en-US" dirty="0"/>
              <a:t>emphasizes use of evidence from sources to inform or make an </a:t>
            </a:r>
            <a:r>
              <a:rPr lang="en-US" dirty="0" smtClean="0"/>
              <a:t>		argument</a:t>
            </a:r>
            <a:r>
              <a:rPr lang="en-US" dirty="0"/>
              <a:t>. 	</a:t>
            </a:r>
          </a:p>
          <a:p>
            <a:r>
              <a:rPr lang="en-US" dirty="0"/>
              <a:t>Shift 6 	</a:t>
            </a:r>
            <a:r>
              <a:rPr lang="en-US" b="1" dirty="0"/>
              <a:t>Academic </a:t>
            </a:r>
            <a:r>
              <a:rPr lang="en-US" b="1" dirty="0" smtClean="0"/>
              <a:t>Vocabulary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/>
              <a:t>	Students constantly build the transferable vocabulary they need to access grade </a:t>
            </a:r>
            <a:r>
              <a:rPr lang="en-US" dirty="0" smtClean="0"/>
              <a:t>		level </a:t>
            </a:r>
            <a:r>
              <a:rPr lang="en-US" dirty="0"/>
              <a:t>complex texts. This can be done effectively by spiraling like content in </a:t>
            </a:r>
            <a:r>
              <a:rPr lang="en-US" dirty="0" smtClean="0"/>
              <a:t>		increasingly </a:t>
            </a:r>
            <a:r>
              <a:rPr lang="en-US" dirty="0"/>
              <a:t>complex texts. 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901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Grade 3</a:t>
            </a:r>
          </a:p>
          <a:p>
            <a:r>
              <a:rPr lang="en-US" dirty="0" smtClean="0"/>
              <a:t>English Language Arts</a:t>
            </a:r>
          </a:p>
          <a:p>
            <a:r>
              <a:rPr lang="en-US" dirty="0" smtClean="0"/>
              <a:t>First </a:t>
            </a:r>
            <a:r>
              <a:rPr lang="en-US" dirty="0"/>
              <a:t>Y</a:t>
            </a:r>
            <a:r>
              <a:rPr lang="en-US" dirty="0" smtClean="0"/>
              <a:t>ear Teacher</a:t>
            </a:r>
          </a:p>
          <a:p>
            <a:r>
              <a:rPr lang="en-US" dirty="0" smtClean="0"/>
              <a:t>NYC Public School</a:t>
            </a:r>
          </a:p>
          <a:p>
            <a:r>
              <a:rPr lang="en-US" dirty="0" smtClean="0"/>
              <a:t>98% minority population</a:t>
            </a:r>
          </a:p>
          <a:p>
            <a:r>
              <a:rPr lang="en-US" dirty="0" smtClean="0"/>
              <a:t>High ELL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91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Students will practice reading poetry and visualizing by making inferences from figurative language and discerning poems mood.</a:t>
            </a:r>
          </a:p>
          <a:p>
            <a:endParaRPr lang="en-US" dirty="0"/>
          </a:p>
          <a:p>
            <a:r>
              <a:rPr lang="en-US" dirty="0" smtClean="0">
                <a:hlinkClick r:id="rId2" action="ppaction://hlinkfile"/>
              </a:rPr>
              <a:t>Lesson Plan</a:t>
            </a:r>
            <a:endParaRPr lang="en-US" dirty="0" smtClean="0"/>
          </a:p>
          <a:p>
            <a:r>
              <a:rPr lang="en-US" dirty="0" smtClean="0">
                <a:hlinkClick r:id="rId3" action="ppaction://hlinkfile"/>
              </a:rPr>
              <a:t>Pre-Observation</a:t>
            </a:r>
            <a:endParaRPr lang="en-US" dirty="0" smtClean="0"/>
          </a:p>
          <a:p>
            <a:r>
              <a:rPr lang="en-US" dirty="0" smtClean="0"/>
              <a:t>Pre-Observation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716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the provided tool. Record evidence for each of the elements in domains 2 and 3.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Score each element and provide a rationale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278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586</TotalTime>
  <Words>292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Inter Rater Reliability</vt:lpstr>
      <vt:lpstr>Practice</vt:lpstr>
      <vt:lpstr>Why Evaluate Teachers?</vt:lpstr>
      <vt:lpstr>Teacher Comments</vt:lpstr>
      <vt:lpstr>Tools</vt:lpstr>
      <vt:lpstr>6 Shifts</vt:lpstr>
      <vt:lpstr>Context</vt:lpstr>
      <vt:lpstr>The Lesson</vt:lpstr>
      <vt:lpstr>Observation Tool</vt:lpstr>
      <vt:lpstr>Next Steps</vt:lpstr>
      <vt:lpstr>Table Discussion</vt:lpstr>
    </vt:vector>
  </TitlesOfParts>
  <Company>Erie 1 BOCES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 Rater Reliability</dc:title>
  <dc:creator>E1 Staff</dc:creator>
  <cp:lastModifiedBy>E1 Staff</cp:lastModifiedBy>
  <cp:revision>17</cp:revision>
  <dcterms:created xsi:type="dcterms:W3CDTF">2014-07-17T18:23:49Z</dcterms:created>
  <dcterms:modified xsi:type="dcterms:W3CDTF">2014-08-04T15:13:42Z</dcterms:modified>
</cp:coreProperties>
</file>