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84" r:id="rId3"/>
  </p:sldMasterIdLst>
  <p:handoutMasterIdLst>
    <p:handoutMasterId r:id="rId24"/>
  </p:handoutMasterIdLst>
  <p:sldIdLst>
    <p:sldId id="256" r:id="rId4"/>
    <p:sldId id="257" r:id="rId5"/>
    <p:sldId id="258" r:id="rId6"/>
    <p:sldId id="259" r:id="rId7"/>
    <p:sldId id="260" r:id="rId8"/>
    <p:sldId id="270" r:id="rId9"/>
    <p:sldId id="261" r:id="rId10"/>
    <p:sldId id="272" r:id="rId11"/>
    <p:sldId id="275" r:id="rId12"/>
    <p:sldId id="271" r:id="rId13"/>
    <p:sldId id="273" r:id="rId14"/>
    <p:sldId id="276" r:id="rId15"/>
    <p:sldId id="262" r:id="rId16"/>
    <p:sldId id="265" r:id="rId17"/>
    <p:sldId id="267" r:id="rId18"/>
    <p:sldId id="269" r:id="rId19"/>
    <p:sldId id="266" r:id="rId20"/>
    <p:sldId id="277" r:id="rId21"/>
    <p:sldId id="264" r:id="rId22"/>
    <p:sldId id="274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D963D5-D7B4-4620-9F58-8F4A5C72D99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BE62CD-0E17-413A-93F5-03A6DA06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7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1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2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57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6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78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49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59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00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609600" y="1524000"/>
            <a:ext cx="109728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7826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55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63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87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20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71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4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18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77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4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53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609600" y="1524000"/>
            <a:ext cx="109728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9697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4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63B7A52-7D44-4102-9F14-DA60573EAA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98C6D01-5816-4999-BBFE-0A94ACD6C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0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4875355" TargetMode="External"/><Relationship Id="rId2" Type="http://schemas.openxmlformats.org/officeDocument/2006/relationships/hyperlink" Target="http://www.bing.com/videos/search?q=co+teaching+videos&amp;FORM=HDRSC3&amp;adlt=strict#view=detail&amp;mid=A6FD6F1075AD0400F492A6FD6F1075AD0400F4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hyperlink" Target="Co-teaching%20video%20reflection%20based%20on%20IP.do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Inter- Rater Reliability and the Co-Teaching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</a:t>
            </a:r>
            <a:r>
              <a:rPr lang="en-US" dirty="0" err="1" smtClean="0"/>
              <a:t>Graser</a:t>
            </a:r>
            <a:r>
              <a:rPr lang="en-US" dirty="0" smtClean="0"/>
              <a:t> &amp; Jessie </a:t>
            </a:r>
            <a:r>
              <a:rPr lang="en-US" dirty="0" err="1" smtClean="0"/>
              <a:t>Karches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66835" cy="140053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Review of co-teaching approaches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While </a:t>
            </a:r>
            <a:r>
              <a:rPr lang="en-US" sz="2400" dirty="0"/>
              <a:t>Ms. Acker reviews yesterday’s homework with most of the students, Ms. Vaughan works with a small group of students to review concepts they did not master on an assessment. </a:t>
            </a:r>
          </a:p>
          <a:p>
            <a:r>
              <a:rPr lang="en-US" dirty="0" smtClean="0"/>
              <a:t>Team </a:t>
            </a:r>
            <a:r>
              <a:rPr lang="en-US" dirty="0"/>
              <a:t>Teaching </a:t>
            </a:r>
          </a:p>
          <a:p>
            <a:r>
              <a:rPr lang="en-US" dirty="0" smtClean="0"/>
              <a:t>Parallel </a:t>
            </a:r>
            <a:r>
              <a:rPr lang="en-US" dirty="0"/>
              <a:t>Teaching </a:t>
            </a:r>
          </a:p>
          <a:p>
            <a:r>
              <a:rPr lang="en-US" dirty="0" smtClean="0"/>
              <a:t>Alternative </a:t>
            </a:r>
            <a:r>
              <a:rPr lang="en-US" dirty="0"/>
              <a:t>Teaching </a:t>
            </a:r>
          </a:p>
          <a:p>
            <a:r>
              <a:rPr lang="en-US" dirty="0" smtClean="0"/>
              <a:t>Station </a:t>
            </a:r>
            <a:r>
              <a:rPr lang="en-US" dirty="0"/>
              <a:t>Teaching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66835" cy="140053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Review of co-teaching approaches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Mr</a:t>
            </a:r>
            <a:r>
              <a:rPr lang="en-US" sz="2400" dirty="0"/>
              <a:t>. Johnson leads a small group of students discussing a novel about the industrial revolution. Ms. Boxer leads a small group to review material from the textbook. Another small group independently examines old newspapers and pictures from the early 1900s. The students rotate to all 3 groups. </a:t>
            </a:r>
          </a:p>
          <a:p>
            <a:r>
              <a:rPr lang="en-US" sz="2400" dirty="0" smtClean="0"/>
              <a:t>Team </a:t>
            </a:r>
            <a:r>
              <a:rPr lang="en-US" sz="2400" dirty="0"/>
              <a:t>Teaching </a:t>
            </a:r>
          </a:p>
          <a:p>
            <a:r>
              <a:rPr lang="en-US" sz="2400" dirty="0" smtClean="0"/>
              <a:t>Parallel </a:t>
            </a:r>
            <a:r>
              <a:rPr lang="en-US" sz="2400" dirty="0"/>
              <a:t>Teaching </a:t>
            </a:r>
          </a:p>
          <a:p>
            <a:r>
              <a:rPr lang="en-US" sz="2400" dirty="0" smtClean="0"/>
              <a:t>Alternative </a:t>
            </a:r>
            <a:r>
              <a:rPr lang="en-US" sz="2400" dirty="0"/>
              <a:t>Teaching </a:t>
            </a:r>
          </a:p>
          <a:p>
            <a:r>
              <a:rPr lang="en-US" sz="2400" dirty="0" smtClean="0"/>
              <a:t>Station </a:t>
            </a:r>
            <a:r>
              <a:rPr lang="en-US" sz="2400" dirty="0"/>
              <a:t>Teaching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Stage Rubric on Co-teaching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3" y="2052638"/>
            <a:ext cx="8306069" cy="4195762"/>
          </a:xfrm>
        </p:spPr>
      </p:pic>
    </p:spTree>
    <p:extLst>
      <p:ext uri="{BB962C8B-B14F-4D97-AF65-F5344CB8AC3E}">
        <p14:creationId xmlns:p14="http://schemas.microsoft.com/office/powerpoint/2010/main" val="31844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459" y="452718"/>
            <a:ext cx="10412360" cy="1400530"/>
          </a:xfrm>
        </p:spPr>
        <p:txBody>
          <a:bodyPr/>
          <a:lstStyle/>
          <a:p>
            <a:r>
              <a:rPr lang="en-US" dirty="0" smtClean="0"/>
              <a:t>Cross Walk between Three Stage Co-Teaching Rubric and Danielson’s Rubric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Work as table to complete the graphic organizer that aligns Danielson’s Domains and Elements to the Three Stage Rubric. </a:t>
            </a:r>
          </a:p>
          <a:p>
            <a:r>
              <a:rPr lang="en-US" sz="3600" dirty="0" smtClean="0"/>
              <a:t>2. JIGSAW the critical attributes at the table </a:t>
            </a:r>
          </a:p>
          <a:p>
            <a:r>
              <a:rPr lang="en-US" sz="3600" dirty="0" smtClean="0"/>
              <a:t>Discuss: Where there any conflicts?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6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80" y="304800"/>
            <a:ext cx="478242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0"/>
            <a:ext cx="9144000" cy="23622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Arial Black" pitchFamily="34" charset="0"/>
              </a:rPr>
              <a:t>Feedback is information about how we are doing in our efforts to reach a </a:t>
            </a:r>
            <a:r>
              <a:rPr lang="en-US" sz="3200" u="sng" dirty="0">
                <a:latin typeface="Arial Black" pitchFamily="34" charset="0"/>
              </a:rPr>
              <a:t>GOAL.</a:t>
            </a:r>
            <a:r>
              <a:rPr lang="en-US" sz="3200" dirty="0">
                <a:latin typeface="Arial Black" pitchFamily="34" charset="0"/>
              </a:rPr>
              <a:t> It is neither </a:t>
            </a:r>
            <a:r>
              <a:rPr lang="en-US" sz="3200" u="sng" dirty="0">
                <a:latin typeface="Arial Black" pitchFamily="34" charset="0"/>
              </a:rPr>
              <a:t>ADVICE </a:t>
            </a:r>
            <a:r>
              <a:rPr lang="en-US" sz="3200" dirty="0">
                <a:latin typeface="Arial Black" pitchFamily="34" charset="0"/>
              </a:rPr>
              <a:t>nor a performance </a:t>
            </a:r>
            <a:r>
              <a:rPr lang="en-US" sz="3200" u="sng" dirty="0">
                <a:latin typeface="Arial Black" pitchFamily="34" charset="0"/>
              </a:rPr>
              <a:t>EVALUATION.</a:t>
            </a:r>
            <a:br>
              <a:rPr lang="en-US" sz="3200" u="sng" dirty="0">
                <a:latin typeface="Arial Black" pitchFamily="34" charset="0"/>
              </a:rPr>
            </a:br>
            <a:r>
              <a:rPr lang="en-US" sz="1600" dirty="0">
                <a:latin typeface="Arial Black" pitchFamily="34" charset="0"/>
              </a:rPr>
              <a:t>Wiggins 2012</a:t>
            </a:r>
          </a:p>
        </p:txBody>
      </p:sp>
    </p:spTree>
    <p:extLst>
      <p:ext uri="{BB962C8B-B14F-4D97-AF65-F5344CB8AC3E}">
        <p14:creationId xmlns:p14="http://schemas.microsoft.com/office/powerpoint/2010/main" val="16578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0"/>
            <a:ext cx="9144000" cy="239110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dirty="0">
                <a:latin typeface="Aharoni" pitchFamily="2" charset="-79"/>
                <a:cs typeface="Aharoni" pitchFamily="2" charset="-79"/>
              </a:rPr>
              <a:t>7 Keys to Effective Feedback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14753"/>
            <a:ext cx="3399937" cy="44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1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Keys to Effective Feedback (Grant Wiggins,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Goal Referenced</a:t>
            </a:r>
          </a:p>
          <a:p>
            <a:r>
              <a:rPr lang="en-US" sz="2800" dirty="0" smtClean="0"/>
              <a:t>2. Tangible and Transparent</a:t>
            </a:r>
          </a:p>
          <a:p>
            <a:r>
              <a:rPr lang="en-US" sz="2800" dirty="0" smtClean="0"/>
              <a:t>3. Actionable</a:t>
            </a:r>
          </a:p>
          <a:p>
            <a:r>
              <a:rPr lang="en-US" sz="2800" dirty="0" smtClean="0"/>
              <a:t>4. User Friendly</a:t>
            </a:r>
          </a:p>
          <a:p>
            <a:r>
              <a:rPr lang="en-US" sz="2800" dirty="0" smtClean="0"/>
              <a:t>5. Timely</a:t>
            </a:r>
          </a:p>
          <a:p>
            <a:r>
              <a:rPr lang="en-US" sz="2800" dirty="0" smtClean="0"/>
              <a:t>6. On-Going</a:t>
            </a:r>
          </a:p>
          <a:p>
            <a:r>
              <a:rPr lang="en-US" sz="2800" dirty="0" smtClean="0"/>
              <a:t>7. Consistent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94317"/>
            <a:ext cx="4207098" cy="28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76400" y="152400"/>
          <a:ext cx="89916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6906045" imgH="2625194" progId="Word.Document.12">
                  <p:embed/>
                </p:oleObj>
              </mc:Choice>
              <mc:Fallback>
                <p:oleObj name="Document" r:id="rId3" imgW="6906045" imgH="2625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52400"/>
                        <a:ext cx="8991600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Callout 4"/>
          <p:cNvSpPr/>
          <p:nvPr/>
        </p:nvSpPr>
        <p:spPr>
          <a:xfrm>
            <a:off x="8382000" y="1219200"/>
            <a:ext cx="2057400" cy="1295400"/>
          </a:xfrm>
          <a:prstGeom prst="wedgeEllipseCallout">
            <a:avLst>
              <a:gd name="adj1" fmla="val -83730"/>
              <a:gd name="adj2" fmla="val -56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b="1" dirty="0">
                <a:solidFill>
                  <a:prstClr val="black"/>
                </a:solidFill>
              </a:rPr>
              <a:t>ADVICE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149662" y="5181600"/>
            <a:ext cx="2057400" cy="1295400"/>
          </a:xfrm>
          <a:prstGeom prst="wedgeEllipseCallout">
            <a:avLst>
              <a:gd name="adj1" fmla="val 61097"/>
              <a:gd name="adj2" fmla="val -65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b="1" dirty="0">
                <a:solidFill>
                  <a:prstClr val="black"/>
                </a:solidFill>
              </a:rPr>
              <a:t>ADVICE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178362" y="3124200"/>
            <a:ext cx="2209800" cy="1295400"/>
          </a:xfrm>
          <a:prstGeom prst="wedgeEllipseCallout">
            <a:avLst>
              <a:gd name="adj1" fmla="val -68405"/>
              <a:gd name="adj2" fmla="val -409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b="1" dirty="0">
                <a:solidFill>
                  <a:prstClr val="black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5084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441503"/>
              </p:ext>
            </p:extLst>
          </p:nvPr>
        </p:nvGraphicFramePr>
        <p:xfrm>
          <a:off x="1103313" y="1356146"/>
          <a:ext cx="894714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/>
                <a:gridCol w="2982383"/>
                <a:gridCol w="2982383"/>
              </a:tblGrid>
              <a:tr h="263755"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of Feedback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Non-Example </a:t>
                      </a:r>
                      <a:endParaRPr lang="en-US" dirty="0"/>
                    </a:p>
                  </a:txBody>
                  <a:tcPr/>
                </a:tc>
              </a:tr>
              <a:tr h="33394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4.3 Positive Behavioral Supports</a:t>
                      </a:r>
                      <a:r>
                        <a:rPr lang="en-US" sz="2800" baseline="0" dirty="0" smtClean="0"/>
                        <a:t> are Evident on an Ongoing Basis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one teacher</a:t>
                      </a:r>
                      <a:r>
                        <a:rPr lang="en-US" baseline="0" dirty="0" smtClean="0"/>
                        <a:t> provided </a:t>
                      </a:r>
                      <a:r>
                        <a:rPr lang="en-US" baseline="0" dirty="0" smtClean="0"/>
                        <a:t>positive feedback </a:t>
                      </a:r>
                      <a:r>
                        <a:rPr lang="en-US" baseline="0" dirty="0" smtClean="0"/>
                        <a:t>to a specific student, and </a:t>
                      </a:r>
                      <a:r>
                        <a:rPr lang="en-US" baseline="0" dirty="0" smtClean="0"/>
                        <a:t>positive feedback </a:t>
                      </a:r>
                      <a:r>
                        <a:rPr lang="en-US" baseline="0" dirty="0" smtClean="0"/>
                        <a:t>was only given twice throughout the lesson. The student received 5 reminders from the other teacher. </a:t>
                      </a:r>
                      <a:r>
                        <a:rPr lang="en-US" baseline="0" dirty="0" smtClean="0"/>
                        <a:t> The student behavior was most appropriate immediately after the positive feedback. 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positive behavioral feedback on a regular basis. </a:t>
                      </a:r>
                    </a:p>
                    <a:p>
                      <a:r>
                        <a:rPr lang="en-US" dirty="0" smtClean="0"/>
                        <a:t>(ADVICE)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Co-Teaching Math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>
                <a:hlinkClick r:id="rId2"/>
              </a:rPr>
              <a:t>Co-Teaching Video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Co-Teaching Video through Vimeo</a:t>
            </a:r>
            <a:endParaRPr lang="en-US" dirty="0" smtClean="0"/>
          </a:p>
          <a:p>
            <a:pPr algn="ctr"/>
            <a:r>
              <a:rPr lang="en-US" dirty="0" smtClean="0">
                <a:hlinkClick r:id="rId4" action="ppaction://hlinkfile"/>
              </a:rPr>
              <a:t>Co-teaching video reflection based on IP.doc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77" y="3742183"/>
            <a:ext cx="3497151" cy="29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 and Engage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0" y="1094704"/>
            <a:ext cx="10664269" cy="423715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dirty="0"/>
              <a:t>This is the first year for Ms. Collins (general educator) and Mr. Parker (special educator) to co-teach. In the classroom, the door reads, “Welcome to Ms. Collins’ Classroom!” Ms. Collins reviews the agenda at the beginning of the class period, then Mr. Parker comes in 5-10 minutes later and works quietly with a few students with IEPs while Ms. Collins lectures in front of the class.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9899" y="5203065"/>
            <a:ext cx="432300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Identify 3 ways parity can be established in this classroom</a:t>
            </a:r>
            <a:r>
              <a:rPr lang="en-US" sz="2800" b="1" dirty="0">
                <a:latin typeface="Georgia" panose="02040502050405020303" pitchFamily="18" charset="0"/>
              </a:rPr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2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Co-teaching </a:t>
            </a:r>
            <a:r>
              <a:rPr lang="en-US" sz="3200" dirty="0"/>
              <a:t>involved shared responsibility between 2 teachers to meet the needs of ALL students in the classroom. </a:t>
            </a:r>
          </a:p>
          <a:p>
            <a:r>
              <a:rPr lang="en-US" sz="3200" dirty="0" smtClean="0"/>
              <a:t>Administrative </a:t>
            </a:r>
            <a:r>
              <a:rPr lang="en-US" sz="3200" dirty="0"/>
              <a:t>support is important to the success of co-teaching. </a:t>
            </a:r>
            <a:endParaRPr lang="en-US" sz="3200" dirty="0" smtClean="0"/>
          </a:p>
          <a:p>
            <a:r>
              <a:rPr lang="en-US" sz="3200" dirty="0" smtClean="0"/>
              <a:t>Growth Producing feedback allows teachers to advance their co-teaching practice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75" y="4819649"/>
            <a:ext cx="13716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Certification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853248"/>
            <a:ext cx="10210778" cy="439515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Evaluator Training and Certification 30.29 (b)</a:t>
            </a:r>
          </a:p>
          <a:p>
            <a:r>
              <a:rPr lang="en-US" sz="3200" dirty="0" smtClean="0"/>
              <a:t>2. Evidence Based Observation Techniques</a:t>
            </a:r>
          </a:p>
          <a:p>
            <a:r>
              <a:rPr lang="en-US" sz="3200" dirty="0" smtClean="0"/>
              <a:t>4. Application of APPR Rubrics</a:t>
            </a:r>
          </a:p>
          <a:p>
            <a:r>
              <a:rPr lang="en-US" sz="3200" dirty="0" smtClean="0"/>
              <a:t>9. Evaluating Teachers and Principals of Students with Disabilities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1378040"/>
            <a:ext cx="9071059" cy="4870360"/>
          </a:xfrm>
        </p:spPr>
        <p:txBody>
          <a:bodyPr/>
          <a:lstStyle/>
          <a:p>
            <a:r>
              <a:rPr lang="en-US" b="1" dirty="0" smtClean="0"/>
              <a:t>Explore and Discover: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Why Co-teaching?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What is Co- Teaching?/ What is Not?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Types of Co-Teaching Models </a:t>
            </a:r>
          </a:p>
          <a:p>
            <a:r>
              <a:rPr lang="en-US" b="1" dirty="0" smtClean="0"/>
              <a:t>Explore and Discover: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Three Stages of Co-Teaching Self Assessment Tool Cross walked with Danielson’s Rubric </a:t>
            </a:r>
          </a:p>
          <a:p>
            <a:r>
              <a:rPr lang="en-US" b="1" dirty="0" smtClean="0"/>
              <a:t>Explore and Discover:</a:t>
            </a:r>
          </a:p>
          <a:p>
            <a:pPr marL="457200" lvl="1" indent="0">
              <a:buNone/>
            </a:pPr>
            <a:r>
              <a:rPr lang="en-US" dirty="0" smtClean="0"/>
              <a:t>-</a:t>
            </a:r>
            <a:r>
              <a:rPr lang="en-US" dirty="0"/>
              <a:t>Writing Growth Producing Feedback </a:t>
            </a:r>
            <a:endParaRPr lang="en-US" dirty="0" smtClean="0"/>
          </a:p>
          <a:p>
            <a:r>
              <a:rPr lang="en-US" b="1" dirty="0" smtClean="0"/>
              <a:t>Organize and Integrate: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Video: 6</a:t>
            </a:r>
            <a:r>
              <a:rPr lang="en-US" baseline="30000" dirty="0" smtClean="0"/>
              <a:t>th</a:t>
            </a:r>
            <a:r>
              <a:rPr lang="en-US" dirty="0" smtClean="0"/>
              <a:t> Grade Math Co- Teaching Model- evidence and feedback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24" y="452718"/>
            <a:ext cx="19050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Co- Teaching?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26524"/>
            <a:ext cx="8946541" cy="4921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Both </a:t>
            </a:r>
            <a:r>
              <a:rPr lang="en-US" sz="2800" dirty="0"/>
              <a:t>teachers take part in </a:t>
            </a: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planning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teaching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evaluating </a:t>
            </a:r>
            <a:r>
              <a:rPr lang="en-US" sz="2800" dirty="0"/>
              <a:t>students ’ </a:t>
            </a:r>
            <a:r>
              <a:rPr lang="en-US" sz="2800" dirty="0" smtClean="0"/>
              <a:t>performance</a:t>
            </a:r>
          </a:p>
          <a:p>
            <a:pPr marL="0" indent="0">
              <a:buNone/>
            </a:pPr>
            <a:r>
              <a:rPr lang="en-US" sz="2800" dirty="0" smtClean="0"/>
              <a:t>Co-Teaching </a:t>
            </a:r>
            <a:r>
              <a:rPr lang="en-US" sz="2800" dirty="0"/>
              <a:t>is two or more professionals delivering substantive instruction to a diverse or blended group of students in a single space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Friend </a:t>
            </a:r>
            <a:r>
              <a:rPr lang="en-US" sz="1600" dirty="0">
                <a:solidFill>
                  <a:schemeClr val="bg1"/>
                </a:solidFill>
              </a:rPr>
              <a:t>&amp; Cook, (1995). Co-Teaching: Guidelines for creating effective practices. Focus on Exceptional Children</a:t>
            </a:r>
          </a:p>
        </p:txBody>
      </p:sp>
    </p:spTree>
    <p:extLst>
      <p:ext uri="{BB962C8B-B14F-4D97-AF65-F5344CB8AC3E}">
        <p14:creationId xmlns:p14="http://schemas.microsoft.com/office/powerpoint/2010/main" val="38206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Specially Designed Instruction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22" y="2001403"/>
            <a:ext cx="8946541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“Special Education is instruction that is more urgent, more intensive, more relentless, more precisely delivered, more highly structured and direct, and more carefully monitored for procedural fidelity and effects”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- J.M. Kauffman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Co-Teaching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0594"/>
            <a:ext cx="8946541" cy="481780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 smtClean="0"/>
              <a:t>Station </a:t>
            </a:r>
            <a:r>
              <a:rPr lang="en-US" sz="3200" dirty="0"/>
              <a:t>Teaching </a:t>
            </a:r>
            <a:r>
              <a:rPr lang="en-US" sz="3200" dirty="0" smtClean="0"/>
              <a:t>– Frequent </a:t>
            </a:r>
            <a:endParaRPr lang="en-US" sz="3200" dirty="0"/>
          </a:p>
          <a:p>
            <a:r>
              <a:rPr lang="en-US" sz="3200" dirty="0" smtClean="0"/>
              <a:t>Parallel </a:t>
            </a:r>
            <a:r>
              <a:rPr lang="en-US" sz="3200" dirty="0"/>
              <a:t>Teaching </a:t>
            </a:r>
            <a:r>
              <a:rPr lang="en-US" sz="3200" dirty="0" smtClean="0"/>
              <a:t>– Frequent </a:t>
            </a:r>
            <a:endParaRPr lang="en-US" sz="3200" dirty="0"/>
          </a:p>
          <a:p>
            <a:r>
              <a:rPr lang="en-US" sz="3200" dirty="0" smtClean="0"/>
              <a:t>Alternative </a:t>
            </a:r>
            <a:r>
              <a:rPr lang="en-US" sz="3200" dirty="0"/>
              <a:t>Teaching </a:t>
            </a:r>
            <a:r>
              <a:rPr lang="en-US" sz="3200" dirty="0" smtClean="0"/>
              <a:t> - Occasional </a:t>
            </a:r>
            <a:endParaRPr lang="en-US" sz="3200" dirty="0"/>
          </a:p>
          <a:p>
            <a:r>
              <a:rPr lang="en-US" sz="3200" dirty="0" smtClean="0"/>
              <a:t>Teaming – Occasional </a:t>
            </a:r>
            <a:endParaRPr lang="en-US" sz="3200" dirty="0"/>
          </a:p>
          <a:p>
            <a:r>
              <a:rPr lang="en-US" sz="3200" dirty="0" smtClean="0"/>
              <a:t>One </a:t>
            </a:r>
            <a:r>
              <a:rPr lang="en-US" sz="3200" dirty="0"/>
              <a:t>Teach, One Observe </a:t>
            </a:r>
            <a:r>
              <a:rPr lang="en-US" sz="3200" dirty="0" smtClean="0"/>
              <a:t>– Seldom </a:t>
            </a:r>
            <a:endParaRPr lang="en-US" sz="3200" dirty="0"/>
          </a:p>
          <a:p>
            <a:r>
              <a:rPr lang="en-US" sz="3200" dirty="0" smtClean="0"/>
              <a:t>One </a:t>
            </a:r>
            <a:r>
              <a:rPr lang="en-US" sz="3200" dirty="0"/>
              <a:t>Teach, One Assist </a:t>
            </a:r>
            <a:r>
              <a:rPr lang="en-US" sz="3200" dirty="0" smtClean="0"/>
              <a:t> - Seldom 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48800" y="5560350"/>
            <a:ext cx="21035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Friend, 2008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95" y="2791852"/>
            <a:ext cx="3170858" cy="22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8200"/>
          </a:xfrm>
        </p:spPr>
        <p:txBody>
          <a:bodyPr/>
          <a:lstStyle/>
          <a:p>
            <a:r>
              <a:rPr lang="en-US" dirty="0" smtClean="0"/>
              <a:t>Co-teaching </a:t>
            </a:r>
            <a:r>
              <a:rPr lang="en-US" dirty="0"/>
              <a:t>approaches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63" y="1390918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Try </a:t>
            </a:r>
            <a:r>
              <a:rPr lang="en-US" sz="2400" dirty="0"/>
              <a:t>a variety of approaches, even in the same </a:t>
            </a:r>
            <a:r>
              <a:rPr lang="en-US" sz="2400" dirty="0" smtClean="0"/>
              <a:t>day/lesson </a:t>
            </a:r>
            <a:endParaRPr lang="en-US" sz="2400" dirty="0"/>
          </a:p>
          <a:p>
            <a:r>
              <a:rPr lang="en-US" sz="2400" dirty="0" smtClean="0"/>
              <a:t>Don’t </a:t>
            </a:r>
            <a:r>
              <a:rPr lang="en-US" sz="2400" dirty="0"/>
              <a:t>rely on “one teach, one assist” too frequently </a:t>
            </a:r>
          </a:p>
          <a:p>
            <a:pPr marL="0" indent="0">
              <a:buNone/>
            </a:pPr>
            <a:r>
              <a:rPr lang="en-US" sz="2400" dirty="0" smtClean="0"/>
              <a:t>		* Role </a:t>
            </a:r>
            <a:r>
              <a:rPr lang="en-US" sz="2400" dirty="0"/>
              <a:t>of support teacher becomes more like a 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                paraprofessional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* Students </a:t>
            </a:r>
            <a:r>
              <a:rPr lang="en-US" sz="2400" dirty="0"/>
              <a:t>don’t benefit from having 2 credentialed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     teachers </a:t>
            </a:r>
            <a:r>
              <a:rPr lang="en-US" sz="2400" dirty="0"/>
              <a:t>in </a:t>
            </a:r>
            <a:r>
              <a:rPr lang="en-US" sz="2400" dirty="0" smtClean="0"/>
              <a:t>the </a:t>
            </a:r>
            <a:r>
              <a:rPr lang="en-US" sz="2400" dirty="0"/>
              <a:t>classroom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23" y="4859670"/>
            <a:ext cx="3260860" cy="18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Why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8040"/>
            <a:ext cx="8946541" cy="48703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Only 1 in 20 (5% of) students are formally identified with specific learning disabilities. Another 15% struggle in school due to unidentified learning and attention issues.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40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608</TotalTime>
  <Words>695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Aharoni</vt:lpstr>
      <vt:lpstr>Arial</vt:lpstr>
      <vt:lpstr>Arial Black</vt:lpstr>
      <vt:lpstr>Calibri</vt:lpstr>
      <vt:lpstr>Century Gothic</vt:lpstr>
      <vt:lpstr>Georgia</vt:lpstr>
      <vt:lpstr>Wingdings 3</vt:lpstr>
      <vt:lpstr>Ion</vt:lpstr>
      <vt:lpstr>Office Theme</vt:lpstr>
      <vt:lpstr>1_Office Theme</vt:lpstr>
      <vt:lpstr>Document</vt:lpstr>
      <vt:lpstr>Inter- Rater Reliability and the Co-Teaching Classroom</vt:lpstr>
      <vt:lpstr>Activate and Engage </vt:lpstr>
      <vt:lpstr>Lead Evaluator Certification Criteria</vt:lpstr>
      <vt:lpstr>Agenda </vt:lpstr>
      <vt:lpstr>What is Co- Teaching?</vt:lpstr>
      <vt:lpstr>Specially Designed Instruction </vt:lpstr>
      <vt:lpstr>Models of Co-Teaching </vt:lpstr>
      <vt:lpstr>Co-teaching approaches </vt:lpstr>
      <vt:lpstr>Why? </vt:lpstr>
      <vt:lpstr> Review of co-teaching approaches </vt:lpstr>
      <vt:lpstr> Review of co-teaching approaches </vt:lpstr>
      <vt:lpstr>3 Stage Rubric on Co-teaching </vt:lpstr>
      <vt:lpstr>Cross Walk between Three Stage Co-Teaching Rubric and Danielson’s Rubric </vt:lpstr>
      <vt:lpstr>Feedback is information about how we are doing in our efforts to reach a GOAL. It is neither ADVICE nor a performance EVALUATION. Wiggins 2012</vt:lpstr>
      <vt:lpstr>7 Keys to Effective Feedback</vt:lpstr>
      <vt:lpstr>7 Keys to Effective Feedback (Grant Wiggins, 2012)</vt:lpstr>
      <vt:lpstr>PowerPoint Presentation</vt:lpstr>
      <vt:lpstr>Practice</vt:lpstr>
      <vt:lpstr>Co-Teaching Math Class</vt:lpstr>
      <vt:lpstr>Wrapping Up</vt:lpstr>
    </vt:vector>
  </TitlesOfParts>
  <Company>Erie 1 BOCES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 Rater Reliability and the Co-Teaching Classroom</dc:title>
  <dc:creator>Karches, Jessica</dc:creator>
  <cp:lastModifiedBy>Rosanna sandell</cp:lastModifiedBy>
  <cp:revision>26</cp:revision>
  <dcterms:created xsi:type="dcterms:W3CDTF">2015-02-18T13:45:12Z</dcterms:created>
  <dcterms:modified xsi:type="dcterms:W3CDTF">2015-02-27T19:54:33Z</dcterms:modified>
</cp:coreProperties>
</file>