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1.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1"/>
    <p:sldMasterId id="2147483725" r:id="rId2"/>
  </p:sldMasterIdLst>
  <p:notesMasterIdLst>
    <p:notesMasterId r:id="rId40"/>
  </p:notesMasterIdLst>
  <p:sldIdLst>
    <p:sldId id="256" r:id="rId3"/>
    <p:sldId id="257" r:id="rId4"/>
    <p:sldId id="258" r:id="rId5"/>
    <p:sldId id="260" r:id="rId6"/>
    <p:sldId id="259" r:id="rId7"/>
    <p:sldId id="328" r:id="rId8"/>
    <p:sldId id="329" r:id="rId9"/>
    <p:sldId id="330"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05" r:id="rId31"/>
    <p:sldId id="273" r:id="rId32"/>
    <p:sldId id="275" r:id="rId33"/>
    <p:sldId id="306" r:id="rId34"/>
    <p:sldId id="276" r:id="rId35"/>
    <p:sldId id="307" r:id="rId36"/>
    <p:sldId id="277" r:id="rId37"/>
    <p:sldId id="278" r:id="rId38"/>
    <p:sldId id="304"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481E8C6C-346C-BC48-8EDF-814B9241EFA6}">
          <p14:sldIdLst>
            <p14:sldId id="256"/>
            <p14:sldId id="257"/>
            <p14:sldId id="258"/>
            <p14:sldId id="260"/>
            <p14:sldId id="259"/>
            <p14:sldId id="328"/>
            <p14:sldId id="329"/>
            <p14:sldId id="330"/>
          </p14:sldIdLst>
        </p14:section>
        <p14:section name="CR Part 154-2 &amp; 154-3" id="{D6CD3E86-4878-C348-A7C9-2D9D7DA87C0D}">
          <p14:sldIdLst>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Lst>
        </p14:section>
        <p14:section name="Instructional Strategies" id="{3DE7BEC7-D0A0-9C46-B1DA-1BB5DB574656}">
          <p14:sldIdLst>
            <p14:sldId id="305"/>
            <p14:sldId id="273"/>
            <p14:sldId id="275"/>
            <p14:sldId id="306"/>
            <p14:sldId id="276"/>
            <p14:sldId id="307"/>
            <p14:sldId id="277"/>
            <p14:sldId id="278"/>
            <p14:sldId id="30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2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90B63-B634-B24F-92E2-3C7A30B04B85}" type="datetimeFigureOut">
              <a:rPr lang="en-US" smtClean="0"/>
              <a:t>5/13/15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338C77-FCAA-444E-9EEB-6B6A9922221E}" type="slidenum">
              <a:rPr lang="en-US" smtClean="0"/>
              <a:t>‹#›</a:t>
            </a:fld>
            <a:endParaRPr lang="en-US"/>
          </a:p>
        </p:txBody>
      </p:sp>
    </p:spTree>
    <p:extLst>
      <p:ext uri="{BB962C8B-B14F-4D97-AF65-F5344CB8AC3E}">
        <p14:creationId xmlns:p14="http://schemas.microsoft.com/office/powerpoint/2010/main" val="9264097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regents.nysed.gov/meetings/2014/September2014/914p12d7.pdf" TargetMode="External"/><Relationship Id="rId4" Type="http://schemas.openxmlformats.org/officeDocument/2006/relationships/hyperlink" Target="http://www.regents.nysed.gov/meetings/2014/September2014/914p12d8.pdf"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ENL:</a:t>
            </a:r>
            <a:r>
              <a:rPr lang="en-US" baseline="0" dirty="0" smtClean="0"/>
              <a:t>  English as a New Language</a:t>
            </a:r>
          </a:p>
          <a:p>
            <a:r>
              <a:rPr lang="en-US" baseline="0" dirty="0" smtClean="0"/>
              <a:t>TBE:  Transitional Bilingual Education</a:t>
            </a:r>
            <a:endParaRPr lang="en-US" dirty="0" smtClean="0"/>
          </a:p>
          <a:p>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3</a:t>
            </a:fld>
            <a:endParaRPr lang="en-US"/>
          </a:p>
        </p:txBody>
      </p:sp>
    </p:spTree>
    <p:extLst>
      <p:ext uri="{BB962C8B-B14F-4D97-AF65-F5344CB8AC3E}">
        <p14:creationId xmlns:p14="http://schemas.microsoft.com/office/powerpoint/2010/main" val="466143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ELL PROGRAM PLACEMENT</a:t>
            </a:r>
          </a:p>
          <a:p>
            <a:endParaRPr lang="en-US" b="1"/>
          </a:p>
          <a:p>
            <a:r>
              <a:rPr lang="en-US"/>
              <a:t>School districts are required to carry out the ELL identification process at a central level before the child is assigned a school. This pertains more to larger school districts where students may arrive throughout the school year outside official enrollment period when placements have already been made.  In New York City, these new registrants are called Over the Counter students.  The rationale behind this requirement is to avoid parents being sent from school to school searching for a program prior to their child being identified as an ELL.</a:t>
            </a:r>
          </a:p>
          <a:p>
            <a:endParaRPr lang="en-US" b="1"/>
          </a:p>
          <a:p>
            <a:endParaRPr lang="en-US" b="1"/>
          </a:p>
          <a:p>
            <a:r>
              <a:rPr lang="en-US" b="1"/>
              <a:t>PROGRAM REQUIREMENTS AND PROVISION OF PROGRAMS</a:t>
            </a:r>
          </a:p>
          <a:p>
            <a:endParaRPr lang="en-US"/>
          </a:p>
          <a:p>
            <a:r>
              <a:rPr lang="en-US"/>
              <a:t>School districts are now required to provide a combination of Integrated ENL/ESL and Stand-Alone ENL/ESL.  Integrated ENL/ESL can be implemented through a co-teaching model, with one content area certified teacher and one ESOL certified teacher, or through the use of an individual teacher dually certified in a content area and ESOL.</a:t>
            </a:r>
          </a:p>
          <a:p>
            <a:r>
              <a:rPr lang="en-US"/>
              <a:t>	</a:t>
            </a:r>
          </a:p>
          <a:p>
            <a:r>
              <a:rPr lang="en-US"/>
              <a:t>The ENL/ESL program enables ELL students to accumulate high school credits in content areas that count toward credit requirements for graduation while meeting the ENL requirements.  Therefore, the ENL/ESL program now provides ELLs an opportunity to graduate in a shorter period of time.  Ultimately, this change in the regulations has the potential to positively impact graduation rates for ELLs. </a:t>
            </a:r>
          </a:p>
          <a:p>
            <a:endParaRPr lang="en-US"/>
          </a:p>
        </p:txBody>
      </p:sp>
      <p:sp>
        <p:nvSpPr>
          <p:cNvPr id="245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B5F3597-ECFF-E748-991A-491DCA0B8884}" type="slidenum">
              <a:rPr lang="en-US" sz="1200">
                <a:solidFill>
                  <a:srgbClr val="000000"/>
                </a:solidFill>
              </a:rPr>
              <a:pPr eaLnBrk="1" hangingPunct="1"/>
              <a:t>15</a:t>
            </a:fld>
            <a:endParaRPr lang="en-US" sz="1200">
              <a:solidFill>
                <a:srgbClr val="000000"/>
              </a:solidFill>
            </a:endParaRPr>
          </a:p>
        </p:txBody>
      </p:sp>
      <p:sp>
        <p:nvSpPr>
          <p:cNvPr id="24580"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PROGRAM REQUIREMENTS AND PROVISION OF PROGRAMS Cont’d</a:t>
            </a:r>
          </a:p>
          <a:p>
            <a:endParaRPr lang="en-US"/>
          </a:p>
          <a:p>
            <a:r>
              <a:rPr lang="en-US"/>
              <a:t>School buildings with 20 or more ELL students in the same grade who speak the same home language </a:t>
            </a:r>
            <a:r>
              <a:rPr lang="en-US" i="1"/>
              <a:t>continue to be required </a:t>
            </a:r>
            <a:r>
              <a:rPr lang="en-US"/>
              <a:t>to provide Bilingual Education programs. </a:t>
            </a:r>
          </a:p>
          <a:p>
            <a:endParaRPr lang="en-US"/>
          </a:p>
          <a:p>
            <a:r>
              <a:rPr lang="en-US"/>
              <a:t>Under the amended regulations, school districts are required to estimate ELL enrollment before the end of school year in order to plan effectively for the provisions of Bilingual Education programs when there are 20 students </a:t>
            </a:r>
            <a:r>
              <a:rPr lang="en-US" i="1"/>
              <a:t>throughout the school district </a:t>
            </a:r>
            <a:r>
              <a:rPr lang="en-US"/>
              <a:t>of the same grade level who speak the same home language. </a:t>
            </a:r>
          </a:p>
          <a:p>
            <a:endParaRPr lang="en-US"/>
          </a:p>
          <a:p>
            <a:r>
              <a:rPr lang="en-US"/>
              <a:t>School districts will have to plan ahead to determine which type of bilingual program will be created in the school district depending on their demographics.  Consideration must be also be made to proximity of population and district-provided transportation (ie. busing.)  For example, if Dual Language is selected as the most appropriate program, the school district may want to select a location that accommodates ELLs and non-ELLs depending on the model.</a:t>
            </a:r>
          </a:p>
          <a:p>
            <a:endParaRPr lang="en-US"/>
          </a:p>
          <a:p>
            <a:r>
              <a:rPr lang="en-US">
                <a:solidFill>
                  <a:srgbClr val="FF0000"/>
                </a:solidFill>
              </a:rPr>
              <a:t>A school district will be allowed to apply for a one year Bilingual Education program waiver for languages that represent less than 5% statewide, which currently represents every language other than Spanish and Chinese.  The waiver application must include efforts made to open the program, as well as future operational plans. </a:t>
            </a:r>
          </a:p>
          <a:p>
            <a:r>
              <a:rPr lang="en-US"/>
              <a:t>  </a:t>
            </a:r>
          </a:p>
          <a:p>
            <a:r>
              <a:rPr lang="en-US"/>
              <a:t>This one-year exemption request can be extended annually for up to five years.</a:t>
            </a:r>
          </a:p>
        </p:txBody>
      </p:sp>
      <p:sp>
        <p:nvSpPr>
          <p:cNvPr id="26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41B6902-0871-1E40-A282-559C13640DA3}" type="slidenum">
              <a:rPr lang="en-US" sz="1200">
                <a:solidFill>
                  <a:srgbClr val="000000"/>
                </a:solidFill>
              </a:rPr>
              <a:pPr eaLnBrk="1" hangingPunct="1"/>
              <a:t>16</a:t>
            </a:fld>
            <a:endParaRPr lang="en-US" sz="1200">
              <a:solidFill>
                <a:srgbClr val="000000"/>
              </a:solidFill>
            </a:endParaRPr>
          </a:p>
        </p:txBody>
      </p:sp>
      <p:sp>
        <p:nvSpPr>
          <p:cNvPr id="26628"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GRADE SPAN</a:t>
            </a:r>
          </a:p>
          <a:p>
            <a:endParaRPr lang="en-US"/>
          </a:p>
          <a:p>
            <a:r>
              <a:rPr lang="en-US"/>
              <a:t>Research shows that language instruction must be delivered in the context of academic content.  Appropriate academic language instruction must be tied to grade-level content.  </a:t>
            </a:r>
          </a:p>
          <a:p>
            <a:endParaRPr lang="en-US"/>
          </a:p>
          <a:p>
            <a:r>
              <a:rPr lang="en-US"/>
              <a:t>See </a:t>
            </a:r>
            <a:r>
              <a:rPr lang="en-US" i="1"/>
              <a:t>New York State Bilingual Common Core Initiative: Theoretical Foundations.  </a:t>
            </a:r>
            <a:r>
              <a:rPr lang="en-US"/>
              <a:t>https://www.engageny.org/sites/default/files/resource/attachments/nysbcci-theoretical-foundations.pdf.</a:t>
            </a:r>
          </a:p>
          <a:p>
            <a:endParaRPr lang="en-US"/>
          </a:p>
          <a:p>
            <a:r>
              <a:rPr lang="en-US"/>
              <a:t>Also see </a:t>
            </a:r>
            <a:r>
              <a:rPr lang="en-US" i="1"/>
              <a:t>Blueprint for English Language Learner Success</a:t>
            </a:r>
            <a:r>
              <a:rPr lang="en-US"/>
              <a:t>.  Principle 1 states, “All teachers are teachers of English Language Learners, and need to plan accordingly by providing integrated language and content instruction to support language development through language-focused scaffolds…utilizing materials and instructional resources that are linguistically, age/grade appropriate, and aligned to the Common Core Learning Standards (CCLS).”</a:t>
            </a:r>
          </a:p>
          <a:p>
            <a:endParaRPr lang="en-US" b="1"/>
          </a:p>
          <a:p>
            <a:r>
              <a:rPr lang="en-US" b="1"/>
              <a:t>PROGRAM CONTINUITY</a:t>
            </a:r>
          </a:p>
          <a:p>
            <a:endParaRPr lang="en-US"/>
          </a:p>
          <a:p>
            <a:r>
              <a:rPr lang="en-US"/>
              <a:t>The adopted regulation requires school districts to provide Bilingual program continuity.  In order to ensure program continuity, schools need to continue to provide a Bilingual Education program if at least 15 students who speak the same home language were enrolled in such program in the previous school year.  Research has shown that students that change programs do not do as well as does that have continuity of programs. </a:t>
            </a:r>
          </a:p>
          <a:p>
            <a:endParaRPr lang="en-US"/>
          </a:p>
        </p:txBody>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9C55159-F643-884F-8CE8-61AB99CBC731}" type="slidenum">
              <a:rPr lang="en-US" sz="1200">
                <a:solidFill>
                  <a:srgbClr val="000000"/>
                </a:solidFill>
              </a:rPr>
              <a:pPr eaLnBrk="1" hangingPunct="1"/>
              <a:t>17</a:t>
            </a:fld>
            <a:endParaRPr lang="en-US" sz="1200">
              <a:solidFill>
                <a:srgbClr val="000000"/>
              </a:solidFill>
            </a:endParaRPr>
          </a:p>
        </p:txBody>
      </p:sp>
      <p:sp>
        <p:nvSpPr>
          <p:cNvPr id="28676"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ELL EXIT CRITERIA</a:t>
            </a:r>
          </a:p>
          <a:p>
            <a:endParaRPr lang="en-US"/>
          </a:p>
          <a:p>
            <a:r>
              <a:rPr lang="en-US"/>
              <a:t>School districts now have the ability to consider 3-8 ELA and Comprehensive Regents scores in addition to NYSESLAT scores to exit ELL status.</a:t>
            </a:r>
          </a:p>
          <a:p>
            <a:endParaRPr lang="en-US"/>
          </a:p>
          <a:p>
            <a:r>
              <a:rPr lang="en-US"/>
              <a:t>This is an opportunity for students to demonstrate proficiency through different pathways.  </a:t>
            </a:r>
          </a:p>
          <a:p>
            <a:endParaRPr lang="en-US"/>
          </a:p>
          <a:p>
            <a:r>
              <a:rPr lang="en-US"/>
              <a:t>See Slide:  Areas of Pending Regulation - Students with Disabilities for Proposed Subpart 154-3.  If adopted by the Board of Regents, Proposed Subpart 154-3 would expand ELL Exit Criteria even further.</a:t>
            </a:r>
          </a:p>
          <a:p>
            <a:endParaRPr lang="en-US"/>
          </a:p>
          <a:p>
            <a:endParaRPr lang="en-US"/>
          </a:p>
          <a:p>
            <a:endParaRPr lang="en-US"/>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3C65B9-F5E3-8041-AD2E-F9D4846AB0BB}" type="slidenum">
              <a:rPr lang="en-US" sz="1200">
                <a:solidFill>
                  <a:srgbClr val="000000"/>
                </a:solidFill>
              </a:rPr>
              <a:pPr eaLnBrk="1" hangingPunct="1"/>
              <a:t>18</a:t>
            </a:fld>
            <a:endParaRPr lang="en-US" sz="1200">
              <a:solidFill>
                <a:srgbClr val="000000"/>
              </a:solidFill>
            </a:endParaRPr>
          </a:p>
        </p:txBody>
      </p:sp>
      <p:sp>
        <p:nvSpPr>
          <p:cNvPr id="3072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INTERVENTION SUPPORT</a:t>
            </a:r>
          </a:p>
          <a:p>
            <a:endParaRPr lang="en-US">
              <a:solidFill>
                <a:srgbClr val="000000"/>
              </a:solidFill>
            </a:endParaRPr>
          </a:p>
          <a:p>
            <a:r>
              <a:rPr lang="en-US">
                <a:solidFill>
                  <a:srgbClr val="000000"/>
                </a:solidFill>
              </a:rPr>
              <a:t>All students in New York State, including ELLs, regardless of their English language proficiency level are entitled to Academic Intervention Services such as RTI.</a:t>
            </a:r>
          </a:p>
          <a:p>
            <a:endParaRPr lang="en-US">
              <a:solidFill>
                <a:srgbClr val="000000"/>
              </a:solidFill>
            </a:endParaRPr>
          </a:p>
          <a:p>
            <a:r>
              <a:rPr lang="en-US">
                <a:solidFill>
                  <a:srgbClr val="000000"/>
                </a:solidFill>
              </a:rPr>
              <a:t>School districts are required to annually identify ELLs not demonstrating adequate performance and provide additional supports aligned to district-wide intervention plans. This is very important in order to ensure that ELLs are receiving adequate support that will allow them to make academic progress.</a:t>
            </a:r>
          </a:p>
          <a:p>
            <a:endParaRPr lang="en-US" b="1"/>
          </a:p>
          <a:p>
            <a:r>
              <a:rPr lang="en-US" b="1"/>
              <a:t>FORMER ELL SERVICES</a:t>
            </a:r>
          </a:p>
          <a:p>
            <a:endParaRPr lang="en-US">
              <a:cs typeface="Times New Roman" charset="0"/>
            </a:endParaRPr>
          </a:p>
          <a:p>
            <a:r>
              <a:rPr lang="en-US">
                <a:cs typeface="Times New Roman" charset="0"/>
              </a:rPr>
              <a:t>As well as language development support in the form of Former ELL Services, during their first two years of exiting ELL status, Former ELLs also continue to receive prescribed accommodations on state assessments. </a:t>
            </a:r>
            <a:endParaRPr lang="en-US" b="1"/>
          </a:p>
          <a:p>
            <a:endParaRPr lang="en-US"/>
          </a:p>
          <a:p>
            <a:r>
              <a:rPr lang="en-US"/>
              <a:t>With OBEFLS approval, school districts have flexibility on the provision of Former ELL services.</a:t>
            </a:r>
          </a:p>
        </p:txBody>
      </p:sp>
      <p:sp>
        <p:nvSpPr>
          <p:cNvPr id="327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802A3D-EF7C-3D42-B881-6B22A22A1B80}" type="slidenum">
              <a:rPr lang="en-US" sz="1200">
                <a:solidFill>
                  <a:srgbClr val="000000"/>
                </a:solidFill>
              </a:rPr>
              <a:pPr eaLnBrk="1" hangingPunct="1"/>
              <a:t>19</a:t>
            </a:fld>
            <a:endParaRPr lang="en-US" sz="1200">
              <a:solidFill>
                <a:srgbClr val="000000"/>
              </a:solidFill>
            </a:endParaRPr>
          </a:p>
        </p:txBody>
      </p:sp>
      <p:sp>
        <p:nvSpPr>
          <p:cNvPr id="3277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PROFESSIONAL DEVELOPMENT</a:t>
            </a:r>
          </a:p>
          <a:p>
            <a:endParaRPr lang="en-US"/>
          </a:p>
          <a:p>
            <a:r>
              <a:rPr lang="en-US"/>
              <a:t>As stated in NYSED’s recently released </a:t>
            </a:r>
            <a:r>
              <a:rPr lang="en-US" i="1"/>
              <a:t>Blueprint for ELL Success</a:t>
            </a:r>
            <a:r>
              <a:rPr lang="en-US"/>
              <a:t>, ALL teachers are teachers of ELLs. </a:t>
            </a:r>
          </a:p>
          <a:p>
            <a:r>
              <a:rPr lang="en-US"/>
              <a:t>See http://www.nysed.gov/press/ELLBlueprint</a:t>
            </a:r>
          </a:p>
          <a:p>
            <a:endParaRPr lang="en-US"/>
          </a:p>
          <a:p>
            <a:r>
              <a:rPr lang="en-US"/>
              <a:t>15% of the 175 required professional development hours for all teachers is required to be dedicated to ELL-specific PD.  </a:t>
            </a:r>
          </a:p>
          <a:p>
            <a:endParaRPr lang="en-US"/>
          </a:p>
          <a:p>
            <a:r>
              <a:rPr lang="en-US"/>
              <a:t>Professional development should be aligned with other PD.  For example, ELLs and Common Core.</a:t>
            </a:r>
          </a:p>
          <a:p>
            <a:endParaRPr lang="en-US"/>
          </a:p>
          <a:p>
            <a:r>
              <a:rPr lang="en-US"/>
              <a:t>See Slide:  Areas of Pending Regulation:  Professional Development</a:t>
            </a:r>
          </a:p>
        </p:txBody>
      </p:sp>
      <p:sp>
        <p:nvSpPr>
          <p:cNvPr id="348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741343A-6754-D74C-AE82-BC30489EAA0A}" type="slidenum">
              <a:rPr lang="en-US" sz="1200">
                <a:solidFill>
                  <a:srgbClr val="000000"/>
                </a:solidFill>
              </a:rPr>
              <a:pPr eaLnBrk="1" hangingPunct="1"/>
              <a:t>20</a:t>
            </a:fld>
            <a:endParaRPr lang="en-US" sz="1200">
              <a:solidFill>
                <a:srgbClr val="000000"/>
              </a:solidFill>
            </a:endParaRPr>
          </a:p>
        </p:txBody>
      </p:sp>
      <p:sp>
        <p:nvSpPr>
          <p:cNvPr id="34820"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SCHOOL DISTRICT PLANNING AND REPORTING</a:t>
            </a:r>
          </a:p>
          <a:p>
            <a:r>
              <a:rPr lang="en-US"/>
              <a:t> </a:t>
            </a:r>
          </a:p>
          <a:p>
            <a:r>
              <a:rPr lang="en-US"/>
              <a:t>School districts are currently required to provide information regarding programs for ELLs and information provided to parents. The only difference now is that we are requiring that they report programs and languages that reflect subpopulations:  Newcomers, Developing ELLs, Long-Term ELLs, Students with Interrupted Formal Education (SIFE), Former ELLs, and ELLs with Disabilities.</a:t>
            </a:r>
          </a:p>
          <a:p>
            <a:endParaRPr lang="en-US"/>
          </a:p>
          <a:p>
            <a:r>
              <a:rPr lang="en-US"/>
              <a:t>Definitions of subpopulations can be found in Section 154-2.2.</a:t>
            </a:r>
          </a:p>
          <a:p>
            <a:endParaRPr lang="en-US"/>
          </a:p>
        </p:txBody>
      </p:sp>
      <p:sp>
        <p:nvSpPr>
          <p:cNvPr id="368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60A059C-27AC-9F4F-95AD-3C27AD7F24B0}" type="slidenum">
              <a:rPr lang="en-US" sz="1200">
                <a:solidFill>
                  <a:srgbClr val="000000"/>
                </a:solidFill>
              </a:rPr>
              <a:pPr eaLnBrk="1" hangingPunct="1"/>
              <a:t>21</a:t>
            </a:fld>
            <a:endParaRPr lang="en-US" sz="1200">
              <a:solidFill>
                <a:srgbClr val="000000"/>
              </a:solidFill>
            </a:endParaRPr>
          </a:p>
        </p:txBody>
      </p:sp>
      <p:sp>
        <p:nvSpPr>
          <p:cNvPr id="36868"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solidFill>
                  <a:srgbClr val="FED6F6"/>
                </a:solidFill>
              </a:rPr>
              <a:t>AREAS OF PENDING REGULATION</a:t>
            </a:r>
            <a:endParaRPr lang="en-US" b="1"/>
          </a:p>
        </p:txBody>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96EB44-24E8-474B-A2C8-C4D315820CBC}" type="slidenum">
              <a:rPr lang="en-US" sz="1200">
                <a:solidFill>
                  <a:srgbClr val="000000"/>
                </a:solidFill>
              </a:rPr>
              <a:pPr eaLnBrk="1" hangingPunct="1"/>
              <a:t>22</a:t>
            </a:fld>
            <a:endParaRPr lang="en-US" sz="1200">
              <a:solidFill>
                <a:srgbClr val="000000"/>
              </a:solidFill>
            </a:endParaRPr>
          </a:p>
        </p:txBody>
      </p:sp>
      <p:sp>
        <p:nvSpPr>
          <p:cNvPr id="38916"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PARENT NOTIFICATION &amp; INFORMATION</a:t>
            </a:r>
          </a:p>
          <a:p>
            <a:endParaRPr lang="en-US"/>
          </a:p>
          <a:p>
            <a:r>
              <a:rPr lang="en-US"/>
              <a:t>[Section 154-2.3(f)(3)]</a:t>
            </a:r>
          </a:p>
          <a:p>
            <a:endParaRPr lang="en-US"/>
          </a:p>
          <a:p>
            <a:r>
              <a:rPr lang="en-US"/>
              <a:t>A Bilingual Education program is required to already be in place before a parent can opt his/her child out of it.</a:t>
            </a:r>
          </a:p>
        </p:txBody>
      </p:sp>
      <p:sp>
        <p:nvSpPr>
          <p:cNvPr id="409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9E3D70E-E7D6-5949-BBA3-4424653A5DB7}" type="slidenum">
              <a:rPr lang="en-US" sz="1200">
                <a:solidFill>
                  <a:srgbClr val="000000"/>
                </a:solidFill>
              </a:rPr>
              <a:pPr eaLnBrk="1" hangingPunct="1"/>
              <a:t>23</a:t>
            </a:fld>
            <a:endParaRPr lang="en-US" sz="1200">
              <a:solidFill>
                <a:srgbClr val="000000"/>
              </a:solidFill>
            </a:endParaRPr>
          </a:p>
        </p:txBody>
      </p:sp>
      <p:sp>
        <p:nvSpPr>
          <p:cNvPr id="4096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PROFESSIONAL DEVELOPMENT</a:t>
            </a:r>
          </a:p>
          <a:p>
            <a:endParaRPr lang="en-US"/>
          </a:p>
          <a:p>
            <a:r>
              <a:rPr lang="en-US"/>
              <a:t>[Section 154-2.3(k)]</a:t>
            </a:r>
          </a:p>
          <a:p>
            <a:endParaRPr lang="en-US"/>
          </a:p>
          <a:p>
            <a:r>
              <a:rPr lang="en-US"/>
              <a:t>OBEFLS has proposed an amendment to allow for school districts with an ELL student population of less than 5% to have the option to apply for a waiver of the prescribed 15%~50% professional development requirement.  In applying for this PD waiver, a school district is required to demonstrate how its professional development plan supports its teachers to meet the needs of their ELL students.</a:t>
            </a:r>
          </a:p>
          <a:p>
            <a:endParaRPr lang="en-US"/>
          </a:p>
          <a:p>
            <a:r>
              <a:rPr lang="en-US"/>
              <a:t>This proposed amendment is in process, and has yet to be adopted by the Board of Regents. </a:t>
            </a:r>
          </a:p>
        </p:txBody>
      </p:sp>
      <p:sp>
        <p:nvSpPr>
          <p:cNvPr id="430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961776E-98B3-BB43-A719-75DDDE5C6C0C}" type="slidenum">
              <a:rPr lang="en-US" sz="1200">
                <a:solidFill>
                  <a:srgbClr val="000000"/>
                </a:solidFill>
              </a:rPr>
              <a:pPr eaLnBrk="1" hangingPunct="1"/>
              <a:t>24</a:t>
            </a:fld>
            <a:endParaRPr lang="en-US" sz="1200">
              <a:solidFill>
                <a:srgbClr val="000000"/>
              </a:solidFill>
            </a:endParaRPr>
          </a:p>
        </p:txBody>
      </p:sp>
      <p:sp>
        <p:nvSpPr>
          <p:cNvPr id="4301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agenda for the day </a:t>
            </a:r>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4</a:t>
            </a:fld>
            <a:endParaRPr lang="en-US"/>
          </a:p>
        </p:txBody>
      </p:sp>
    </p:spTree>
    <p:extLst>
      <p:ext uri="{BB962C8B-B14F-4D97-AF65-F5344CB8AC3E}">
        <p14:creationId xmlns:p14="http://schemas.microsoft.com/office/powerpoint/2010/main" val="2636634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GRADUATION REQUIREMENTS</a:t>
            </a:r>
          </a:p>
          <a:p>
            <a:endParaRPr lang="en-US"/>
          </a:p>
          <a:p>
            <a:r>
              <a:rPr lang="en-US"/>
              <a:t>   </a:t>
            </a:r>
          </a:p>
          <a:p>
            <a:r>
              <a:rPr lang="en-US"/>
              <a:t>A Regents Item has been prepared for proposed rule making for the October 2014  Board of Regents Meeting.  If adopted, this will create an additional pathway for ELLs to graduate with a local diploma.  The proposed regulation goes above and beyond by specifying that ELA is a challenge.  Therefore, for ELLs, a score of 55-61 on the Regents exam in English has been added for ELLs in the appeals process.</a:t>
            </a:r>
          </a:p>
        </p:txBody>
      </p:sp>
      <p:sp>
        <p:nvSpPr>
          <p:cNvPr id="450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9AD2BC5-6A06-2B42-A6FC-4A8EDB7A2E33}" type="slidenum">
              <a:rPr lang="en-US" sz="1200">
                <a:solidFill>
                  <a:srgbClr val="000000"/>
                </a:solidFill>
              </a:rPr>
              <a:pPr eaLnBrk="1" hangingPunct="1"/>
              <a:t>25</a:t>
            </a:fld>
            <a:endParaRPr lang="en-US" sz="1200">
              <a:solidFill>
                <a:srgbClr val="000000"/>
              </a:solidFill>
            </a:endParaRPr>
          </a:p>
        </p:txBody>
      </p:sp>
      <p:sp>
        <p:nvSpPr>
          <p:cNvPr id="45060"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STUDENTS WITH DISABILITIES</a:t>
            </a:r>
          </a:p>
          <a:p>
            <a:endParaRPr lang="en-US"/>
          </a:p>
          <a:p>
            <a:r>
              <a:rPr lang="en-US"/>
              <a:t>The intent of this proposed Subpart 154-3 regulation is to create a mechanism for school districts to change eligible students’ ELL designation by providing an alternate method for Students with a Disability who should no longer be deemed to be English Language Learners.  Eligible students may have been originally misidentified by the LAB-R/NYSITELL due to their disability not allowing them to adequately demonstrate their English language proficiency.</a:t>
            </a:r>
          </a:p>
          <a:p>
            <a:endParaRPr lang="en-US"/>
          </a:p>
          <a:p>
            <a:r>
              <a:rPr lang="en-US"/>
              <a:t>If adopted, the IEP/CSE team would determine which assessment path eligible students should take. The IEP/CSE team may determine if an ELL Student with a Disability takes the NYSESLAT with accommodations, without accommodations, or completes an alternate English language proficiency assessment process as required and approved by the US Department of Education.  After reviewing the assessment results, the Language Proficiency Team (LPT) would make the final determination to continue or discontinue a Student with Disability’s ELL designation.</a:t>
            </a:r>
          </a:p>
          <a:p>
            <a:endParaRPr lang="en-US"/>
          </a:p>
          <a:p>
            <a:r>
              <a:rPr lang="en-US"/>
              <a:t>Proposed Subpart 154-3 ELLs with Disabilities can be found on pgs. 34-38 of the New York State Register at </a:t>
            </a:r>
            <a:r>
              <a:rPr lang="en-US" u="sng"/>
              <a:t>http://docs.dos.ny.gov/info/register/2014/oct1/pdf/rulemaking.pdf.</a:t>
            </a:r>
          </a:p>
          <a:p>
            <a:endParaRPr lang="en-US"/>
          </a:p>
          <a:p>
            <a:endParaRPr lang="en-US"/>
          </a:p>
        </p:txBody>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AE0D9DA-AF72-6045-9AA9-A2999E3EBD17}" type="slidenum">
              <a:rPr lang="en-US" sz="1200">
                <a:solidFill>
                  <a:srgbClr val="000000"/>
                </a:solidFill>
              </a:rPr>
              <a:pPr eaLnBrk="1" hangingPunct="1"/>
              <a:t>26</a:t>
            </a:fld>
            <a:endParaRPr lang="en-US" sz="1200">
              <a:solidFill>
                <a:srgbClr val="000000"/>
              </a:solidFill>
            </a:endParaRPr>
          </a:p>
        </p:txBody>
      </p:sp>
      <p:sp>
        <p:nvSpPr>
          <p:cNvPr id="47108"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PROSPECTIVE TEACHER CERTIFICATION</a:t>
            </a:r>
          </a:p>
          <a:p>
            <a:endParaRPr lang="en-US"/>
          </a:p>
          <a:p>
            <a:r>
              <a:rPr lang="en-US"/>
              <a:t>NYSED has an Intensive Teacher Institute (ITI program) where SED provides financial support for teachers to obtain a Bilingual Education extension or ESOL certification.  As of January 2015, seven ITI programs are anticipated throughout the state.  Program specifics will be made available when OBEFLS gets approval to release them.</a:t>
            </a:r>
          </a:p>
          <a:p>
            <a:endParaRPr lang="en-US"/>
          </a:p>
          <a:p>
            <a:r>
              <a:rPr lang="en-US"/>
              <a:t>As stated in NYSED’s recently released </a:t>
            </a:r>
            <a:r>
              <a:rPr lang="en-US" i="1"/>
              <a:t>Blueprint for ELL Success</a:t>
            </a:r>
            <a:r>
              <a:rPr lang="en-US"/>
              <a:t>, ALL teachers are teachers of ELLs.  Teachers may not have ELLs now, but will surely have them in the future.</a:t>
            </a:r>
          </a:p>
          <a:p>
            <a:r>
              <a:rPr lang="en-US"/>
              <a:t>See http://www.nysed.gov/press/ELLBlueprint</a:t>
            </a:r>
          </a:p>
          <a:p>
            <a:endParaRPr lang="en-US"/>
          </a:p>
          <a:p>
            <a:r>
              <a:rPr lang="en-US"/>
              <a:t>In a future rule making, OBEFLS will be proposing that all pre-service teachers receive the proper coursework on ELL instructional needs.</a:t>
            </a:r>
          </a:p>
          <a:p>
            <a:endParaRPr lang="en-US"/>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A930D15-2484-AD48-B481-F50F14BEC7C2}" type="slidenum">
              <a:rPr lang="en-US" sz="1200">
                <a:solidFill>
                  <a:srgbClr val="000000"/>
                </a:solidFill>
              </a:rPr>
              <a:pPr eaLnBrk="1" hangingPunct="1"/>
              <a:t>27</a:t>
            </a:fld>
            <a:endParaRPr lang="en-US" sz="1200">
              <a:solidFill>
                <a:srgbClr val="000000"/>
              </a:solidFill>
            </a:endParaRPr>
          </a:p>
        </p:txBody>
      </p:sp>
      <p:sp>
        <p:nvSpPr>
          <p:cNvPr id="49156"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CERTIFICATION AND SENIORITY PROTECTION</a:t>
            </a:r>
          </a:p>
          <a:p>
            <a:endParaRPr lang="en-US" b="1"/>
          </a:p>
          <a:p>
            <a:r>
              <a:rPr lang="en-US"/>
              <a:t>Amendments to Part 80 will allow school districts to create certification areas for bilingual teaching assistants, and tenure and seniority protection areas for bilingual teaching assistants.  It is unfortunate that school districts may have to lay off teaching assistants that may be the only bilingual personnel a school has to support ELL students and families.  </a:t>
            </a:r>
          </a:p>
          <a:p>
            <a:endParaRPr lang="en-US"/>
          </a:p>
          <a:p>
            <a:r>
              <a:rPr lang="en-US"/>
              <a:t>See document: </a:t>
            </a:r>
            <a:r>
              <a:rPr lang="en-US" i="1"/>
              <a:t>Tenure and Seniority Protections for Bilingual and English to Speakers of Other Languages Teachers and Teaching Assistants</a:t>
            </a:r>
          </a:p>
          <a:p>
            <a:endParaRPr lang="en-US"/>
          </a:p>
        </p:txBody>
      </p:sp>
      <p:sp>
        <p:nvSpPr>
          <p:cNvPr id="512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93BD2FE-2D4C-E043-BB4A-2FBED6554247}" type="slidenum">
              <a:rPr lang="en-US" sz="1200">
                <a:solidFill>
                  <a:srgbClr val="000000"/>
                </a:solidFill>
              </a:rPr>
              <a:pPr eaLnBrk="1" hangingPunct="1"/>
              <a:t>28</a:t>
            </a:fld>
            <a:endParaRPr lang="en-US" sz="1200">
              <a:solidFill>
                <a:srgbClr val="000000"/>
              </a:solidFill>
            </a:endParaRPr>
          </a:p>
        </p:txBody>
      </p:sp>
      <p:sp>
        <p:nvSpPr>
          <p:cNvPr id="5120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administrators meet with teachers these are typical </a:t>
            </a:r>
            <a:r>
              <a:rPr lang="en-US" baseline="0" dirty="0" smtClean="0"/>
              <a:t>pre-conference </a:t>
            </a:r>
            <a:r>
              <a:rPr lang="en-US" baseline="0" dirty="0" smtClean="0"/>
              <a:t>questions that are discussed </a:t>
            </a:r>
          </a:p>
          <a:p>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29</a:t>
            </a:fld>
            <a:endParaRPr lang="en-US"/>
          </a:p>
        </p:txBody>
      </p:sp>
    </p:spTree>
    <p:extLst>
      <p:ext uri="{BB962C8B-B14F-4D97-AF65-F5344CB8AC3E}">
        <p14:creationId xmlns:p14="http://schemas.microsoft.com/office/powerpoint/2010/main" val="2622702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graphic organizer to administrators</a:t>
            </a:r>
          </a:p>
          <a:p>
            <a:r>
              <a:rPr lang="en-US" dirty="0" smtClean="0"/>
              <a:t>Have</a:t>
            </a:r>
            <a:r>
              <a:rPr lang="en-US" baseline="0" dirty="0" smtClean="0"/>
              <a:t> administrators read the section of the article and write reflections on the </a:t>
            </a:r>
            <a:r>
              <a:rPr lang="en-US" baseline="0" dirty="0" smtClean="0"/>
              <a:t>graphic organizer</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30</a:t>
            </a:fld>
            <a:endParaRPr lang="en-US"/>
          </a:p>
        </p:txBody>
      </p:sp>
    </p:spTree>
    <p:extLst>
      <p:ext uri="{BB962C8B-B14F-4D97-AF65-F5344CB8AC3E}">
        <p14:creationId xmlns:p14="http://schemas.microsoft.com/office/powerpoint/2010/main" val="27121743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teachers with examples of questions </a:t>
            </a:r>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31</a:t>
            </a:fld>
            <a:endParaRPr lang="en-US"/>
          </a:p>
        </p:txBody>
      </p:sp>
    </p:spTree>
    <p:extLst>
      <p:ext uri="{BB962C8B-B14F-4D97-AF65-F5344CB8AC3E}">
        <p14:creationId xmlns:p14="http://schemas.microsoft.com/office/powerpoint/2010/main" val="34879272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participants with copies of the handout of the seven models of co-teaching</a:t>
            </a:r>
            <a:r>
              <a:rPr lang="en-US" baseline="0" dirty="0" smtClean="0"/>
              <a:t> </a:t>
            </a:r>
          </a:p>
          <a:p>
            <a:r>
              <a:rPr lang="en-US" baseline="0" dirty="0" smtClean="0"/>
              <a:t>Have discussion about the different models </a:t>
            </a:r>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34</a:t>
            </a:fld>
            <a:endParaRPr lang="en-US"/>
          </a:p>
        </p:txBody>
      </p:sp>
    </p:spTree>
    <p:extLst>
      <p:ext uri="{BB962C8B-B14F-4D97-AF65-F5344CB8AC3E}">
        <p14:creationId xmlns:p14="http://schemas.microsoft.com/office/powerpoint/2010/main" val="40281144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Link:  https://</a:t>
            </a:r>
            <a:r>
              <a:rPr lang="en-US" dirty="0" err="1" smtClean="0"/>
              <a:t>www.youtube.com</a:t>
            </a:r>
            <a:r>
              <a:rPr lang="en-US" dirty="0" smtClean="0"/>
              <a:t>/</a:t>
            </a:r>
            <a:r>
              <a:rPr lang="en-US" dirty="0" err="1" smtClean="0"/>
              <a:t>watch?v</a:t>
            </a:r>
            <a:r>
              <a:rPr lang="en-US" dirty="0" smtClean="0"/>
              <a:t>=D7IfQ8oYPBA</a:t>
            </a:r>
          </a:p>
          <a:p>
            <a:r>
              <a:rPr lang="en-US" dirty="0" smtClean="0"/>
              <a:t>Provide participants with the</a:t>
            </a:r>
            <a:r>
              <a:rPr lang="en-US" baseline="0" dirty="0" smtClean="0"/>
              <a:t> </a:t>
            </a:r>
            <a:r>
              <a:rPr lang="en-US" baseline="0" dirty="0" smtClean="0"/>
              <a:t>handout that aligns to Danielson</a:t>
            </a:r>
            <a:endParaRPr lang="en-US" dirty="0" smtClean="0"/>
          </a:p>
          <a:p>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35</a:t>
            </a:fld>
            <a:endParaRPr lang="en-US"/>
          </a:p>
        </p:txBody>
      </p:sp>
    </p:spTree>
    <p:extLst>
      <p:ext uri="{BB962C8B-B14F-4D97-AF65-F5344CB8AC3E}">
        <p14:creationId xmlns:p14="http://schemas.microsoft.com/office/powerpoint/2010/main" val="39490704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36</a:t>
            </a:fld>
            <a:endParaRPr lang="en-US"/>
          </a:p>
        </p:txBody>
      </p:sp>
    </p:spTree>
    <p:extLst>
      <p:ext uri="{BB962C8B-B14F-4D97-AF65-F5344CB8AC3E}">
        <p14:creationId xmlns:p14="http://schemas.microsoft.com/office/powerpoint/2010/main" val="417285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be done within Poll Everywhere .. Because of time restraints,</a:t>
            </a:r>
            <a:r>
              <a:rPr lang="en-US" baseline="0" dirty="0" smtClean="0"/>
              <a:t> we are just having participants review questions on the slide and discuss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1338C77-FCAA-444E-9EEB-6B6A9922221E}" type="slidenum">
              <a:rPr lang="en-US" smtClean="0"/>
              <a:t>5</a:t>
            </a:fld>
            <a:endParaRPr lang="en-US"/>
          </a:p>
        </p:txBody>
      </p:sp>
    </p:spTree>
    <p:extLst>
      <p:ext uri="{BB962C8B-B14F-4D97-AF65-F5344CB8AC3E}">
        <p14:creationId xmlns:p14="http://schemas.microsoft.com/office/powerpoint/2010/main" val="90709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a:ln/>
        </p:spPr>
      </p:sp>
      <p:sp>
        <p:nvSpPr>
          <p:cNvPr id="122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AMENDED COMMISSIONER’S REGULATIONS PART 154</a:t>
            </a:r>
          </a:p>
        </p:txBody>
      </p:sp>
      <p:sp>
        <p:nvSpPr>
          <p:cNvPr id="122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A34AA7-C853-894B-ABE0-4A60A5324859}" type="slidenum">
              <a:rPr lang="en-US" sz="1200">
                <a:solidFill>
                  <a:srgbClr val="000000"/>
                </a:solidFill>
              </a:rPr>
              <a:pPr eaLnBrk="1" hangingPunct="1"/>
              <a:t>9</a:t>
            </a:fld>
            <a:endParaRPr lang="en-US" sz="1200">
              <a:solidFill>
                <a:srgbClr val="000000"/>
              </a:solidFill>
            </a:endParaRPr>
          </a:p>
        </p:txBody>
      </p:sp>
      <p:sp>
        <p:nvSpPr>
          <p:cNvPr id="1229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a:ln/>
        </p:spPr>
      </p:sp>
      <p:sp>
        <p:nvSpPr>
          <p:cNvPr id="143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COMMISSIONER’S REGULATION PART 154</a:t>
            </a:r>
          </a:p>
          <a:p>
            <a:endParaRPr lang="en-US"/>
          </a:p>
          <a:p>
            <a:r>
              <a:rPr lang="en-US"/>
              <a:t>The adopted Subparts update the nomenclature and terminology regarding ELLs, provide for enhanced services for ELLs, and provide greater clarity to the requirements.</a:t>
            </a:r>
          </a:p>
          <a:p>
            <a:endParaRPr lang="en-US" b="1"/>
          </a:p>
          <a:p>
            <a:endParaRPr lang="en-US" b="1"/>
          </a:p>
          <a:p>
            <a:r>
              <a:rPr lang="en-US" b="1"/>
              <a:t>NYSED BOARD OF REGENTS:  SEPTEMBER 2014 AGENDA &amp; MATERIALS </a:t>
            </a:r>
          </a:p>
          <a:p>
            <a:r>
              <a:rPr lang="en-US">
                <a:hlinkClick r:id="" action="ppaction://hlinkfile"/>
              </a:rPr>
              <a:t>http://www.regents.nysed.gov/meetings/2014/September2014/914monthmat.html#p12</a:t>
            </a:r>
          </a:p>
          <a:p>
            <a:endParaRPr lang="en-US">
              <a:hlinkClick r:id="" action="ppaction://hlinkfile"/>
            </a:endParaRPr>
          </a:p>
          <a:p>
            <a:r>
              <a:rPr lang="en-US">
                <a:hlinkClick r:id="" action="ppaction://hlinkfile"/>
              </a:rPr>
              <a:t>Proposed Addition of Subparts 154-1 and 154-2 of the Commissioner’s Regulations</a:t>
            </a:r>
            <a:endParaRPr lang="en-US"/>
          </a:p>
          <a:p>
            <a:r>
              <a:rPr lang="en-US"/>
              <a:t>http://www.regents.nysed.gov/meetings/2014/September2014/914p12a3.pdf</a:t>
            </a:r>
          </a:p>
          <a:p>
            <a:r>
              <a:rPr lang="en-US"/>
              <a:t>(Subpart 154-2 begins on Page 20.)</a:t>
            </a:r>
          </a:p>
          <a:p>
            <a:endParaRPr lang="en-US"/>
          </a:p>
          <a:p>
            <a:r>
              <a:rPr lang="en-US">
                <a:hlinkClick r:id="rId3" action="ppaction://hlinkfile"/>
              </a:rPr>
              <a:t>Proposed Amendments to Subpart 154-2 of the Commissioner’s Regulations </a:t>
            </a:r>
            <a:endParaRPr lang="en-US"/>
          </a:p>
          <a:p>
            <a:r>
              <a:rPr lang="en-US"/>
              <a:t>http://www.regents.nysed.gov/meetings/2014/September2014/914p12d7.pdf</a:t>
            </a:r>
          </a:p>
          <a:p>
            <a:r>
              <a:rPr lang="en-US"/>
              <a:t>(See Slide:  Areas of Pending Regulation)</a:t>
            </a:r>
          </a:p>
          <a:p>
            <a:endParaRPr lang="en-US"/>
          </a:p>
          <a:p>
            <a:r>
              <a:rPr lang="en-US">
                <a:hlinkClick r:id="rId4" action="ppaction://hlinkfile"/>
              </a:rPr>
              <a:t>Proposed Addition of Subpart 154-3 of the Commissioner’s Regulations</a:t>
            </a:r>
            <a:r>
              <a:rPr lang="en-US"/>
              <a:t> </a:t>
            </a:r>
          </a:p>
          <a:p>
            <a:r>
              <a:rPr lang="en-US"/>
              <a:t>http://www.regents.nysed.gov/meetings/2014/September2014/914p12d8.pdf</a:t>
            </a:r>
          </a:p>
          <a:p>
            <a:endParaRPr lang="en-US"/>
          </a:p>
          <a:p>
            <a:endParaRPr lang="en-US"/>
          </a:p>
          <a:p>
            <a:endParaRPr lang="en-US"/>
          </a:p>
          <a:p>
            <a:endParaRPr lang="en-US"/>
          </a:p>
        </p:txBody>
      </p:sp>
      <p:sp>
        <p:nvSpPr>
          <p:cNvPr id="143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5B71D37-3F4D-7049-B373-C5BE422EFA2A}" type="slidenum">
              <a:rPr lang="en-US" sz="1200">
                <a:solidFill>
                  <a:srgbClr val="000000"/>
                </a:solidFill>
              </a:rPr>
              <a:pPr eaLnBrk="1" hangingPunct="1"/>
              <a:t>10</a:t>
            </a:fld>
            <a:endParaRPr lang="en-US" sz="1200">
              <a:solidFill>
                <a:srgbClr val="000000"/>
              </a:solidFill>
            </a:endParaRPr>
          </a:p>
        </p:txBody>
      </p:sp>
      <p:sp>
        <p:nvSpPr>
          <p:cNvPr id="14340"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AREAS OF CR PART 154 REGULATION</a:t>
            </a:r>
          </a:p>
          <a:p>
            <a:endParaRPr lang="en-US"/>
          </a:p>
          <a:p>
            <a:r>
              <a:rPr lang="en-US"/>
              <a:t>These are all areas that CR Part 154 covers.  </a:t>
            </a:r>
          </a:p>
          <a:p>
            <a:endParaRPr lang="en-US"/>
          </a:p>
          <a:p>
            <a:r>
              <a:rPr lang="en-US"/>
              <a:t>Some of these areas are pending.  See Slide:  Areas of Pending Regulation</a:t>
            </a:r>
          </a:p>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5DC3A52-7209-2C45-8F0D-2CDC50AB73F4}" type="slidenum">
              <a:rPr lang="en-US" sz="1200">
                <a:solidFill>
                  <a:srgbClr val="000000"/>
                </a:solidFill>
              </a:rPr>
              <a:pPr eaLnBrk="1" hangingPunct="1"/>
              <a:t>11</a:t>
            </a:fld>
            <a:endParaRPr lang="en-US" sz="1200">
              <a:solidFill>
                <a:srgbClr val="000000"/>
              </a:solidFill>
            </a:endParaRPr>
          </a:p>
        </p:txBody>
      </p:sp>
      <p:sp>
        <p:nvSpPr>
          <p:cNvPr id="16388"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ELL IDENTIFICATION</a:t>
            </a:r>
          </a:p>
          <a:p>
            <a:endParaRPr lang="en-US" b="1"/>
          </a:p>
          <a:p>
            <a:r>
              <a:rPr lang="en-US"/>
              <a:t>Pedagogues are now required to administer the ELL Identification process and make the ELL determination.</a:t>
            </a:r>
          </a:p>
          <a:p>
            <a:endParaRPr lang="en-US"/>
          </a:p>
          <a:p>
            <a:r>
              <a:rPr lang="en-US"/>
              <a:t>“Qualified personnel” in specifically defined in Section 154-2.2(u) as:</a:t>
            </a:r>
          </a:p>
          <a:p>
            <a:endParaRPr lang="en-US"/>
          </a:p>
          <a:p>
            <a:pPr marL="214978" lvl="1" indent="-214978">
              <a:buFontTx/>
              <a:buAutoNum type="arabicParenBoth"/>
            </a:pPr>
            <a:r>
              <a:rPr lang="en-US"/>
              <a:t>a bilingual or English to Speakers of Other Languages teacher, certified pursuant to Part 80 of this Title, who is </a:t>
            </a:r>
            <a:r>
              <a:rPr lang="fr-FR"/>
              <a:t>fluent </a:t>
            </a:r>
            <a:r>
              <a:rPr lang="en-US"/>
              <a:t>in the home language of the student and parent or person in parental relation, or uses a qualified interpreter/translator of the language or mode of communication the student or parent or person in parental relation best understands, or</a:t>
            </a:r>
          </a:p>
          <a:p>
            <a:pPr marL="214978" lvl="1" indent="-214978">
              <a:buFontTx/>
              <a:buAutoNum type="arabicParenBoth"/>
            </a:pPr>
            <a:endParaRPr lang="en-US"/>
          </a:p>
          <a:p>
            <a:pPr marL="214978" lvl="1" indent="-214978">
              <a:buFontTx/>
              <a:buAutoNum type="arabicParenBoth"/>
            </a:pPr>
            <a:r>
              <a:rPr lang="en-US"/>
              <a:t>a teacher who is certified pursuant to Part 80 of this Title, and has been trained in cultural competency, language development and the needs of English Language Learners, and who is proficient in the home language of the student or parent or person in parental relation or uses a qualified interpreter/translator of the language or mode of communication the student or parent or person in parental relation best understands.</a:t>
            </a:r>
          </a:p>
          <a:p>
            <a:pPr marL="214978" lvl="1" indent="-214978"/>
            <a:endParaRPr lang="en-US"/>
          </a:p>
          <a:p>
            <a:pPr marL="214978" lvl="1" indent="-214978"/>
            <a:endParaRPr lang="en-US"/>
          </a:p>
          <a:p>
            <a:pPr marL="214978" lvl="1" indent="-214978"/>
            <a:endParaRPr lang="en-US"/>
          </a:p>
          <a:p>
            <a:endParaRPr lang="en-US"/>
          </a:p>
          <a:p>
            <a:endParaRPr lang="en-US"/>
          </a:p>
          <a:p>
            <a:r>
              <a:rPr lang="en-US"/>
              <a:t>  </a:t>
            </a:r>
            <a:endParaRPr lang="en-US" b="1"/>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E1760-A35A-5345-A980-9175C96A8221}" type="slidenum">
              <a:rPr lang="en-US" sz="1200">
                <a:solidFill>
                  <a:srgbClr val="000000"/>
                </a:solidFill>
              </a:rPr>
              <a:pPr eaLnBrk="1" hangingPunct="1"/>
              <a:t>12</a:t>
            </a:fld>
            <a:endParaRPr lang="en-US" sz="1200">
              <a:solidFill>
                <a:srgbClr val="000000"/>
              </a:solidFill>
            </a:endParaRPr>
          </a:p>
        </p:txBody>
      </p:sp>
      <p:sp>
        <p:nvSpPr>
          <p:cNvPr id="18436"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ELL IDENTIFICATION Cont’d</a:t>
            </a:r>
          </a:p>
          <a:p>
            <a:r>
              <a:rPr lang="en-US"/>
              <a:t> </a:t>
            </a:r>
          </a:p>
          <a:p>
            <a:r>
              <a:rPr lang="en-US"/>
              <a:t>Through this new process of reviewing the students academic history, work samples, and a locally-generated math assessment the  individual interview with the student will be able to collect important information such as prior schooling, home situation, home language literacy level, and math level.  When possible, it is to be conducted in the student’s home language.  This process will not only determine if the student is an ELL, but whether s/he is a Student with Inconsistent/Interrupted Formal Education (SIFE), and will inform what type of instructional services the student will receive.</a:t>
            </a:r>
          </a:p>
          <a:p>
            <a:endParaRPr lang="en-US"/>
          </a:p>
          <a:p>
            <a:r>
              <a:rPr lang="en-US"/>
              <a:t>A Student with Inconsistent/Interrupted Formal Education (SIFE) is an ELL, who, upon initial enrollment:</a:t>
            </a:r>
          </a:p>
          <a:p>
            <a:pPr>
              <a:buFontTx/>
              <a:buAutoNum type="arabicParenR"/>
            </a:pPr>
            <a:r>
              <a:rPr lang="en-US"/>
              <a:t>attended schools in the United States (the 50 States and the District of Columbia) for less than twelve months, and</a:t>
            </a:r>
          </a:p>
          <a:p>
            <a:pPr>
              <a:buFontTx/>
              <a:buAutoNum type="arabicParenR"/>
            </a:pPr>
            <a:r>
              <a:rPr lang="en-US"/>
              <a:t>two or more years below grade level in literacy in his/her home language and/or math due to inconsistent or interrupted schooling prior to arrival in the United States.  [154-2.3(a)(6)]</a:t>
            </a:r>
          </a:p>
          <a:p>
            <a:endParaRPr lang="en-US"/>
          </a:p>
          <a:p>
            <a:r>
              <a:rPr lang="en-US"/>
              <a:t>The Review of Identification Determination is an intensive and rigorous process carried out by qualified and prescribed personnel that provides school districts with a mechanism to ensure appropriate ELL program placement to correct possible  ELL misidentification.  It gives school districts the ability to correct possible errors during the identification process.    It initiated within 45 school days of a student’s placement by a written request from a parent, or from a teacher with the parent’s consent.  The Review of Identification Determination process is outlined in Section 154-2.3(b).</a:t>
            </a:r>
          </a:p>
          <a:p>
            <a:endParaRPr lang="en-US"/>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9A09F9-B478-BA4E-BE51-BFD3D8EA4E92}" type="slidenum">
              <a:rPr lang="en-US" sz="1200">
                <a:solidFill>
                  <a:srgbClr val="000000"/>
                </a:solidFill>
              </a:rPr>
              <a:pPr eaLnBrk="1" hangingPunct="1"/>
              <a:t>13</a:t>
            </a:fld>
            <a:endParaRPr lang="en-US" sz="1200">
              <a:solidFill>
                <a:srgbClr val="000000"/>
              </a:solidFill>
            </a:endParaRPr>
          </a:p>
        </p:txBody>
      </p:sp>
      <p:sp>
        <p:nvSpPr>
          <p:cNvPr id="2048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RETENTION OF RECORDS</a:t>
            </a:r>
          </a:p>
          <a:p>
            <a:endParaRPr lang="en-US" b="1"/>
          </a:p>
          <a:p>
            <a:r>
              <a:rPr lang="en-US"/>
              <a:t>The requirements outlined in the Retention of Records section was requested by many school districts because some of the ELL population can be highly transient; with ELL students attending various NYS schools.  Collecting, maintaining, and transferring the necessary documents in a student’s cumulative record provides school districts with the opportunity to avoid inadvertently duplicating the ELL Identification process, and potentially misidentifying students.  It will also ensure program continuity.</a:t>
            </a:r>
          </a:p>
          <a:p>
            <a:endParaRPr lang="en-US"/>
          </a:p>
          <a:p>
            <a:r>
              <a:rPr lang="en-US" b="1"/>
              <a:t>PARENT NOTIFICATION AND INFORMATION</a:t>
            </a:r>
          </a:p>
          <a:p>
            <a:endParaRPr lang="en-US"/>
          </a:p>
          <a:p>
            <a:r>
              <a:rPr lang="en-US"/>
              <a:t>A school district is required to refer to district-maintained records indicating parents’ preferred language and mode of communication to provide parents with qualified interpreters/translators during any interaction with parents, including correspondences.  District-provided interpretation/translation services are explicitly specified in CR Part 154-2 during the identification process, parent orientation, notification of placement, and annual parent meetings [154-2.3(c)]  Translation requirements are also stated in Part 100.</a:t>
            </a:r>
          </a:p>
          <a:p>
            <a:endParaRPr lang="en-US"/>
          </a:p>
          <a:p>
            <a:r>
              <a:rPr lang="en-US"/>
              <a:t>The current parent-teacher meeting does not satisfy this additional meeting requirement which focuses on the student’s language and academic development.  However, districts have flexibility to determine the most effective manner of conducting these parent meetings given local scheduling needs, collective bargaining agreements, etc. [154-2.3(f)(5)]</a:t>
            </a:r>
          </a:p>
          <a:p>
            <a:endParaRPr lang="en-US"/>
          </a:p>
          <a:p>
            <a:endParaRPr lang="en-US"/>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17FEAA3-E548-3945-A77A-F607BF4496D9}" type="slidenum">
              <a:rPr lang="en-US" sz="1200">
                <a:solidFill>
                  <a:srgbClr val="000000"/>
                </a:solidFill>
              </a:rPr>
              <a:pPr eaLnBrk="1" hangingPunct="1"/>
              <a:t>14</a:t>
            </a:fld>
            <a:endParaRPr lang="en-US" sz="1200">
              <a:solidFill>
                <a:srgbClr val="000000"/>
              </a:solidFill>
            </a:endParaRPr>
          </a:p>
        </p:txBody>
      </p:sp>
      <p:sp>
        <p:nvSpPr>
          <p:cNvPr id="2253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4587" eaLnBrk="0" hangingPunct="0">
              <a:defRPr sz="2400">
                <a:solidFill>
                  <a:schemeClr val="tx1"/>
                </a:solidFill>
                <a:latin typeface="Arial" charset="0"/>
                <a:ea typeface="ＭＳ Ｐゴシック" charset="0"/>
                <a:cs typeface="ＭＳ Ｐゴシック" charset="0"/>
              </a:defRPr>
            </a:lvl1pPr>
            <a:lvl2pPr marL="729057" indent="-280406" defTabSz="864587" eaLnBrk="0" hangingPunct="0">
              <a:defRPr sz="2400">
                <a:solidFill>
                  <a:schemeClr val="tx1"/>
                </a:solidFill>
                <a:latin typeface="Arial" charset="0"/>
                <a:ea typeface="ＭＳ Ｐゴシック" charset="0"/>
              </a:defRPr>
            </a:lvl2pPr>
            <a:lvl3pPr marL="1121626" indent="-224325" defTabSz="864587" eaLnBrk="0" hangingPunct="0">
              <a:defRPr sz="2400">
                <a:solidFill>
                  <a:schemeClr val="tx1"/>
                </a:solidFill>
                <a:latin typeface="Arial" charset="0"/>
                <a:ea typeface="ＭＳ Ｐゴシック" charset="0"/>
              </a:defRPr>
            </a:lvl3pPr>
            <a:lvl4pPr marL="1570276" indent="-224325" defTabSz="864587" eaLnBrk="0" hangingPunct="0">
              <a:defRPr sz="2400">
                <a:solidFill>
                  <a:schemeClr val="tx1"/>
                </a:solidFill>
                <a:latin typeface="Arial" charset="0"/>
                <a:ea typeface="ＭＳ Ｐゴシック" charset="0"/>
              </a:defRPr>
            </a:lvl4pPr>
            <a:lvl5pPr marL="2018927" indent="-224325" defTabSz="864587" eaLnBrk="0" hangingPunct="0">
              <a:defRPr sz="2400">
                <a:solidFill>
                  <a:schemeClr val="tx1"/>
                </a:solidFill>
                <a:latin typeface="Arial" charset="0"/>
                <a:ea typeface="ＭＳ Ｐゴシック" charset="0"/>
              </a:defRPr>
            </a:lvl5pPr>
            <a:lvl6pPr marL="2467577" indent="-224325" defTabSz="864587" eaLnBrk="0" fontAlgn="base" hangingPunct="0">
              <a:spcBef>
                <a:spcPct val="0"/>
              </a:spcBef>
              <a:spcAft>
                <a:spcPct val="0"/>
              </a:spcAft>
              <a:defRPr sz="2400">
                <a:solidFill>
                  <a:schemeClr val="tx1"/>
                </a:solidFill>
                <a:latin typeface="Arial" charset="0"/>
                <a:ea typeface="ＭＳ Ｐゴシック" charset="0"/>
              </a:defRPr>
            </a:lvl6pPr>
            <a:lvl7pPr marL="2916227" indent="-224325" defTabSz="864587" eaLnBrk="0" fontAlgn="base" hangingPunct="0">
              <a:spcBef>
                <a:spcPct val="0"/>
              </a:spcBef>
              <a:spcAft>
                <a:spcPct val="0"/>
              </a:spcAft>
              <a:defRPr sz="2400">
                <a:solidFill>
                  <a:schemeClr val="tx1"/>
                </a:solidFill>
                <a:latin typeface="Arial" charset="0"/>
                <a:ea typeface="ＭＳ Ｐゴシック" charset="0"/>
              </a:defRPr>
            </a:lvl7pPr>
            <a:lvl8pPr marL="3364878" indent="-224325" defTabSz="864587" eaLnBrk="0" fontAlgn="base" hangingPunct="0">
              <a:spcBef>
                <a:spcPct val="0"/>
              </a:spcBef>
              <a:spcAft>
                <a:spcPct val="0"/>
              </a:spcAft>
              <a:defRPr sz="2400">
                <a:solidFill>
                  <a:schemeClr val="tx1"/>
                </a:solidFill>
                <a:latin typeface="Arial" charset="0"/>
                <a:ea typeface="ＭＳ Ｐゴシック" charset="0"/>
              </a:defRPr>
            </a:lvl8pPr>
            <a:lvl9pPr marL="3813528" indent="-224325" defTabSz="864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 Id="rId3"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437751FC-C967-5045-A2A0-E6C3D1A7791B}" type="datetimeFigureOut">
              <a:rPr lang="en-US" smtClean="0"/>
              <a:t>5/13/15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437751FC-C967-5045-A2A0-E6C3D1A7791B}" type="datetimeFigureOut">
              <a:rPr lang="en-US" smtClean="0"/>
              <a:t>5/13/15</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08058F92-DA1B-924C-88C7-8B78F43A6F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437751FC-C967-5045-A2A0-E6C3D1A7791B}" type="datetimeFigureOut">
              <a:rPr lang="en-US" smtClean="0"/>
              <a:t>5/13/15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8F92-DA1B-924C-88C7-8B78F43A6F4B}"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7751FC-C967-5045-A2A0-E6C3D1A7791B}" type="datetimeFigureOut">
              <a:rPr lang="en-US" smtClean="0"/>
              <a:t>5/13/15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8F92-DA1B-924C-88C7-8B78F43A6F4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7751FC-C967-5045-A2A0-E6C3D1A7791B}" type="datetimeFigureOut">
              <a:rPr lang="en-US" smtClean="0"/>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8F92-DA1B-924C-88C7-8B78F43A6F4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7751FC-C967-5045-A2A0-E6C3D1A7791B}" type="datetimeFigureOut">
              <a:rPr lang="en-US" smtClean="0"/>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8F92-DA1B-924C-88C7-8B78F43A6F4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724525"/>
            <a:ext cx="91440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590800"/>
            <a:ext cx="7772400" cy="1470025"/>
          </a:xfrm>
        </p:spPr>
        <p:txBody>
          <a:bodyPr/>
          <a:lstStyle>
            <a:lvl1pPr>
              <a:defRPr>
                <a:solidFill>
                  <a:schemeClr val="bg2">
                    <a:lumMod val="75000"/>
                  </a:schemeClr>
                </a:solidFill>
                <a:latin typeface="+mn-lt"/>
              </a:defRPr>
            </a:lvl1pPr>
          </a:lstStyle>
          <a:p>
            <a:pPr lvl="0"/>
            <a:r>
              <a:rPr lang="en-US" altLang="en-US" noProof="0" dirty="0" smtClean="0"/>
              <a:t>Click to edit Master title style</a:t>
            </a:r>
          </a:p>
        </p:txBody>
      </p:sp>
      <p:sp>
        <p:nvSpPr>
          <p:cNvPr id="3075" name="Rectangle 3"/>
          <p:cNvSpPr>
            <a:spLocks noGrp="1" noChangeArrowheads="1"/>
          </p:cNvSpPr>
          <p:nvPr>
            <p:ph type="subTitle" idx="1"/>
          </p:nvPr>
        </p:nvSpPr>
        <p:spPr>
          <a:xfrm>
            <a:off x="1371600" y="4267200"/>
            <a:ext cx="6400800" cy="1219200"/>
          </a:xfrm>
        </p:spPr>
        <p:txBody>
          <a:bodyPr/>
          <a:lstStyle>
            <a:lvl1pPr marL="0" indent="0" algn="ctr">
              <a:buFontTx/>
              <a:buNone/>
              <a:defRPr sz="2800">
                <a:solidFill>
                  <a:srgbClr val="78BCFF"/>
                </a:solidFill>
                <a:latin typeface="+mn-lt"/>
              </a:defRPr>
            </a:lvl1pPr>
          </a:lstStyle>
          <a:p>
            <a:pPr lvl="0"/>
            <a:r>
              <a:rPr lang="en-US" altLang="en-US" noProof="0" dirty="0" smtClean="0"/>
              <a:t>Click to edit Master subtitle style</a:t>
            </a:r>
          </a:p>
        </p:txBody>
      </p:sp>
    </p:spTree>
    <p:extLst>
      <p:ext uri="{BB962C8B-B14F-4D97-AF65-F5344CB8AC3E}">
        <p14:creationId xmlns:p14="http://schemas.microsoft.com/office/powerpoint/2010/main" val="1291743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3BDF3EB1-45F9-3C47-BF9C-1106866ED13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94276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a:solidFill>
                  <a:schemeClr val="bg2">
                    <a:lumMod val="75000"/>
                  </a:schemeClr>
                </a:solidFill>
              </a:defRPr>
            </a:lvl1pPr>
            <a:lvl2pPr>
              <a:defRPr sz="2000">
                <a:solidFill>
                  <a:schemeClr val="bg2">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solidFill>
                  <a:schemeClr val="bg2">
                    <a:lumMod val="75000"/>
                  </a:schemeClr>
                </a:solidFill>
              </a:defRPr>
            </a:lvl1pPr>
            <a:lvl2pPr>
              <a:defRPr sz="2000">
                <a:solidFill>
                  <a:schemeClr val="bg2">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B5A90AC4-A663-E94B-9993-299541E1077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416258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2373312"/>
            <a:ext cx="4040188" cy="3951288"/>
          </a:xfrm>
        </p:spPr>
        <p:txBody>
          <a:bodyPr/>
          <a:lstStyle>
            <a:lvl1pPr>
              <a:defRPr sz="2400">
                <a:solidFill>
                  <a:schemeClr val="bg2">
                    <a:lumMod val="75000"/>
                  </a:schemeClr>
                </a:solidFill>
              </a:defRPr>
            </a:lvl1pPr>
            <a:lvl2pPr>
              <a:defRPr sz="2000">
                <a:solidFill>
                  <a:schemeClr val="bg2">
                    <a:lumMod val="75000"/>
                  </a:schemeClr>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373312"/>
            <a:ext cx="4041775" cy="3951288"/>
          </a:xfrm>
        </p:spPr>
        <p:txBody>
          <a:bodyPr/>
          <a:lstStyle>
            <a:lvl1pPr>
              <a:defRPr sz="2400">
                <a:solidFill>
                  <a:schemeClr val="bg2">
                    <a:lumMod val="75000"/>
                  </a:schemeClr>
                </a:solidFill>
              </a:defRPr>
            </a:lvl1pPr>
            <a:lvl2pPr>
              <a:defRPr sz="2000">
                <a:solidFill>
                  <a:schemeClr val="bg2">
                    <a:lumMod val="75000"/>
                  </a:schemeClr>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00200"/>
            <a:ext cx="4041775" cy="762000"/>
          </a:xfrm>
        </p:spPr>
        <p:txBody>
          <a:bodyPr anchor="b"/>
          <a:lstStyle>
            <a:lvl1pPr marL="0" indent="0">
              <a:buNone/>
              <a:defRPr sz="2400" b="1">
                <a:solidFill>
                  <a:srgbClr val="78BC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 name="Text Placeholder 2"/>
          <p:cNvSpPr>
            <a:spLocks noGrp="1"/>
          </p:cNvSpPr>
          <p:nvPr>
            <p:ph type="body" idx="1"/>
          </p:nvPr>
        </p:nvSpPr>
        <p:spPr>
          <a:xfrm>
            <a:off x="457200" y="1600200"/>
            <a:ext cx="4040188" cy="762000"/>
          </a:xfrm>
        </p:spPr>
        <p:txBody>
          <a:bodyPr anchor="b"/>
          <a:lstStyle>
            <a:lvl1pPr marL="0" indent="0">
              <a:buNone/>
              <a:defRPr sz="2400" b="1">
                <a:solidFill>
                  <a:srgbClr val="78BC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Rectangle 8"/>
          <p:cNvSpPr>
            <a:spLocks noGrp="1" noChangeArrowheads="1"/>
          </p:cNvSpPr>
          <p:nvPr>
            <p:ph type="sldNum" sz="quarter" idx="10"/>
          </p:nvPr>
        </p:nvSpPr>
        <p:spPr>
          <a:ln/>
        </p:spPr>
        <p:txBody>
          <a:bodyPr/>
          <a:lstStyle>
            <a:lvl1pPr>
              <a:defRPr/>
            </a:lvl1pPr>
          </a:lstStyle>
          <a:p>
            <a:pPr>
              <a:defRPr/>
            </a:pPr>
            <a:fld id="{A0A9E60B-27B3-4B44-A856-DB7024E734C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65011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AF1C69B6-B2E6-9747-99A1-4512D6D9B9C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6801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7751FC-C967-5045-A2A0-E6C3D1A7791B}" type="datetimeFigureOut">
              <a:rPr lang="en-US" smtClean="0"/>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8F92-DA1B-924C-88C7-8B78F43A6F4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D0D5E68C-7F89-B24A-BF5A-4DD9A5C6A36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94917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228600" y="0"/>
            <a:ext cx="8534400" cy="838200"/>
          </a:xfr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mn-ea"/>
                <a:cs typeface="+mn-cs"/>
              </a:defRPr>
            </a:lvl1pPr>
          </a:lstStyle>
          <a:p>
            <a:pPr defTabSz="914400" fontAlgn="base">
              <a:spcBef>
                <a:spcPct val="0"/>
              </a:spcBef>
              <a:spcAft>
                <a:spcPct val="0"/>
              </a:spcAft>
              <a:defRPr/>
            </a:pPr>
            <a:endParaRPr lang="en-US">
              <a:solidFill>
                <a:srgbClr val="000000"/>
              </a:solidFill>
            </a:endParaRPr>
          </a:p>
        </p:txBody>
      </p:sp>
      <p:sp>
        <p:nvSpPr>
          <p:cNvPr id="4" name="Footer Placeholder 4"/>
          <p:cNvSpPr>
            <a:spLocks noGrp="1"/>
          </p:cNvSpPr>
          <p:nvPr>
            <p:ph type="ftr" sz="quarter" idx="11"/>
          </p:nvPr>
        </p:nvSpPr>
        <p:spPr>
          <a:xfrm>
            <a:off x="0" y="6553200"/>
            <a:ext cx="9144000" cy="304800"/>
          </a:xfrm>
          <a:prstGeom prst="rect">
            <a:avLst/>
          </a:prstGeom>
        </p:spPr>
        <p:txBody>
          <a:bodyPr/>
          <a:lstStyle>
            <a:lvl1pPr>
              <a:defRPr>
                <a:latin typeface="Arial" charset="0"/>
                <a:ea typeface="+mn-ea"/>
                <a:cs typeface="+mn-cs"/>
              </a:defRPr>
            </a:lvl1pPr>
          </a:lstStyle>
          <a:p>
            <a:pPr defTabSz="914400"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021405DA-924E-3F46-A9F9-DE5D799066A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2146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437751FC-C967-5045-A2A0-E6C3D1A7791B}" type="datetimeFigureOut">
              <a:rPr lang="en-US" smtClean="0"/>
              <a:t>5/13/15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437751FC-C967-5045-A2A0-E6C3D1A7791B}" type="datetimeFigureOut">
              <a:rPr lang="en-US" smtClean="0"/>
              <a:t>5/13/15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37751FC-C967-5045-A2A0-E6C3D1A7791B}" type="datetimeFigureOut">
              <a:rPr lang="en-US" smtClean="0"/>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8F92-DA1B-924C-88C7-8B78F43A6F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37751FC-C967-5045-A2A0-E6C3D1A7791B}" type="datetimeFigureOut">
              <a:rPr lang="en-US" smtClean="0"/>
              <a:t>5/13/15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58F92-DA1B-924C-88C7-8B78F43A6F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37751FC-C967-5045-A2A0-E6C3D1A7791B}" type="datetimeFigureOut">
              <a:rPr lang="en-US" smtClean="0"/>
              <a:t>5/13/15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8F92-DA1B-924C-88C7-8B78F43A6F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37751FC-C967-5045-A2A0-E6C3D1A7791B}" type="datetimeFigureOut">
              <a:rPr lang="en-US" smtClean="0"/>
              <a:t>5/13/15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58F92-DA1B-924C-88C7-8B78F43A6F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437751FC-C967-5045-A2A0-E6C3D1A7791B}" type="datetimeFigureOut">
              <a:rPr lang="en-US" smtClean="0"/>
              <a:t>5/13/15</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theme" Target="../theme/theme2.xml"/><Relationship Id="rId9" Type="http://schemas.openxmlformats.org/officeDocument/2006/relationships/image" Target="../media/image2.jpeg"/><Relationship Id="rId10" Type="http://schemas.openxmlformats.org/officeDocument/2006/relationships/image" Target="../media/image3.jpeg"/><Relationship Id="rId1" Type="http://schemas.openxmlformats.org/officeDocument/2006/relationships/slideLayout" Target="../slideLayouts/slideLayout15.xml"/><Relationship Id="rId2"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437751FC-C967-5045-A2A0-E6C3D1A7791B}" type="datetimeFigureOut">
              <a:rPr lang="en-US" smtClean="0"/>
              <a:t>5/13/15</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08058F92-DA1B-924C-88C7-8B78F43A6F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sldNum" sz="quarter" idx="4"/>
          </p:nvPr>
        </p:nvSpPr>
        <p:spPr bwMode="auto">
          <a:xfrm>
            <a:off x="7010400" y="6553200"/>
            <a:ext cx="2133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smtClean="0">
                <a:solidFill>
                  <a:schemeClr val="bg1"/>
                </a:solidFill>
                <a:latin typeface="CartoGothic Std" charset="0"/>
                <a:cs typeface="+mn-cs"/>
              </a:defRPr>
            </a:lvl1pPr>
          </a:lstStyle>
          <a:p>
            <a:pPr defTabSz="914400" fontAlgn="base">
              <a:spcBef>
                <a:spcPct val="0"/>
              </a:spcBef>
              <a:spcAft>
                <a:spcPct val="0"/>
              </a:spcAft>
              <a:defRPr/>
            </a:pPr>
            <a:fld id="{7FA941EF-0003-A04D-A681-A05A2976789E}" type="slidenum">
              <a:rPr lang="en-US">
                <a:solidFill>
                  <a:srgbClr val="FFFFFF"/>
                </a:solidFill>
                <a:ea typeface="ＭＳ Ｐゴシック" charset="0"/>
              </a:rPr>
              <a:pPr defTabSz="914400" fontAlgn="base">
                <a:spcBef>
                  <a:spcPct val="0"/>
                </a:spcBef>
                <a:spcAft>
                  <a:spcPct val="0"/>
                </a:spcAft>
                <a:defRPr/>
              </a:pPr>
              <a:t>‹#›</a:t>
            </a:fld>
            <a:endParaRPr lang="en-US">
              <a:solidFill>
                <a:srgbClr val="FFFFFF"/>
              </a:solidFill>
              <a:ea typeface="ＭＳ Ｐゴシック" charset="0"/>
            </a:endParaRPr>
          </a:p>
        </p:txBody>
      </p:sp>
      <p:pic>
        <p:nvPicPr>
          <p:cNvPr id="1030" name="Picture 8"/>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115050"/>
            <a:ext cx="9144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Lst>
  <p:timing>
    <p:tnLst>
      <p:par>
        <p:cTn xmlns:p14="http://schemas.microsoft.com/office/powerpoint/2010/main" id="1" dur="indefinite" restart="never" nodeType="tmRoot"/>
      </p:par>
    </p:tnLst>
  </p:timing>
  <p:hf hdr="0" dt="0"/>
  <p:txStyles>
    <p:titleStyle>
      <a:lvl1pPr algn="ctr" rtl="0" eaLnBrk="0" fontAlgn="base" hangingPunct="0">
        <a:spcBef>
          <a:spcPct val="0"/>
        </a:spcBef>
        <a:spcAft>
          <a:spcPct val="0"/>
        </a:spcAft>
        <a:defRPr sz="3500" b="1">
          <a:solidFill>
            <a:schemeClr val="bg1"/>
          </a:solidFill>
          <a:latin typeface="+mn-lt"/>
          <a:ea typeface="ＭＳ Ｐゴシック" charset="0"/>
          <a:cs typeface="Verdana" panose="020B0604030504040204" pitchFamily="34" charset="0"/>
        </a:defRPr>
      </a:lvl1pPr>
      <a:lvl2pPr algn="ctr" rtl="0" eaLnBrk="0" fontAlgn="base" hangingPunct="0">
        <a:spcBef>
          <a:spcPct val="0"/>
        </a:spcBef>
        <a:spcAft>
          <a:spcPct val="0"/>
        </a:spcAft>
        <a:defRPr sz="3500" b="1">
          <a:solidFill>
            <a:schemeClr val="bg1"/>
          </a:solidFill>
          <a:latin typeface="Arial" charset="0"/>
          <a:ea typeface="ＭＳ Ｐゴシック" charset="0"/>
          <a:cs typeface="Verdana" pitchFamily="34" charset="0"/>
        </a:defRPr>
      </a:lvl2pPr>
      <a:lvl3pPr algn="ctr" rtl="0" eaLnBrk="0" fontAlgn="base" hangingPunct="0">
        <a:spcBef>
          <a:spcPct val="0"/>
        </a:spcBef>
        <a:spcAft>
          <a:spcPct val="0"/>
        </a:spcAft>
        <a:defRPr sz="3500" b="1">
          <a:solidFill>
            <a:schemeClr val="bg1"/>
          </a:solidFill>
          <a:latin typeface="Arial" charset="0"/>
          <a:ea typeface="ＭＳ Ｐゴシック" charset="0"/>
          <a:cs typeface="Verdana" pitchFamily="34" charset="0"/>
        </a:defRPr>
      </a:lvl3pPr>
      <a:lvl4pPr algn="ctr" rtl="0" eaLnBrk="0" fontAlgn="base" hangingPunct="0">
        <a:spcBef>
          <a:spcPct val="0"/>
        </a:spcBef>
        <a:spcAft>
          <a:spcPct val="0"/>
        </a:spcAft>
        <a:defRPr sz="3500" b="1">
          <a:solidFill>
            <a:schemeClr val="bg1"/>
          </a:solidFill>
          <a:latin typeface="Arial" charset="0"/>
          <a:ea typeface="ＭＳ Ｐゴシック" charset="0"/>
          <a:cs typeface="Verdana" pitchFamily="34" charset="0"/>
        </a:defRPr>
      </a:lvl4pPr>
      <a:lvl5pPr algn="ctr" rtl="0" eaLnBrk="0" fontAlgn="base" hangingPunct="0">
        <a:spcBef>
          <a:spcPct val="0"/>
        </a:spcBef>
        <a:spcAft>
          <a:spcPct val="0"/>
        </a:spcAft>
        <a:defRPr sz="3500" b="1">
          <a:solidFill>
            <a:schemeClr val="bg1"/>
          </a:solidFill>
          <a:latin typeface="Arial" charset="0"/>
          <a:ea typeface="ＭＳ Ｐゴシック"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p:titleStyle>
    <p:bodyStyle>
      <a:lvl1pPr marL="342900" indent="-342900" algn="l" rtl="0" eaLnBrk="0" fontAlgn="base" hangingPunct="0">
        <a:spcBef>
          <a:spcPct val="20000"/>
        </a:spcBef>
        <a:spcAft>
          <a:spcPct val="0"/>
        </a:spcAft>
        <a:buChar char="•"/>
        <a:defRPr sz="2700" b="1">
          <a:solidFill>
            <a:srgbClr val="606060"/>
          </a:solidFill>
          <a:latin typeface="+mn-lt"/>
          <a:ea typeface="ＭＳ Ｐゴシック" charset="0"/>
          <a:cs typeface="Verdana" panose="020B0604030504040204" pitchFamily="34" charset="0"/>
        </a:defRPr>
      </a:lvl1pPr>
      <a:lvl2pPr marL="857250" indent="-400050" algn="l" rtl="0" eaLnBrk="0" fontAlgn="base" hangingPunct="0">
        <a:spcBef>
          <a:spcPct val="20000"/>
        </a:spcBef>
        <a:spcAft>
          <a:spcPct val="0"/>
        </a:spcAft>
        <a:buSzPct val="50000"/>
        <a:buFont typeface="Wingdings" charset="0"/>
        <a:buChar char="¦"/>
        <a:defRPr sz="2400" b="1">
          <a:solidFill>
            <a:srgbClr val="606060"/>
          </a:solidFill>
          <a:latin typeface="+mn-lt"/>
          <a:ea typeface="Verdana" panose="020B0604030504040204" pitchFamily="34" charset="0"/>
          <a:cs typeface="Verdana" panose="020B0604030504040204" pitchFamily="34" charset="0"/>
        </a:defRPr>
      </a:lvl2pPr>
      <a:lvl3pPr marL="1200150" indent="-228600" algn="l" rtl="0" eaLnBrk="0" fontAlgn="base" hangingPunct="0">
        <a:spcBef>
          <a:spcPct val="20000"/>
        </a:spcBef>
        <a:spcAft>
          <a:spcPct val="0"/>
        </a:spcAft>
        <a:buChar char="•"/>
        <a:defRPr sz="2000">
          <a:solidFill>
            <a:schemeClr val="tx1"/>
          </a:solidFill>
          <a:latin typeface="+mn-lt"/>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har char="»"/>
        <a:defRPr sz="16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16.xml"/><Relationship Id="rId3"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D7IfQ8oYPBA"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8.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tamarazio@e1b.org" TargetMode="External"/><Relationship Id="rId3" Type="http://schemas.openxmlformats.org/officeDocument/2006/relationships/image" Target="../media/image9.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D7IfQ8oYPB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647871"/>
            <a:ext cx="5867400" cy="1470025"/>
          </a:xfrm>
        </p:spPr>
        <p:txBody>
          <a:bodyPr>
            <a:normAutofit fontScale="90000"/>
          </a:bodyPr>
          <a:lstStyle/>
          <a:p>
            <a:r>
              <a:rPr lang="en-US" dirty="0" smtClean="0"/>
              <a:t>Erie 1 BOCES Lead Evaluator Series # 6 </a:t>
            </a:r>
            <a:endParaRPr lang="en-US" dirty="0"/>
          </a:p>
        </p:txBody>
      </p:sp>
      <p:sp>
        <p:nvSpPr>
          <p:cNvPr id="3" name="Subtitle 2"/>
          <p:cNvSpPr>
            <a:spLocks noGrp="1"/>
          </p:cNvSpPr>
          <p:nvPr>
            <p:ph type="subTitle" idx="1"/>
          </p:nvPr>
        </p:nvSpPr>
        <p:spPr>
          <a:xfrm>
            <a:off x="1371600" y="5117897"/>
            <a:ext cx="5867400" cy="852598"/>
          </a:xfrm>
        </p:spPr>
        <p:txBody>
          <a:bodyPr/>
          <a:lstStyle/>
          <a:p>
            <a:r>
              <a:rPr lang="en-US" dirty="0" smtClean="0"/>
              <a:t>May 13, 2015</a:t>
            </a:r>
          </a:p>
          <a:p>
            <a:r>
              <a:rPr lang="en-US" dirty="0" smtClean="0"/>
              <a:t>Inter Rater Reliability with ELLs</a:t>
            </a:r>
          </a:p>
          <a:p>
            <a:r>
              <a:rPr lang="en-US" dirty="0" smtClean="0"/>
              <a:t>Data Analysis </a:t>
            </a:r>
          </a:p>
          <a:p>
            <a:endParaRPr lang="en-US" dirty="0" smtClean="0"/>
          </a:p>
          <a:p>
            <a:endParaRPr lang="en-US" dirty="0"/>
          </a:p>
        </p:txBody>
      </p:sp>
    </p:spTree>
    <p:extLst>
      <p:ext uri="{BB962C8B-B14F-4D97-AF65-F5344CB8AC3E}">
        <p14:creationId xmlns:p14="http://schemas.microsoft.com/office/powerpoint/2010/main" val="902138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57200" y="152400"/>
            <a:ext cx="8229600" cy="1143000"/>
          </a:xfrm>
        </p:spPr>
        <p:txBody>
          <a:bodyPr/>
          <a:lstStyle/>
          <a:p>
            <a:r>
              <a:rPr lang="en-US" sz="3000">
                <a:latin typeface="Arial" charset="0"/>
              </a:rPr>
              <a:t>COMMISSIONER’S REGULATION PART 154</a:t>
            </a:r>
            <a:br>
              <a:rPr lang="en-US" sz="3000">
                <a:latin typeface="Arial" charset="0"/>
              </a:rPr>
            </a:br>
            <a:endParaRPr lang="en-US" sz="3000">
              <a:latin typeface="Arial" charset="0"/>
            </a:endParaRPr>
          </a:p>
        </p:txBody>
      </p:sp>
      <p:sp>
        <p:nvSpPr>
          <p:cNvPr id="5" name="Slide Number Placeholder 2"/>
          <p:cNvSpPr>
            <a:spLocks noGrp="1"/>
          </p:cNvSpPr>
          <p:nvPr>
            <p:ph type="sldNum" sz="quarter" idx="10"/>
          </p:nvPr>
        </p:nvSpPr>
        <p:spPr/>
        <p:txBody>
          <a:bodyPr/>
          <a:lstStyle/>
          <a:p>
            <a:pPr>
              <a:defRPr/>
            </a:pPr>
            <a:r>
              <a:rPr lang="en-US" altLang="en-US" dirty="0">
                <a:solidFill>
                  <a:srgbClr val="FFFFFF"/>
                </a:solidFill>
                <a:latin typeface="CartoGothic Std"/>
              </a:rPr>
              <a:t>2</a:t>
            </a:r>
          </a:p>
        </p:txBody>
      </p:sp>
      <p:sp>
        <p:nvSpPr>
          <p:cNvPr id="13315" name="Content Placeholder 2"/>
          <p:cNvSpPr>
            <a:spLocks noGrp="1"/>
          </p:cNvSpPr>
          <p:nvPr>
            <p:ph idx="1"/>
          </p:nvPr>
        </p:nvSpPr>
        <p:spPr>
          <a:xfrm>
            <a:off x="0" y="990600"/>
            <a:ext cx="9144000" cy="1219200"/>
          </a:xfrm>
          <a:solidFill>
            <a:schemeClr val="bg1"/>
          </a:solidFill>
        </p:spPr>
        <p:txBody>
          <a:bodyPr/>
          <a:lstStyle/>
          <a:p>
            <a:pPr marL="639763" lvl="1">
              <a:buClr>
                <a:srgbClr val="9ED3D7"/>
              </a:buClr>
              <a:buFont typeface="Wingdings" charset="0"/>
              <a:buChar char="q"/>
            </a:pPr>
            <a:r>
              <a:rPr lang="en-US" sz="1800" u="sng">
                <a:solidFill>
                  <a:srgbClr val="606060"/>
                </a:solidFill>
                <a:latin typeface="Arial" charset="0"/>
                <a:ea typeface="Verdana" charset="0"/>
                <a:cs typeface="Verdana" charset="0"/>
              </a:rPr>
              <a:t>Commissioner's Regulation Part 154 </a:t>
            </a:r>
            <a:r>
              <a:rPr lang="en-US" sz="1800">
                <a:solidFill>
                  <a:srgbClr val="606060"/>
                </a:solidFill>
                <a:latin typeface="Arial" charset="0"/>
                <a:ea typeface="Verdana" charset="0"/>
                <a:cs typeface="Verdana" charset="0"/>
              </a:rPr>
              <a:t>establishes the legal requirements for the education of English Language Learners (ELLs) in New York State. </a:t>
            </a:r>
          </a:p>
          <a:p>
            <a:pPr marL="639763" lvl="1">
              <a:buClr>
                <a:srgbClr val="9ED3D7"/>
              </a:buClr>
              <a:buFont typeface="Wingdings" charset="0"/>
              <a:buChar char="q"/>
            </a:pPr>
            <a:r>
              <a:rPr lang="en-US" sz="1800">
                <a:solidFill>
                  <a:srgbClr val="606060"/>
                </a:solidFill>
                <a:latin typeface="Arial" charset="0"/>
                <a:ea typeface="Verdana" charset="0"/>
                <a:cs typeface="Verdana" charset="0"/>
              </a:rPr>
              <a:t>On September 15</a:t>
            </a:r>
            <a:r>
              <a:rPr lang="en-US" sz="1800" baseline="30000">
                <a:solidFill>
                  <a:srgbClr val="606060"/>
                </a:solidFill>
                <a:latin typeface="Arial" charset="0"/>
                <a:ea typeface="Verdana" charset="0"/>
                <a:cs typeface="Verdana" charset="0"/>
              </a:rPr>
              <a:t>th</a:t>
            </a:r>
            <a:r>
              <a:rPr lang="en-US" sz="1800">
                <a:solidFill>
                  <a:srgbClr val="606060"/>
                </a:solidFill>
                <a:latin typeface="Arial" charset="0"/>
                <a:ea typeface="Verdana" charset="0"/>
                <a:cs typeface="Verdana" charset="0"/>
              </a:rPr>
              <a:t>, 2014,  NYSED</a:t>
            </a:r>
            <a:r>
              <a:rPr lang="ja-JP" altLang="en-US" sz="1800">
                <a:solidFill>
                  <a:srgbClr val="606060"/>
                </a:solidFill>
                <a:latin typeface="Arial" charset="0"/>
                <a:ea typeface="Verdana" charset="0"/>
                <a:cs typeface="Verdana" charset="0"/>
              </a:rPr>
              <a:t>’</a:t>
            </a:r>
            <a:r>
              <a:rPr lang="en-US" altLang="ja-JP" sz="1800">
                <a:solidFill>
                  <a:srgbClr val="606060"/>
                </a:solidFill>
                <a:latin typeface="Arial" charset="0"/>
                <a:ea typeface="Verdana" charset="0"/>
                <a:cs typeface="Verdana" charset="0"/>
              </a:rPr>
              <a:t>s Board of Regents amended CR Part 154 into Subparts:</a:t>
            </a:r>
            <a:endParaRPr lang="en-US" sz="1800">
              <a:solidFill>
                <a:srgbClr val="606060"/>
              </a:solidFill>
              <a:latin typeface="Arial" charset="0"/>
              <a:ea typeface="Verdana" charset="0"/>
              <a:cs typeface="Verdana" charset="0"/>
            </a:endParaRPr>
          </a:p>
        </p:txBody>
      </p:sp>
      <p:sp>
        <p:nvSpPr>
          <p:cNvPr id="10" name="Content Placeholder 2"/>
          <p:cNvSpPr txBox="1">
            <a:spLocks/>
          </p:cNvSpPr>
          <p:nvPr/>
        </p:nvSpPr>
        <p:spPr bwMode="auto">
          <a:xfrm>
            <a:off x="762000" y="2438400"/>
            <a:ext cx="8020050" cy="3810000"/>
          </a:xfrm>
          <a:prstGeom prst="rect">
            <a:avLst/>
          </a:prstGeom>
          <a:solidFill>
            <a:schemeClr val="bg1"/>
          </a:solidFill>
          <a:ln>
            <a:noFill/>
          </a:ln>
          <a:effectLst/>
          <a:extLst/>
        </p:spPr>
        <p:txBody>
          <a:bodyPr/>
          <a:lstStyle>
            <a:lvl1pPr marL="342900" indent="-342900" algn="l" rtl="0" eaLnBrk="0" fontAlgn="base" hangingPunct="0">
              <a:spcBef>
                <a:spcPct val="20000"/>
              </a:spcBef>
              <a:spcAft>
                <a:spcPct val="0"/>
              </a:spcAft>
              <a:buChar char="•"/>
              <a:defRPr sz="2700" b="1">
                <a:solidFill>
                  <a:schemeClr val="bg2">
                    <a:lumMod val="75000"/>
                  </a:schemeClr>
                </a:solidFill>
                <a:latin typeface="+mn-lt"/>
                <a:ea typeface="Verdana" panose="020B0604030504040204" pitchFamily="34" charset="0"/>
                <a:cs typeface="Verdana" panose="020B0604030504040204" pitchFamily="34" charset="0"/>
              </a:defRPr>
            </a:lvl1pPr>
            <a:lvl2pPr marL="857250" indent="-400050" algn="l" rtl="0" eaLnBrk="0" fontAlgn="base" hangingPunct="0">
              <a:spcBef>
                <a:spcPct val="20000"/>
              </a:spcBef>
              <a:spcAft>
                <a:spcPct val="0"/>
              </a:spcAft>
              <a:buSzPct val="50000"/>
              <a:buFont typeface="Wingdings" pitchFamily="2" charset="2"/>
              <a:buChar char="¦"/>
              <a:defRPr sz="2400" b="1">
                <a:solidFill>
                  <a:schemeClr val="bg2">
                    <a:lumMod val="75000"/>
                  </a:schemeClr>
                </a:solidFill>
                <a:latin typeface="+mn-lt"/>
                <a:ea typeface="Verdana" panose="020B0604030504040204" pitchFamily="34" charset="0"/>
                <a:cs typeface="Verdana" panose="020B0604030504040204" pitchFamily="34" charset="0"/>
              </a:defRPr>
            </a:lvl2pPr>
            <a:lvl3pPr marL="1200150" indent="-228600" algn="l" rtl="0" eaLnBrk="0" fontAlgn="base" hangingPunct="0">
              <a:spcBef>
                <a:spcPct val="20000"/>
              </a:spcBef>
              <a:spcAft>
                <a:spcPct val="0"/>
              </a:spcAft>
              <a:buChar char="•"/>
              <a:defRPr sz="2000">
                <a:solidFill>
                  <a:schemeClr val="tx1"/>
                </a:solidFill>
                <a:latin typeface="+mn-lt"/>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har char="»"/>
              <a:defRPr sz="16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640080" lvl="1" defTabSz="914400">
              <a:buClr>
                <a:srgbClr val="BBE0E3">
                  <a:lumMod val="90000"/>
                </a:srgbClr>
              </a:buClr>
              <a:buFont typeface="Wingdings" pitchFamily="2" charset="2"/>
              <a:buChar char="q"/>
              <a:defRPr/>
            </a:pPr>
            <a:r>
              <a:rPr lang="en-US" sz="1800" u="sng" kern="0" dirty="0" smtClean="0">
                <a:solidFill>
                  <a:srgbClr val="808080">
                    <a:lumMod val="75000"/>
                  </a:srgbClr>
                </a:solidFill>
                <a:latin typeface="Arial"/>
              </a:rPr>
              <a:t>SUBPART 154-1</a:t>
            </a:r>
            <a:r>
              <a:rPr lang="en-US" sz="1800" kern="0" dirty="0" smtClean="0">
                <a:solidFill>
                  <a:srgbClr val="808080">
                    <a:lumMod val="75000"/>
                  </a:srgbClr>
                </a:solidFill>
                <a:latin typeface="Arial"/>
              </a:rPr>
              <a:t>: Describes the requirements for the 2014-2015 school year.  Essentially, the requirements are the same as in CR Part 154 (2007), but include changes in terminology.</a:t>
            </a:r>
          </a:p>
          <a:p>
            <a:pPr marL="240030" lvl="1" indent="0" defTabSz="914400">
              <a:buClr>
                <a:srgbClr val="BBE0E3">
                  <a:lumMod val="90000"/>
                </a:srgbClr>
              </a:buClr>
              <a:buFont typeface="Wingdings" pitchFamily="2" charset="2"/>
              <a:buNone/>
              <a:defRPr/>
            </a:pPr>
            <a:endParaRPr lang="en-US" sz="1000" kern="0" dirty="0" smtClean="0">
              <a:solidFill>
                <a:srgbClr val="808080">
                  <a:lumMod val="75000"/>
                </a:srgbClr>
              </a:solidFill>
              <a:latin typeface="Arial"/>
            </a:endParaRPr>
          </a:p>
          <a:p>
            <a:pPr marL="640080" lvl="1" defTabSz="914400">
              <a:buClr>
                <a:srgbClr val="BBE0E3">
                  <a:lumMod val="90000"/>
                </a:srgbClr>
              </a:buClr>
              <a:buFont typeface="Wingdings" pitchFamily="2" charset="2"/>
              <a:buChar char="q"/>
              <a:defRPr/>
            </a:pPr>
            <a:r>
              <a:rPr lang="en-US" sz="1800" u="sng" kern="0" dirty="0" smtClean="0">
                <a:solidFill>
                  <a:srgbClr val="808080">
                    <a:lumMod val="75000"/>
                  </a:srgbClr>
                </a:solidFill>
                <a:latin typeface="Arial"/>
              </a:rPr>
              <a:t>SUBPART 154-2</a:t>
            </a:r>
            <a:r>
              <a:rPr lang="en-US" sz="1800" kern="0" dirty="0" smtClean="0">
                <a:solidFill>
                  <a:srgbClr val="808080">
                    <a:lumMod val="75000"/>
                  </a:srgbClr>
                </a:solidFill>
                <a:latin typeface="Arial"/>
              </a:rPr>
              <a:t>:  Describes the new and expanded requirements of schools and school districts that are to be fully in effect as of the 2015-2016 school year. </a:t>
            </a:r>
          </a:p>
          <a:p>
            <a:pPr marL="640080" lvl="1" defTabSz="914400">
              <a:buClr>
                <a:srgbClr val="BBE0E3">
                  <a:lumMod val="90000"/>
                </a:srgbClr>
              </a:buClr>
              <a:buFont typeface="Wingdings" pitchFamily="2" charset="2"/>
              <a:buChar char="q"/>
              <a:defRPr/>
            </a:pPr>
            <a:endParaRPr lang="en-US" sz="1000" kern="0" dirty="0">
              <a:solidFill>
                <a:srgbClr val="808080">
                  <a:lumMod val="75000"/>
                </a:srgbClr>
              </a:solidFill>
              <a:latin typeface="Arial"/>
            </a:endParaRPr>
          </a:p>
          <a:p>
            <a:pPr marL="640080" lvl="1" defTabSz="914400">
              <a:buClr>
                <a:srgbClr val="BBE0E3">
                  <a:lumMod val="90000"/>
                </a:srgbClr>
              </a:buClr>
              <a:buFont typeface="Wingdings" pitchFamily="2" charset="2"/>
              <a:buChar char="q"/>
              <a:defRPr/>
            </a:pPr>
            <a:r>
              <a:rPr lang="en-US" sz="1800" u="sng" kern="0" dirty="0" smtClean="0">
                <a:solidFill>
                  <a:srgbClr val="808080">
                    <a:lumMod val="75000"/>
                  </a:srgbClr>
                </a:solidFill>
                <a:latin typeface="Arial"/>
              </a:rPr>
              <a:t>SUBPART 154-3</a:t>
            </a:r>
            <a:r>
              <a:rPr lang="en-US" sz="1800" kern="0" dirty="0" smtClean="0">
                <a:solidFill>
                  <a:srgbClr val="808080">
                    <a:lumMod val="75000"/>
                  </a:srgbClr>
                </a:solidFill>
                <a:latin typeface="Arial"/>
              </a:rPr>
              <a:t>:  Will describe:</a:t>
            </a:r>
          </a:p>
          <a:p>
            <a:pPr marL="0" indent="0" defTabSz="914400">
              <a:buFontTx/>
              <a:buNone/>
              <a:defRPr/>
            </a:pPr>
            <a:r>
              <a:rPr lang="en-US" sz="1600" kern="0" dirty="0" smtClean="0">
                <a:solidFill>
                  <a:srgbClr val="808080">
                    <a:lumMod val="75000"/>
                  </a:srgbClr>
                </a:solidFill>
                <a:latin typeface="Arial"/>
              </a:rPr>
              <a:t>                  </a:t>
            </a:r>
            <a:r>
              <a:rPr lang="en-US" sz="1800" kern="0" dirty="0" smtClean="0">
                <a:solidFill>
                  <a:srgbClr val="808080">
                    <a:lumMod val="75000"/>
                  </a:srgbClr>
                </a:solidFill>
                <a:latin typeface="Arial"/>
              </a:rPr>
              <a:t>1</a:t>
            </a:r>
            <a:r>
              <a:rPr lang="en-US" sz="1800" kern="0" dirty="0">
                <a:solidFill>
                  <a:srgbClr val="808080">
                    <a:lumMod val="75000"/>
                  </a:srgbClr>
                </a:solidFill>
                <a:latin typeface="Arial"/>
              </a:rPr>
              <a:t>) ELL Identification criteria for Students with a Disability; </a:t>
            </a:r>
            <a:r>
              <a:rPr lang="en-US" sz="1800" kern="0" dirty="0" smtClean="0">
                <a:solidFill>
                  <a:srgbClr val="808080">
                    <a:lumMod val="75000"/>
                  </a:srgbClr>
                </a:solidFill>
                <a:latin typeface="Arial"/>
              </a:rPr>
              <a:t>and</a:t>
            </a:r>
            <a:endParaRPr lang="en-US" sz="1800" kern="0" dirty="0">
              <a:solidFill>
                <a:srgbClr val="808080">
                  <a:lumMod val="75000"/>
                </a:srgbClr>
              </a:solidFill>
              <a:latin typeface="Arial"/>
            </a:endParaRPr>
          </a:p>
          <a:p>
            <a:pPr marL="0" indent="0" defTabSz="914400">
              <a:buFontTx/>
              <a:buNone/>
              <a:defRPr/>
            </a:pPr>
            <a:r>
              <a:rPr lang="en-US" sz="1800" kern="0" dirty="0">
                <a:solidFill>
                  <a:srgbClr val="808080">
                    <a:lumMod val="75000"/>
                  </a:srgbClr>
                </a:solidFill>
                <a:latin typeface="Arial"/>
              </a:rPr>
              <a:t>                </a:t>
            </a:r>
            <a:r>
              <a:rPr lang="en-US" sz="1800" kern="0" dirty="0" smtClean="0">
                <a:solidFill>
                  <a:srgbClr val="808080">
                    <a:lumMod val="75000"/>
                  </a:srgbClr>
                </a:solidFill>
                <a:latin typeface="Arial"/>
              </a:rPr>
              <a:t>2</a:t>
            </a:r>
            <a:r>
              <a:rPr lang="en-US" sz="1800" kern="0" dirty="0">
                <a:solidFill>
                  <a:srgbClr val="808080">
                    <a:lumMod val="75000"/>
                  </a:srgbClr>
                </a:solidFill>
                <a:latin typeface="Arial"/>
              </a:rPr>
              <a:t>) ELL Exit process and criteria for eligible Students with a   </a:t>
            </a:r>
          </a:p>
          <a:p>
            <a:pPr marL="0" indent="0" defTabSz="914400">
              <a:buFontTx/>
              <a:buNone/>
              <a:defRPr/>
            </a:pPr>
            <a:r>
              <a:rPr lang="en-US" sz="1800" kern="0" dirty="0">
                <a:solidFill>
                  <a:srgbClr val="808080">
                    <a:lumMod val="75000"/>
                  </a:srgbClr>
                </a:solidFill>
                <a:latin typeface="Arial"/>
              </a:rPr>
              <a:t>                    </a:t>
            </a:r>
            <a:r>
              <a:rPr lang="en-US" sz="1800" kern="0" dirty="0" smtClean="0">
                <a:solidFill>
                  <a:srgbClr val="808080">
                    <a:lumMod val="75000"/>
                  </a:srgbClr>
                </a:solidFill>
                <a:latin typeface="Arial"/>
              </a:rPr>
              <a:t>Disability</a:t>
            </a:r>
            <a:r>
              <a:rPr lang="en-US" sz="1800" kern="0" dirty="0">
                <a:solidFill>
                  <a:srgbClr val="808080">
                    <a:lumMod val="75000"/>
                  </a:srgbClr>
                </a:solidFill>
                <a:latin typeface="Arial"/>
              </a:rPr>
              <a: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01625" y="76200"/>
            <a:ext cx="8229600" cy="1143000"/>
          </a:xfrm>
        </p:spPr>
        <p:txBody>
          <a:bodyPr/>
          <a:lstStyle/>
          <a:p>
            <a:r>
              <a:rPr lang="en-US" sz="3200">
                <a:latin typeface="Arial" charset="0"/>
              </a:rPr>
              <a:t>AREAS OF CR PART 154 REGULATION</a:t>
            </a:r>
            <a:r>
              <a:rPr lang="en-US" sz="3600">
                <a:latin typeface="Arial" charset="0"/>
              </a:rPr>
              <a:t/>
            </a:r>
            <a:br>
              <a:rPr lang="en-US" sz="3600">
                <a:latin typeface="Arial" charset="0"/>
              </a:rPr>
            </a:br>
            <a:endParaRPr lang="en-US">
              <a:latin typeface="Arial" charset="0"/>
            </a:endParaRPr>
          </a:p>
        </p:txBody>
      </p:sp>
      <p:sp>
        <p:nvSpPr>
          <p:cNvPr id="3" name="Content Placeholder 2"/>
          <p:cNvSpPr>
            <a:spLocks noGrp="1"/>
          </p:cNvSpPr>
          <p:nvPr>
            <p:ph idx="1"/>
          </p:nvPr>
        </p:nvSpPr>
        <p:spPr>
          <a:xfrm>
            <a:off x="0" y="1219200"/>
            <a:ext cx="4572000" cy="4724400"/>
          </a:xfrm>
          <a:solidFill>
            <a:schemeClr val="bg1"/>
          </a:solidFill>
        </p:spPr>
        <p:txBody>
          <a:bodyPr/>
          <a:lstStyle/>
          <a:p>
            <a:pPr>
              <a:buClr>
                <a:schemeClr val="accent1">
                  <a:lumMod val="90000"/>
                </a:schemeClr>
              </a:buClr>
              <a:buFont typeface="Wingdings" panose="05000000000000000000" pitchFamily="2" charset="2"/>
              <a:buChar char="q"/>
              <a:defRPr/>
            </a:pPr>
            <a:endParaRPr lang="en-US" sz="2400" dirty="0" smtClean="0">
              <a:ea typeface="Verdana" panose="020B0604030504040204" pitchFamily="34" charset="0"/>
            </a:endParaRPr>
          </a:p>
          <a:p>
            <a:pPr marL="640080" lvl="1">
              <a:buClr>
                <a:schemeClr val="accent1">
                  <a:lumMod val="90000"/>
                </a:schemeClr>
              </a:buClr>
              <a:buFont typeface="Wingdings" pitchFamily="2" charset="2"/>
              <a:buChar char="q"/>
              <a:defRPr/>
            </a:pPr>
            <a:r>
              <a:rPr lang="en-US" dirty="0" smtClean="0"/>
              <a:t>ELL Identification </a:t>
            </a:r>
          </a:p>
          <a:p>
            <a:pPr marL="640080" lvl="1">
              <a:buClr>
                <a:schemeClr val="accent1">
                  <a:lumMod val="90000"/>
                </a:schemeClr>
              </a:buClr>
              <a:buFont typeface="Wingdings" pitchFamily="2" charset="2"/>
              <a:buChar char="q"/>
              <a:defRPr/>
            </a:pPr>
            <a:r>
              <a:rPr lang="en-US" dirty="0" smtClean="0"/>
              <a:t>Parent Notification and Information</a:t>
            </a:r>
          </a:p>
          <a:p>
            <a:pPr marL="640080" lvl="1">
              <a:buClr>
                <a:schemeClr val="accent1">
                  <a:lumMod val="90000"/>
                </a:schemeClr>
              </a:buClr>
              <a:buFont typeface="Wingdings" pitchFamily="2" charset="2"/>
              <a:buChar char="q"/>
              <a:defRPr/>
            </a:pPr>
            <a:r>
              <a:rPr lang="en-US" dirty="0" smtClean="0"/>
              <a:t>Retention of Records</a:t>
            </a:r>
          </a:p>
          <a:p>
            <a:pPr marL="640080" lvl="1">
              <a:buClr>
                <a:schemeClr val="accent1">
                  <a:lumMod val="90000"/>
                </a:schemeClr>
              </a:buClr>
              <a:buFont typeface="Wingdings" pitchFamily="2" charset="2"/>
              <a:buChar char="q"/>
              <a:defRPr/>
            </a:pPr>
            <a:r>
              <a:rPr lang="en-US" dirty="0" smtClean="0"/>
              <a:t>ELL Program Placement</a:t>
            </a:r>
          </a:p>
          <a:p>
            <a:pPr marL="640080" lvl="1">
              <a:buClr>
                <a:schemeClr val="accent1">
                  <a:lumMod val="90000"/>
                </a:schemeClr>
              </a:buClr>
              <a:buFont typeface="Wingdings" pitchFamily="2" charset="2"/>
              <a:buChar char="q"/>
              <a:defRPr/>
            </a:pPr>
            <a:r>
              <a:rPr lang="en-US" dirty="0" smtClean="0"/>
              <a:t>Program Requirements</a:t>
            </a:r>
          </a:p>
          <a:p>
            <a:pPr marL="640080" lvl="1">
              <a:buClr>
                <a:schemeClr val="accent1">
                  <a:lumMod val="90000"/>
                </a:schemeClr>
              </a:buClr>
              <a:buFont typeface="Wingdings" pitchFamily="2" charset="2"/>
              <a:buChar char="q"/>
              <a:defRPr/>
            </a:pPr>
            <a:r>
              <a:rPr lang="en-US" dirty="0" smtClean="0"/>
              <a:t>Provision of Programs</a:t>
            </a:r>
          </a:p>
          <a:p>
            <a:pPr marL="640080" lvl="1">
              <a:buClr>
                <a:schemeClr val="accent1">
                  <a:lumMod val="90000"/>
                </a:schemeClr>
              </a:buClr>
              <a:buFont typeface="Wingdings" pitchFamily="2" charset="2"/>
              <a:buChar char="q"/>
              <a:defRPr/>
            </a:pPr>
            <a:r>
              <a:rPr lang="en-US" dirty="0" smtClean="0"/>
              <a:t>Grade Span</a:t>
            </a:r>
          </a:p>
          <a:p>
            <a:pPr marL="640080" lvl="1">
              <a:buClr>
                <a:schemeClr val="accent1">
                  <a:lumMod val="90000"/>
                </a:schemeClr>
              </a:buClr>
              <a:buFont typeface="Wingdings" pitchFamily="2" charset="2"/>
              <a:buChar char="q"/>
              <a:defRPr/>
            </a:pPr>
            <a:r>
              <a:rPr lang="en-US" dirty="0" smtClean="0"/>
              <a:t>Program Continuity</a:t>
            </a:r>
          </a:p>
          <a:p>
            <a:pPr>
              <a:defRPr/>
            </a:pPr>
            <a:endParaRPr lang="en-US" dirty="0">
              <a:ea typeface="Verdana" panose="020B0604030504040204" pitchFamily="34" charset="0"/>
            </a:endParaRPr>
          </a:p>
        </p:txBody>
      </p:sp>
      <p:sp>
        <p:nvSpPr>
          <p:cNvPr id="6" name="Content Placeholder 2"/>
          <p:cNvSpPr txBox="1">
            <a:spLocks/>
          </p:cNvSpPr>
          <p:nvPr/>
        </p:nvSpPr>
        <p:spPr bwMode="auto">
          <a:xfrm>
            <a:off x="4114800" y="1219200"/>
            <a:ext cx="5029200" cy="4648200"/>
          </a:xfrm>
          <a:prstGeom prst="rect">
            <a:avLst/>
          </a:prstGeom>
          <a:noFill/>
          <a:ln w="9525">
            <a:noFill/>
            <a:miter lim="800000"/>
            <a:headEnd/>
            <a:tailEnd/>
          </a:ln>
          <a:effectLst/>
          <a:extLst/>
        </p:spPr>
        <p:txBody>
          <a:bodyPr/>
          <a:lstStyle>
            <a:lvl1pPr marL="342900" indent="-342900" algn="l" rtl="0" eaLnBrk="0" fontAlgn="base" hangingPunct="0">
              <a:spcBef>
                <a:spcPct val="20000"/>
              </a:spcBef>
              <a:spcAft>
                <a:spcPct val="0"/>
              </a:spcAft>
              <a:buChar char="•"/>
              <a:defRPr sz="2700" b="1">
                <a:solidFill>
                  <a:schemeClr val="bg2">
                    <a:lumMod val="75000"/>
                  </a:schemeClr>
                </a:solidFill>
                <a:latin typeface="+mn-lt"/>
                <a:ea typeface="Verdana" panose="020B0604030504040204" pitchFamily="34" charset="0"/>
                <a:cs typeface="Verdana" panose="020B0604030504040204" pitchFamily="34" charset="0"/>
              </a:defRPr>
            </a:lvl1pPr>
            <a:lvl2pPr marL="857250" indent="-400050" algn="l" rtl="0" eaLnBrk="0" fontAlgn="base" hangingPunct="0">
              <a:spcBef>
                <a:spcPct val="20000"/>
              </a:spcBef>
              <a:spcAft>
                <a:spcPct val="0"/>
              </a:spcAft>
              <a:buSzPct val="50000"/>
              <a:buFont typeface="Wingdings" pitchFamily="2" charset="2"/>
              <a:buChar char="¦"/>
              <a:defRPr sz="2400" b="1">
                <a:solidFill>
                  <a:schemeClr val="bg2">
                    <a:lumMod val="75000"/>
                  </a:schemeClr>
                </a:solidFill>
                <a:latin typeface="+mn-lt"/>
                <a:ea typeface="Verdana" panose="020B0604030504040204" pitchFamily="34" charset="0"/>
                <a:cs typeface="Verdana" panose="020B0604030504040204" pitchFamily="34" charset="0"/>
              </a:defRPr>
            </a:lvl2pPr>
            <a:lvl3pPr marL="1200150" indent="-228600" algn="l" rtl="0" eaLnBrk="0" fontAlgn="base" hangingPunct="0">
              <a:spcBef>
                <a:spcPct val="20000"/>
              </a:spcBef>
              <a:spcAft>
                <a:spcPct val="0"/>
              </a:spcAft>
              <a:buChar char="•"/>
              <a:defRPr sz="2000">
                <a:solidFill>
                  <a:schemeClr val="tx1"/>
                </a:solidFill>
                <a:latin typeface="+mn-lt"/>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har char="»"/>
              <a:defRPr sz="16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240030" lvl="1" indent="0" defTabSz="914400">
              <a:buClr>
                <a:srgbClr val="BBE0E3">
                  <a:lumMod val="90000"/>
                </a:srgbClr>
              </a:buClr>
              <a:buFont typeface="Wingdings" pitchFamily="2" charset="2"/>
              <a:buNone/>
              <a:defRPr/>
            </a:pPr>
            <a:endParaRPr lang="en-US" dirty="0">
              <a:solidFill>
                <a:srgbClr val="808080">
                  <a:lumMod val="75000"/>
                </a:srgbClr>
              </a:solidFill>
              <a:latin typeface="Arial"/>
            </a:endParaRPr>
          </a:p>
          <a:p>
            <a:pPr marL="640080" lvl="1" defTabSz="914400">
              <a:buClr>
                <a:srgbClr val="BBE0E3">
                  <a:lumMod val="90000"/>
                </a:srgbClr>
              </a:buClr>
              <a:buFont typeface="Wingdings" pitchFamily="2" charset="2"/>
              <a:buChar char="q"/>
              <a:defRPr/>
            </a:pPr>
            <a:r>
              <a:rPr lang="en-US" kern="0" dirty="0">
                <a:solidFill>
                  <a:srgbClr val="808080">
                    <a:lumMod val="75000"/>
                  </a:srgbClr>
                </a:solidFill>
                <a:latin typeface="Arial"/>
              </a:rPr>
              <a:t>Students with </a:t>
            </a:r>
            <a:r>
              <a:rPr lang="en-US" kern="0" dirty="0" smtClean="0">
                <a:solidFill>
                  <a:srgbClr val="808080">
                    <a:lumMod val="75000"/>
                  </a:srgbClr>
                </a:solidFill>
                <a:latin typeface="Arial"/>
              </a:rPr>
              <a:t>Disabilities</a:t>
            </a:r>
          </a:p>
          <a:p>
            <a:pPr marL="640080" lvl="1" defTabSz="914400">
              <a:buClr>
                <a:srgbClr val="BBE0E3">
                  <a:lumMod val="90000"/>
                </a:srgbClr>
              </a:buClr>
              <a:buFont typeface="Wingdings" pitchFamily="2" charset="2"/>
              <a:buChar char="q"/>
              <a:defRPr/>
            </a:pPr>
            <a:r>
              <a:rPr lang="en-US" kern="0" dirty="0">
                <a:solidFill>
                  <a:srgbClr val="808080">
                    <a:lumMod val="75000"/>
                  </a:srgbClr>
                </a:solidFill>
                <a:latin typeface="Arial"/>
              </a:rPr>
              <a:t>ELL Exit </a:t>
            </a:r>
            <a:r>
              <a:rPr lang="en-US" kern="0" dirty="0" smtClean="0">
                <a:solidFill>
                  <a:srgbClr val="808080">
                    <a:lumMod val="75000"/>
                  </a:srgbClr>
                </a:solidFill>
                <a:latin typeface="Arial"/>
              </a:rPr>
              <a:t>Criteria</a:t>
            </a:r>
            <a:endParaRPr lang="en-US" kern="0" dirty="0">
              <a:solidFill>
                <a:srgbClr val="808080">
                  <a:lumMod val="75000"/>
                </a:srgbClr>
              </a:solidFill>
              <a:latin typeface="Arial"/>
            </a:endParaRPr>
          </a:p>
          <a:p>
            <a:pPr marL="640080" lvl="1" defTabSz="914400">
              <a:buClr>
                <a:srgbClr val="BBE0E3">
                  <a:lumMod val="90000"/>
                </a:srgbClr>
              </a:buClr>
              <a:buFont typeface="Wingdings" pitchFamily="2" charset="2"/>
              <a:buChar char="q"/>
              <a:defRPr/>
            </a:pPr>
            <a:r>
              <a:rPr lang="en-US" kern="0" dirty="0">
                <a:solidFill>
                  <a:srgbClr val="808080">
                    <a:lumMod val="75000"/>
                  </a:srgbClr>
                </a:solidFill>
                <a:latin typeface="Arial"/>
              </a:rPr>
              <a:t>Intervention </a:t>
            </a:r>
            <a:r>
              <a:rPr lang="en-US" kern="0" dirty="0" smtClean="0">
                <a:solidFill>
                  <a:srgbClr val="808080">
                    <a:lumMod val="75000"/>
                  </a:srgbClr>
                </a:solidFill>
                <a:latin typeface="Arial"/>
              </a:rPr>
              <a:t>Support for ELLs</a:t>
            </a:r>
          </a:p>
          <a:p>
            <a:pPr marL="640080" lvl="1" defTabSz="914400">
              <a:buClr>
                <a:srgbClr val="BBE0E3">
                  <a:lumMod val="90000"/>
                </a:srgbClr>
              </a:buClr>
              <a:buFont typeface="Wingdings" pitchFamily="2" charset="2"/>
              <a:buChar char="q"/>
              <a:defRPr/>
            </a:pPr>
            <a:r>
              <a:rPr lang="en-US" kern="0" dirty="0">
                <a:solidFill>
                  <a:srgbClr val="808080">
                    <a:lumMod val="75000"/>
                  </a:srgbClr>
                </a:solidFill>
                <a:latin typeface="Arial"/>
              </a:rPr>
              <a:t>Former ELL </a:t>
            </a:r>
            <a:r>
              <a:rPr lang="en-US" kern="0" dirty="0" smtClean="0">
                <a:solidFill>
                  <a:srgbClr val="808080">
                    <a:lumMod val="75000"/>
                  </a:srgbClr>
                </a:solidFill>
                <a:latin typeface="Arial"/>
              </a:rPr>
              <a:t>Services</a:t>
            </a:r>
            <a:endParaRPr lang="en-US" kern="0" dirty="0">
              <a:solidFill>
                <a:srgbClr val="808080">
                  <a:lumMod val="75000"/>
                </a:srgbClr>
              </a:solidFill>
              <a:latin typeface="Arial"/>
            </a:endParaRPr>
          </a:p>
          <a:p>
            <a:pPr marL="640080" lvl="1" defTabSz="914400">
              <a:buClr>
                <a:srgbClr val="BBE0E3">
                  <a:lumMod val="90000"/>
                </a:srgbClr>
              </a:buClr>
              <a:buFont typeface="Wingdings" pitchFamily="2" charset="2"/>
              <a:buChar char="q"/>
              <a:defRPr/>
            </a:pPr>
            <a:r>
              <a:rPr lang="en-US" kern="0" dirty="0" smtClean="0">
                <a:solidFill>
                  <a:srgbClr val="808080">
                    <a:lumMod val="75000"/>
                  </a:srgbClr>
                </a:solidFill>
                <a:latin typeface="Arial"/>
              </a:rPr>
              <a:t>Graduation Requirements</a:t>
            </a:r>
            <a:endParaRPr lang="en-US" kern="0" dirty="0">
              <a:solidFill>
                <a:srgbClr val="808080">
                  <a:lumMod val="75000"/>
                </a:srgbClr>
              </a:solidFill>
              <a:latin typeface="Arial"/>
            </a:endParaRPr>
          </a:p>
          <a:p>
            <a:pPr marL="640080" lvl="1" defTabSz="914400">
              <a:buClr>
                <a:srgbClr val="BBE0E3">
                  <a:lumMod val="90000"/>
                </a:srgbClr>
              </a:buClr>
              <a:buFont typeface="Wingdings" pitchFamily="2" charset="2"/>
              <a:buChar char="q"/>
              <a:defRPr/>
            </a:pPr>
            <a:r>
              <a:rPr lang="en-US" kern="0" dirty="0" smtClean="0">
                <a:solidFill>
                  <a:srgbClr val="808080">
                    <a:lumMod val="75000"/>
                  </a:srgbClr>
                </a:solidFill>
                <a:latin typeface="Arial"/>
              </a:rPr>
              <a:t>Professional Development</a:t>
            </a:r>
          </a:p>
          <a:p>
            <a:pPr marL="640080" lvl="1" defTabSz="914400">
              <a:buClr>
                <a:srgbClr val="BBE0E3">
                  <a:lumMod val="90000"/>
                </a:srgbClr>
              </a:buClr>
              <a:buFont typeface="Wingdings" pitchFamily="2" charset="2"/>
              <a:buChar char="q"/>
              <a:defRPr/>
            </a:pPr>
            <a:r>
              <a:rPr lang="en-US" kern="0" dirty="0" smtClean="0">
                <a:solidFill>
                  <a:srgbClr val="808080">
                    <a:lumMod val="75000"/>
                  </a:srgbClr>
                </a:solidFill>
                <a:latin typeface="Arial"/>
              </a:rPr>
              <a:t>Certification</a:t>
            </a:r>
            <a:endParaRPr lang="en-US" kern="0" dirty="0">
              <a:solidFill>
                <a:srgbClr val="808080">
                  <a:lumMod val="75000"/>
                </a:srgbClr>
              </a:solidFill>
              <a:latin typeface="Arial"/>
            </a:endParaRPr>
          </a:p>
          <a:p>
            <a:pPr marL="640080" lvl="1" defTabSz="914400">
              <a:buClr>
                <a:srgbClr val="BBE0E3">
                  <a:lumMod val="90000"/>
                </a:srgbClr>
              </a:buClr>
              <a:buFont typeface="Wingdings" pitchFamily="2" charset="2"/>
              <a:buChar char="q"/>
              <a:defRPr/>
            </a:pPr>
            <a:r>
              <a:rPr lang="en-US" kern="0" dirty="0" smtClean="0">
                <a:solidFill>
                  <a:srgbClr val="808080">
                    <a:lumMod val="75000"/>
                  </a:srgbClr>
                </a:solidFill>
                <a:latin typeface="Arial"/>
              </a:rPr>
              <a:t>School District </a:t>
            </a:r>
            <a:r>
              <a:rPr lang="en-US" kern="0" dirty="0">
                <a:solidFill>
                  <a:srgbClr val="808080">
                    <a:lumMod val="75000"/>
                  </a:srgbClr>
                </a:solidFill>
                <a:latin typeface="Arial"/>
              </a:rPr>
              <a:t>Planning and Reporting Requirements</a:t>
            </a:r>
          </a:p>
          <a:p>
            <a:pPr defTabSz="914400">
              <a:defRPr/>
            </a:pPr>
            <a:endParaRPr lang="en-US" sz="2000" kern="0" dirty="0">
              <a:solidFill>
                <a:srgbClr val="808080">
                  <a:lumMod val="75000"/>
                </a:srgbClr>
              </a:solidFill>
              <a:latin typeface="Arial"/>
            </a:endParaRPr>
          </a:p>
        </p:txBody>
      </p:sp>
      <p:sp>
        <p:nvSpPr>
          <p:cNvPr id="5" name="Slide Number Placeholder 2"/>
          <p:cNvSpPr>
            <a:spLocks noGrp="1"/>
          </p:cNvSpPr>
          <p:nvPr>
            <p:ph type="sldNum" sz="quarter" idx="10"/>
          </p:nvPr>
        </p:nvSpPr>
        <p:spPr/>
        <p:txBody>
          <a:bodyPr/>
          <a:lstStyle/>
          <a:p>
            <a:pPr>
              <a:defRPr/>
            </a:pPr>
            <a:r>
              <a:rPr lang="en-US" altLang="en-US" dirty="0">
                <a:solidFill>
                  <a:srgbClr val="FFFFFF"/>
                </a:solidFill>
                <a:latin typeface="CartoGothic Std"/>
              </a:rPr>
              <a:t>3</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152400"/>
            <a:ext cx="8229600" cy="685800"/>
          </a:xfrm>
        </p:spPr>
        <p:txBody>
          <a:bodyPr/>
          <a:lstStyle/>
          <a:p>
            <a:r>
              <a:rPr lang="en-US" sz="3200">
                <a:latin typeface="Arial" charset="0"/>
              </a:rPr>
              <a:t> </a:t>
            </a:r>
            <a:br>
              <a:rPr lang="en-US" sz="3200">
                <a:latin typeface="Arial" charset="0"/>
              </a:rPr>
            </a:br>
            <a:r>
              <a:rPr lang="en-US" sz="3200">
                <a:latin typeface="Arial" charset="0"/>
              </a:rPr>
              <a:t>IDENTIFICATION </a:t>
            </a:r>
            <a:br>
              <a:rPr lang="en-US" sz="3200">
                <a:latin typeface="Arial" charset="0"/>
              </a:rPr>
            </a:br>
            <a:endParaRPr lang="en-US" sz="3200">
              <a:latin typeface="Arial" charset="0"/>
            </a:endParaRPr>
          </a:p>
        </p:txBody>
      </p:sp>
      <p:sp>
        <p:nvSpPr>
          <p:cNvPr id="1741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8DF2925-44B7-514E-A83F-EA0C1996A958}" type="slidenum">
              <a:rPr lang="en-US" sz="1400">
                <a:solidFill>
                  <a:srgbClr val="FFFFFF"/>
                </a:solidFill>
                <a:latin typeface="CartoGothic Std" charset="0"/>
              </a:rPr>
              <a:pPr eaLnBrk="1" hangingPunct="1"/>
              <a:t>12</a:t>
            </a:fld>
            <a:endParaRPr lang="en-US" sz="1400">
              <a:solidFill>
                <a:srgbClr val="FFFFFF"/>
              </a:solidFill>
              <a:latin typeface="CartoGothic Std" charset="0"/>
            </a:endParaRPr>
          </a:p>
        </p:txBody>
      </p:sp>
      <p:graphicFrame>
        <p:nvGraphicFramePr>
          <p:cNvPr id="7" name="Content Placeholder 6"/>
          <p:cNvGraphicFramePr>
            <a:graphicFrameLocks noGrp="1"/>
          </p:cNvGraphicFramePr>
          <p:nvPr>
            <p:ph idx="1"/>
          </p:nvPr>
        </p:nvGraphicFramePr>
        <p:xfrm>
          <a:off x="0" y="14288"/>
          <a:ext cx="9132888" cy="6234137"/>
        </p:xfrm>
        <a:graphic>
          <a:graphicData uri="http://schemas.openxmlformats.org/drawingml/2006/table">
            <a:tbl>
              <a:tblPr/>
              <a:tblGrid>
                <a:gridCol w="3792538"/>
                <a:gridCol w="3946525"/>
                <a:gridCol w="1393825"/>
              </a:tblGrid>
              <a:tr h="63496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ELL IDENTIFICATION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4876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111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 three step ELL identification process by school staff, including: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15000"/>
                        </a:lnSpc>
                        <a:spcBef>
                          <a:spcPct val="0"/>
                        </a:spcBef>
                        <a:spcAft>
                          <a:spcPts val="1000"/>
                        </a:spcAft>
                        <a:buClrTx/>
                        <a:buSzTx/>
                        <a:buFont typeface="CartoGothic Std" charset="0"/>
                        <a:buAutoNum type="arabicParenBoth"/>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administration of the Home Language Questionnaire; </a:t>
                      </a:r>
                    </a:p>
                    <a:p>
                      <a:pPr marL="0" marR="0" lvl="0" indent="0" algn="l" defTabSz="914400" rtl="0" eaLnBrk="1" fontAlgn="base" latinLnBrk="0" hangingPunct="1">
                        <a:lnSpc>
                          <a:spcPct val="115000"/>
                        </a:lnSpc>
                        <a:spcBef>
                          <a:spcPct val="0"/>
                        </a:spcBef>
                        <a:spcAft>
                          <a:spcPts val="1000"/>
                        </a:spcAft>
                        <a:buClrTx/>
                        <a:buSzTx/>
                        <a:buFont typeface="CartoGothic Std" charset="0"/>
                        <a:buAutoNum type="arabicParenBoth"/>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an informal individual interview with the student; and </a:t>
                      </a:r>
                    </a:p>
                    <a:p>
                      <a:pPr marL="0" marR="0" lvl="0" indent="0" algn="l" defTabSz="914400" rtl="0" eaLnBrk="1" fontAlgn="base" latinLnBrk="0" hangingPunct="1">
                        <a:lnSpc>
                          <a:spcPct val="115000"/>
                        </a:lnSpc>
                        <a:spcBef>
                          <a:spcPct val="0"/>
                        </a:spcBef>
                        <a:spcAft>
                          <a:spcPts val="1000"/>
                        </a:spcAft>
                        <a:buClrTx/>
                        <a:buSzTx/>
                        <a:buFont typeface="CartoGothic Std" charset="0"/>
                        <a:buAutoNum type="arabicParenBoth"/>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the administration of a statewide English language proficiency identification assessment.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do not define the qualifications of staff required to administer the identification process.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Implement a three step ELL identification process to ensure holistic and individualized decisions can be made by qualified personnel, including: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15000"/>
                        </a:lnSpc>
                        <a:spcBef>
                          <a:spcPct val="0"/>
                        </a:spcBef>
                        <a:spcAft>
                          <a:spcPts val="1000"/>
                        </a:spcAft>
                        <a:buClrTx/>
                        <a:buSzTx/>
                        <a:buFont typeface="CartoGothic Std" charset="0"/>
                        <a:buAutoNum type="arabicParenBoth"/>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administration of the Home Language Questionnaire; </a:t>
                      </a:r>
                    </a:p>
                    <a:p>
                      <a:pPr marL="0" marR="0" lvl="0" indent="0" algn="l" defTabSz="914400" rtl="0" eaLnBrk="1" fontAlgn="base" latinLnBrk="0" hangingPunct="1">
                        <a:lnSpc>
                          <a:spcPct val="115000"/>
                        </a:lnSpc>
                        <a:spcBef>
                          <a:spcPct val="0"/>
                        </a:spcBef>
                        <a:spcAft>
                          <a:spcPts val="1000"/>
                        </a:spcAft>
                        <a:buClrTx/>
                        <a:buSzTx/>
                        <a:buFont typeface="CartoGothic Std" charset="0"/>
                        <a:buAutoNum type="arabicParenBoth"/>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individual interview with the student; </a:t>
                      </a:r>
                    </a:p>
                    <a:p>
                      <a:pPr marL="0" marR="0" lvl="0" indent="0" algn="l" defTabSz="914400" rtl="0" eaLnBrk="1" fontAlgn="base" latinLnBrk="0" hangingPunct="1">
                        <a:lnSpc>
                          <a:spcPct val="115000"/>
                        </a:lnSpc>
                        <a:spcBef>
                          <a:spcPct val="0"/>
                        </a:spcBef>
                        <a:spcAft>
                          <a:spcPts val="1000"/>
                        </a:spcAft>
                        <a:buClrTx/>
                        <a:buSzTx/>
                        <a:buFont typeface="CartoGothic Std" charset="0"/>
                        <a:buAutoNum type="arabicParenBoth"/>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administration of a statewide English language proficiency identification assessment.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Qualified personnel is defined as a Bilingual Education or ESOL teacher, or a teacher trained in cultural competency, language development and the needs of English Language Learners.  </a:t>
                      </a:r>
                    </a:p>
                  </a:txBody>
                  <a:tcPr marL="68580" marR="68580"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a typeface="ＭＳ Ｐゴシック"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2" name="TextBox 1"/>
          <p:cNvSpPr txBox="1">
            <a:spLocks noChangeArrowheads="1"/>
          </p:cNvSpPr>
          <p:nvPr/>
        </p:nvSpPr>
        <p:spPr bwMode="auto">
          <a:xfrm>
            <a:off x="7924800" y="25908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19050"/>
          <a:ext cx="9144000" cy="6345263"/>
        </p:xfrm>
        <a:graphic>
          <a:graphicData uri="http://schemas.openxmlformats.org/drawingml/2006/table">
            <a:tbl>
              <a:tblPr/>
              <a:tblGrid>
                <a:gridCol w="3276600"/>
                <a:gridCol w="4495800"/>
                <a:gridCol w="1371600"/>
              </a:tblGrid>
              <a:tr h="56671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rPr>
                        <a:t>ELL IDENTIFICATION Cont’d</a:t>
                      </a:r>
                      <a:endParaRPr kumimoji="0" lang="en-US" sz="2400" b="0" i="0" u="none" strike="noStrike" cap="none" normalizeH="0" baseline="0">
                        <a:ln>
                          <a:noFill/>
                        </a:ln>
                        <a:solidFill>
                          <a:schemeClr val="tx1"/>
                        </a:solidFill>
                        <a:effectLst/>
                        <a:latin typeface="Arial" charset="0"/>
                        <a:ea typeface="ＭＳ Ｐゴシック"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4876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8191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Guidance documents define Students with Interrupted Formal Education, but do not clearly indicate that they should be identified as part of the identification process.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School districts are required to identify ELLs as Students with Interrupted/Inconsistent Formal Education (SIFE) as an additional part of the interview during the identification process. It includes a review of academic history and student work samples to determine level in home language and math. [154-2.3(a)(6)]</a:t>
                      </a:r>
                    </a:p>
                  </a:txBody>
                  <a:tcPr marL="68580" marR="68580"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rPr>
                        <a:t> </a:t>
                      </a: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47168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do not provide the opportunity for a review process addressing possible ELL misidentification.</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Upon receiving a written request within an ELL</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first 45 days of enrollment, school districts are required to implement a review process by qualified personnel to determine if a student may have been misidentified.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 review of ELL identification determination would commence upon written request by a parent, a teacher with the consent of the parent, or a student, if the student is 18 years old or older.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Before a change in ELL determination is final, parental consent, student consent if the student is 18 years or older, and principal and superintendent approval are required. [154-2.3(b)]</a:t>
                      </a:r>
                    </a:p>
                  </a:txBody>
                  <a:tcPr marL="68580" marR="68580"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vMerge="1">
                  <a:txBody>
                    <a:bodyPr/>
                    <a:lstStyle/>
                    <a:p>
                      <a:endParaRPr lang="en-US"/>
                    </a:p>
                  </a:txBody>
                  <a:tcPr/>
                </a:tc>
              </a:tr>
            </a:tbl>
          </a:graphicData>
        </a:graphic>
      </p:graphicFrame>
      <p:sp>
        <p:nvSpPr>
          <p:cNvPr id="1947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F48A22A-EBA7-BD4C-BD22-01CDE4B6F8AA}" type="slidenum">
              <a:rPr lang="en-US" sz="1400">
                <a:solidFill>
                  <a:srgbClr val="FFFFFF"/>
                </a:solidFill>
                <a:latin typeface="CartoGothic Std" charset="0"/>
              </a:rPr>
              <a:pPr eaLnBrk="1" hangingPunct="1"/>
              <a:t>13</a:t>
            </a:fld>
            <a:endParaRPr lang="en-US" sz="1400">
              <a:solidFill>
                <a:srgbClr val="FFFFFF"/>
              </a:solidFill>
              <a:latin typeface="CartoGothic Std" charset="0"/>
            </a:endParaRPr>
          </a:p>
        </p:txBody>
      </p:sp>
      <p:sp>
        <p:nvSpPr>
          <p:cNvPr id="7" name="TextBox 6"/>
          <p:cNvSpPr txBox="1">
            <a:spLocks noChangeArrowheads="1"/>
          </p:cNvSpPr>
          <p:nvPr/>
        </p:nvSpPr>
        <p:spPr bwMode="auto">
          <a:xfrm>
            <a:off x="7896225" y="13716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
        <p:nvSpPr>
          <p:cNvPr id="10" name="TextBox 9"/>
          <p:cNvSpPr txBox="1">
            <a:spLocks noChangeArrowheads="1"/>
          </p:cNvSpPr>
          <p:nvPr/>
        </p:nvSpPr>
        <p:spPr bwMode="auto">
          <a:xfrm>
            <a:off x="7896225" y="38100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400090-A63B-9844-B49C-F816F1215B6B}" type="slidenum">
              <a:rPr lang="en-US" sz="1400">
                <a:solidFill>
                  <a:srgbClr val="FFFFFF"/>
                </a:solidFill>
                <a:latin typeface="CartoGothic Std" charset="0"/>
              </a:rPr>
              <a:pPr eaLnBrk="1" hangingPunct="1"/>
              <a:t>14</a:t>
            </a:fld>
            <a:endParaRPr lang="en-US" sz="1400">
              <a:solidFill>
                <a:srgbClr val="FFFFFF"/>
              </a:solidFill>
              <a:latin typeface="CartoGothic Std" charset="0"/>
            </a:endParaRPr>
          </a:p>
        </p:txBody>
      </p:sp>
      <p:graphicFrame>
        <p:nvGraphicFramePr>
          <p:cNvPr id="4" name="Table 3"/>
          <p:cNvGraphicFramePr>
            <a:graphicFrameLocks noGrp="1"/>
          </p:cNvGraphicFramePr>
          <p:nvPr/>
        </p:nvGraphicFramePr>
        <p:xfrm>
          <a:off x="0" y="0"/>
          <a:ext cx="9144000" cy="6249988"/>
        </p:xfrm>
        <a:graphic>
          <a:graphicData uri="http://schemas.openxmlformats.org/drawingml/2006/table">
            <a:tbl>
              <a:tblPr/>
              <a:tblGrid>
                <a:gridCol w="3810000"/>
                <a:gridCol w="4027488"/>
                <a:gridCol w="1306512"/>
              </a:tblGrid>
              <a:tr h="487363">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RETENTION OF RECORDS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8653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do not require school districts to maintain records of a parent</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preferred language or mode of communication, or records of notices and forms generated during the identification and placement process in ELL student</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cumulative record.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School districts are required to collect and maintain: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Records indicating parent</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preferred language or mode of communication; and</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Records of notices and forms generated during the identification and placement process in ELL student</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cumulative record.  </a:t>
                      </a:r>
                    </a:p>
                  </a:txBody>
                  <a:tcPr marL="68580" marR="68580"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77838">
                <a:tc gridSpan="3">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PARENT NOTIFICATION AND INFORMATION </a:t>
                      </a:r>
                      <a:endParaRPr kumimoji="0" lang="en-US" sz="2400" b="0" i="0" u="none" strike="noStrike" cap="none" normalizeH="0" baseline="0">
                        <a:ln>
                          <a:noFill/>
                        </a:ln>
                        <a:solidFill>
                          <a:schemeClr val="tx1"/>
                        </a:solidFill>
                        <a:effectLst/>
                        <a:latin typeface="Arial" charset="0"/>
                        <a:ea typeface="ＭＳ Ｐゴシック"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28749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require school districts to make an effort to meet with parents or persons in parental relation at least twice a year to help them understand the goals of the program and how they might help their children.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Parent notification and communication is required to be in the language best understood by the parents as indicated and on file in each ELL student</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cumulative record.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School personnel is required to meet with parents or persons in parental relation at least once a year, in addition to other generally required meetings with parents, to discuss with parents their child</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academic content and language development progress and needs.</a:t>
                      </a:r>
                    </a:p>
                  </a:txBody>
                  <a:tcPr marL="68580" marR="68580"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5" name="TextBox 4"/>
          <p:cNvSpPr txBox="1">
            <a:spLocks noChangeArrowheads="1"/>
          </p:cNvSpPr>
          <p:nvPr/>
        </p:nvSpPr>
        <p:spPr bwMode="auto">
          <a:xfrm>
            <a:off x="7920038" y="1349375"/>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
        <p:nvSpPr>
          <p:cNvPr id="6" name="TextBox 5"/>
          <p:cNvSpPr txBox="1">
            <a:spLocks noChangeArrowheads="1"/>
          </p:cNvSpPr>
          <p:nvPr/>
        </p:nvSpPr>
        <p:spPr bwMode="auto">
          <a:xfrm>
            <a:off x="7924800" y="4308475"/>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0" y="0"/>
          <a:ext cx="9178925" cy="6308819"/>
        </p:xfrm>
        <a:graphic>
          <a:graphicData uri="http://schemas.openxmlformats.org/drawingml/2006/table">
            <a:tbl>
              <a:tblPr/>
              <a:tblGrid>
                <a:gridCol w="3200400"/>
                <a:gridCol w="4606925"/>
                <a:gridCol w="1371600"/>
              </a:tblGrid>
              <a:tr h="46194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ELL PROGRAM PLACEMENT</a:t>
                      </a:r>
                      <a:endParaRPr kumimoji="0" lang="en-US" sz="2400" b="0" i="0" u="none" strike="noStrike" cap="none" normalizeH="0" baseline="0">
                        <a:ln>
                          <a:noFill/>
                        </a:ln>
                        <a:solidFill>
                          <a:schemeClr val="tx1"/>
                        </a:solidFill>
                        <a:effectLst/>
                        <a:latin typeface="Arial" charset="0"/>
                        <a:ea typeface="ＭＳ Ｐゴシック" charset="0"/>
                      </a:endParaRPr>
                    </a:p>
                  </a:txBody>
                  <a:tcPr marL="68576" marR="6857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4876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REGULATION</a:t>
                      </a:r>
                    </a:p>
                  </a:txBody>
                  <a:tcPr marL="68576" marR="6857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76" marR="6857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76" marR="6857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2334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guidance calls for placement in a Bilingual Education / ESL program within 10 school days after initiating the identification process.</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ELL identification, parent notification, signed consent, and placement in a Bilingual Education or ENL/ESL program is required to take place within 10 school days after initiating the identification process. [154-2.3(g)(1)]</a:t>
                      </a:r>
                    </a:p>
                  </a:txBody>
                  <a:tcPr marL="68576" marR="68576"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  </a:t>
                      </a:r>
                      <a:r>
                        <a:rPr kumimoji="0" lang="en-US" sz="1400" b="0" i="0" u="none" strike="noStrike" cap="none" normalizeH="0" baseline="0">
                          <a:ln>
                            <a:noFill/>
                          </a:ln>
                          <a:solidFill>
                            <a:schemeClr val="tx1"/>
                          </a:solidFill>
                          <a:effectLst/>
                          <a:latin typeface="Arial" charset="0"/>
                          <a:ea typeface="ＭＳ Ｐゴシック"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3810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do not require school districts to complete the identification process before an ELL student receives a final school placement.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School districts are required to complete the identification process before an ELL student receives a final school placement.  A student is to be provisionally placed in a school until the identification process is completed. [154-2.3(a)(8)]</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txBody>
                  <a:tcPr marL="68576" marR="68576"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en-US"/>
                    </a:p>
                  </a:txBody>
                  <a:tcPr/>
                </a:tc>
              </a:tr>
              <a:tr h="490513">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PROGRAM REQUIREMENTS &amp; PROVISION OF PROGRAMS</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2254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require school districts to provide English as a Second Language instruction through a Stand-Alone model only.</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English as a New Language instruction is required to be offered through two settings: </a:t>
                      </a:r>
                    </a:p>
                    <a:p>
                      <a:pPr marL="0" marR="0" lvl="0" indent="0" algn="l" defTabSz="914400" rtl="0" eaLnBrk="1" fontAlgn="base" latinLnBrk="0" hangingPunct="1">
                        <a:lnSpc>
                          <a:spcPct val="100000"/>
                        </a:lnSpc>
                        <a:spcBef>
                          <a:spcPct val="0"/>
                        </a:spcBef>
                        <a:spcAft>
                          <a:spcPct val="0"/>
                        </a:spcAft>
                        <a:buClrTx/>
                        <a:buSzTx/>
                        <a:buFont typeface="CartoGothic Std" charset="0"/>
                        <a:buAutoNum type="arabicParenBoth"/>
                        <a:tabLst/>
                      </a:pPr>
                      <a:r>
                        <a:rPr kumimoji="0" lang="en-US" sz="1500" b="0" i="0" u="none" strike="noStrike" cap="none" normalizeH="0" baseline="0">
                          <a:ln>
                            <a:noFill/>
                          </a:ln>
                          <a:solidFill>
                            <a:schemeClr val="tx1"/>
                          </a:solidFill>
                          <a:effectLst/>
                          <a:latin typeface="Arial" charset="0"/>
                          <a:ea typeface="ＭＳ Ｐゴシック" charset="0"/>
                        </a:rPr>
                        <a:t>Integrated ENL/ESL (ESL methodologies in content area instruction co-taught or individually taught by a dually certified teacher); </a:t>
                      </a:r>
                    </a:p>
                    <a:p>
                      <a:pPr marL="0" marR="0" lvl="0" indent="0" algn="l" defTabSz="914400" rtl="0" eaLnBrk="1" fontAlgn="base" latinLnBrk="0" hangingPunct="1">
                        <a:lnSpc>
                          <a:spcPct val="100000"/>
                        </a:lnSpc>
                        <a:spcBef>
                          <a:spcPct val="0"/>
                        </a:spcBef>
                        <a:spcAft>
                          <a:spcPct val="0"/>
                        </a:spcAft>
                        <a:buClrTx/>
                        <a:buSzTx/>
                        <a:buFont typeface="+mj-lt" charset="0"/>
                        <a:buNone/>
                        <a:tabLst/>
                      </a:pPr>
                      <a:r>
                        <a:rPr kumimoji="0" lang="en-US" sz="1500" b="0" i="1" u="none" strike="noStrike" cap="none" normalizeH="0" baseline="0">
                          <a:ln>
                            <a:noFill/>
                          </a:ln>
                          <a:solidFill>
                            <a:schemeClr val="tx1"/>
                          </a:solidFill>
                          <a:effectLst/>
                          <a:latin typeface="Arial" charset="0"/>
                          <a:ea typeface="ＭＳ Ｐゴシック" charset="0"/>
                        </a:rPr>
                        <a:t>            and</a:t>
                      </a:r>
                    </a:p>
                    <a:p>
                      <a:pPr marL="0" marR="0" lvl="0" indent="0" algn="l" defTabSz="914400" rtl="0" eaLnBrk="1" fontAlgn="base" latinLnBrk="0" hangingPunct="1">
                        <a:lnSpc>
                          <a:spcPct val="100000"/>
                        </a:lnSpc>
                        <a:spcBef>
                          <a:spcPct val="0"/>
                        </a:spcBef>
                        <a:spcAft>
                          <a:spcPct val="0"/>
                        </a:spcAft>
                        <a:buClrTx/>
                        <a:buSzTx/>
                        <a:buFont typeface="CartoGothic Std" charset="0"/>
                        <a:buAutoNum type="arabicParenBoth" startAt="2"/>
                        <a:tabLst/>
                      </a:pPr>
                      <a:r>
                        <a:rPr kumimoji="0" lang="en-US" sz="1500" b="0" i="0" u="none" strike="noStrike" cap="none" normalizeH="0" baseline="0">
                          <a:ln>
                            <a:noFill/>
                          </a:ln>
                          <a:solidFill>
                            <a:schemeClr val="tx1"/>
                          </a:solidFill>
                          <a:effectLst/>
                          <a:latin typeface="Arial" charset="0"/>
                          <a:ea typeface="ＭＳ Ｐゴシック" charset="0"/>
                        </a:rPr>
                        <a:t>Stand-Alone  ENL/ESL (ESL instruction with an  ESOL teacher to develop the English language needed for academic success). [152.2(m)and(x)]</a:t>
                      </a:r>
                    </a:p>
                  </a:txBody>
                  <a:tcPr marL="68576" marR="68576"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8" name="TextBox 7"/>
          <p:cNvSpPr txBox="1">
            <a:spLocks noChangeArrowheads="1"/>
          </p:cNvSpPr>
          <p:nvPr/>
        </p:nvSpPr>
        <p:spPr bwMode="auto">
          <a:xfrm>
            <a:off x="7910513" y="4721225"/>
            <a:ext cx="1066800" cy="831850"/>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
        <p:nvSpPr>
          <p:cNvPr id="9" name="TextBox 8"/>
          <p:cNvSpPr txBox="1">
            <a:spLocks noChangeArrowheads="1"/>
          </p:cNvSpPr>
          <p:nvPr/>
        </p:nvSpPr>
        <p:spPr bwMode="auto">
          <a:xfrm>
            <a:off x="7924800" y="16764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
        <p:nvSpPr>
          <p:cNvPr id="23582"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D378616-24BA-D147-8B79-9C6B9AABA4D1}" type="slidenum">
              <a:rPr lang="en-US" sz="1400">
                <a:solidFill>
                  <a:srgbClr val="FFFFFF"/>
                </a:solidFill>
                <a:latin typeface="CartoGothic Std" charset="0"/>
              </a:rPr>
              <a:pPr eaLnBrk="1" hangingPunct="1"/>
              <a:t>15</a:t>
            </a:fld>
            <a:endParaRPr lang="en-US" sz="1400">
              <a:solidFill>
                <a:srgbClr val="FFFFFF"/>
              </a:solidFill>
              <a:latin typeface="CartoGothic Std"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noGrp="1"/>
          </p:cNvGraphicFramePr>
          <p:nvPr>
            <p:ph idx="1"/>
          </p:nvPr>
        </p:nvGraphicFramePr>
        <p:xfrm>
          <a:off x="0" y="76200"/>
          <a:ext cx="9144000" cy="6131021"/>
        </p:xfrm>
        <a:graphic>
          <a:graphicData uri="http://schemas.openxmlformats.org/drawingml/2006/table">
            <a:tbl>
              <a:tblPr/>
              <a:tblGrid>
                <a:gridCol w="2819400"/>
                <a:gridCol w="4953000"/>
                <a:gridCol w="1371600"/>
              </a:tblGrid>
              <a:tr h="73180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PROGRAM REQUIREMENTS &amp; PROVISION OF PROGRAMS Cont</a:t>
                      </a:r>
                      <a:r>
                        <a:rPr kumimoji="0" lang="ja-JP" altLang="en-US" sz="2400" b="1" i="0" u="none" strike="noStrike" cap="none" normalizeH="0" baseline="0">
                          <a:ln>
                            <a:noFill/>
                          </a:ln>
                          <a:solidFill>
                            <a:srgbClr val="FFFFFF"/>
                          </a:solidFill>
                          <a:effectLst/>
                          <a:latin typeface="Arial" charset="0"/>
                          <a:ea typeface="ＭＳ Ｐゴシック" charset="0"/>
                          <a:cs typeface="Times New Roman" charset="0"/>
                        </a:rPr>
                        <a:t>’</a:t>
                      </a:r>
                      <a:r>
                        <a:rPr kumimoji="0" lang="en-US" sz="2400" b="1" i="0" u="none" strike="noStrike" cap="none" normalizeH="0" baseline="0">
                          <a:ln>
                            <a:noFill/>
                          </a:ln>
                          <a:solidFill>
                            <a:srgbClr val="FFFFFF"/>
                          </a:solidFill>
                          <a:effectLst/>
                          <a:latin typeface="Arial" charset="0"/>
                          <a:ea typeface="ＭＳ Ｐゴシック" charset="0"/>
                          <a:cs typeface="Times New Roman" charset="0"/>
                        </a:rPr>
                        <a:t>d</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4876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3715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require each school with 20 or more ELL students of the same grade who speak the same home language to provide a Bilingual Education program.</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Each school with 20 or more ELL students of the same grade who speak the same home language continues to be required to  provide a Bilingual Education program.  [154-2.3(d)(4)]</a:t>
                      </a:r>
                    </a:p>
                  </a:txBody>
                  <a:tcPr marL="68580" marR="68580"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rPr>
                        <a:t> </a:t>
                      </a: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5399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do not require districts to conduct an annual estimate of ELL enrollment, nor create a sufficient number of Bilingual Education programs in the district, if there are 20 or more ELLs of the same grade level who speak the same home language district wide.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School districts are required to annually estimate ELL enrollment before the end of each school year, and create a sufficient number of Bilingual Education programs in the district, if there are 20 or more ELLs </a:t>
                      </a:r>
                      <a:r>
                        <a:rPr kumimoji="0" lang="en-US" sz="1500" b="0" i="1" u="none" strike="noStrike" cap="none" normalizeH="0" baseline="0">
                          <a:ln>
                            <a:noFill/>
                          </a:ln>
                          <a:solidFill>
                            <a:schemeClr val="tx1"/>
                          </a:solidFill>
                          <a:effectLst/>
                          <a:latin typeface="Arial" charset="0"/>
                          <a:ea typeface="ＭＳ Ｐゴシック" charset="0"/>
                          <a:cs typeface="Times New Roman" charset="0"/>
                        </a:rPr>
                        <a:t>district wide </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of the same grade level who speak the same home language.  [154-2.3(d)(1)]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New Bilingual Education programs are not to be placed in a school identified as a School Under Registration Review or as a Focus or Priority School. </a:t>
                      </a:r>
                      <a:r>
                        <a:rPr kumimoji="0" lang="en-US" sz="1500" b="0" i="0" u="none" strike="noStrike" cap="none" normalizeH="0" baseline="0">
                          <a:ln>
                            <a:noFill/>
                          </a:ln>
                          <a:solidFill>
                            <a:srgbClr val="000000"/>
                          </a:solidFill>
                          <a:effectLst/>
                          <a:latin typeface="Arial" charset="0"/>
                          <a:ea typeface="ＭＳ Ｐゴシック" charset="0"/>
                          <a:cs typeface="Times New Roman" charset="0"/>
                        </a:rPr>
                        <a:t>[154-2.3(d)(3)]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 school district will be allowed to apply for a one-year waiver for languages that represent less than 5% of the statewide ELL population, if the district can demonstrate it meets established criteria and provides alternate home language supports.  </a:t>
                      </a:r>
                      <a:r>
                        <a:rPr kumimoji="0" lang="en-US" sz="1500" b="0" i="0" u="none" strike="noStrike" cap="none" normalizeH="0" baseline="0">
                          <a:ln>
                            <a:noFill/>
                          </a:ln>
                          <a:solidFill>
                            <a:srgbClr val="000000"/>
                          </a:solidFill>
                          <a:effectLst/>
                          <a:latin typeface="Arial" charset="0"/>
                          <a:ea typeface="ＭＳ Ｐゴシック" charset="0"/>
                          <a:cs typeface="Times New Roman" charset="0"/>
                        </a:rPr>
                        <a:t>[154-2.3(d)(6)]</a:t>
                      </a:r>
                    </a:p>
                  </a:txBody>
                  <a:tcPr marL="68580" marR="68580"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vMerge="1">
                  <a:txBody>
                    <a:bodyPr/>
                    <a:lstStyle/>
                    <a:p>
                      <a:endParaRPr lang="en-US"/>
                    </a:p>
                  </a:txBody>
                  <a:tcPr/>
                </a:tc>
              </a:tr>
            </a:tbl>
          </a:graphicData>
        </a:graphic>
      </p:graphicFrame>
      <p:sp>
        <p:nvSpPr>
          <p:cNvPr id="4" name="TextBox 3"/>
          <p:cNvSpPr txBox="1">
            <a:spLocks noChangeArrowheads="1"/>
          </p:cNvSpPr>
          <p:nvPr/>
        </p:nvSpPr>
        <p:spPr bwMode="auto">
          <a:xfrm>
            <a:off x="7867650" y="14478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
        <p:nvSpPr>
          <p:cNvPr id="25621"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F0CDD89-FE46-2E4E-9E2A-6CA1E4A53496}" type="slidenum">
              <a:rPr lang="en-US" sz="1400">
                <a:solidFill>
                  <a:srgbClr val="FFFFFF"/>
                </a:solidFill>
                <a:latin typeface="CartoGothic Std" charset="0"/>
              </a:rPr>
              <a:pPr eaLnBrk="1" hangingPunct="1"/>
              <a:t>16</a:t>
            </a:fld>
            <a:endParaRPr lang="en-US" sz="1400">
              <a:solidFill>
                <a:srgbClr val="FFFFFF"/>
              </a:solidFill>
              <a:latin typeface="CartoGothic Std" charset="0"/>
            </a:endParaRPr>
          </a:p>
        </p:txBody>
      </p:sp>
      <p:sp>
        <p:nvSpPr>
          <p:cNvPr id="9" name="TextBox 8"/>
          <p:cNvSpPr txBox="1">
            <a:spLocks noChangeArrowheads="1"/>
          </p:cNvSpPr>
          <p:nvPr/>
        </p:nvSpPr>
        <p:spPr bwMode="auto">
          <a:xfrm>
            <a:off x="7905750" y="38100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D910BDC-7045-7647-BD49-9F40C07FA18C}" type="slidenum">
              <a:rPr lang="en-US" sz="1400">
                <a:solidFill>
                  <a:srgbClr val="FFFFFF"/>
                </a:solidFill>
                <a:latin typeface="CartoGothic Std" charset="0"/>
              </a:rPr>
              <a:pPr eaLnBrk="1" hangingPunct="1"/>
              <a:t>17</a:t>
            </a:fld>
            <a:endParaRPr lang="en-US" sz="1400">
              <a:solidFill>
                <a:srgbClr val="FFFFFF"/>
              </a:solidFill>
              <a:latin typeface="CartoGothic Std" charset="0"/>
            </a:endParaRPr>
          </a:p>
        </p:txBody>
      </p:sp>
      <p:graphicFrame>
        <p:nvGraphicFramePr>
          <p:cNvPr id="5" name="Content Placeholder 4"/>
          <p:cNvGraphicFramePr>
            <a:graphicFrameLocks noGrp="1"/>
          </p:cNvGraphicFramePr>
          <p:nvPr>
            <p:ph idx="1"/>
          </p:nvPr>
        </p:nvGraphicFramePr>
        <p:xfrm>
          <a:off x="0" y="0"/>
          <a:ext cx="9144000" cy="6248399"/>
        </p:xfrm>
        <a:graphic>
          <a:graphicData uri="http://schemas.openxmlformats.org/drawingml/2006/table">
            <a:tbl>
              <a:tblPr firstRow="1" firstCol="1" bandRow="1">
                <a:tableStyleId>{5C22544A-7EE6-4342-B048-85BDC9FD1C3A}</a:tableStyleId>
              </a:tblPr>
              <a:tblGrid>
                <a:gridCol w="2743200"/>
                <a:gridCol w="5029200"/>
                <a:gridCol w="1371600"/>
              </a:tblGrid>
              <a:tr h="485762">
                <a:tc gridSpan="3">
                  <a:txBody>
                    <a:bodyPr/>
                    <a:lstStyle/>
                    <a:p>
                      <a:pPr marL="0" marR="0" algn="ctr">
                        <a:spcBef>
                          <a:spcPts val="0"/>
                        </a:spcBef>
                        <a:spcAft>
                          <a:spcPts val="0"/>
                        </a:spcAft>
                      </a:pPr>
                      <a:r>
                        <a:rPr lang="en-US" sz="2400" dirty="0">
                          <a:effectLst/>
                          <a:latin typeface="Arial"/>
                          <a:ea typeface="Times New Roman"/>
                          <a:cs typeface="Times New Roman"/>
                        </a:rPr>
                        <a:t>GRADE </a:t>
                      </a:r>
                      <a:r>
                        <a:rPr lang="en-US" sz="2400" dirty="0" smtClean="0">
                          <a:effectLst/>
                          <a:latin typeface="Arial"/>
                          <a:ea typeface="Times New Roman"/>
                          <a:cs typeface="Times New Roman"/>
                        </a:rPr>
                        <a:t>SPAN</a:t>
                      </a:r>
                      <a:endParaRPr lang="en-US" sz="2400" dirty="0">
                        <a:effectLst/>
                        <a:latin typeface="Arial"/>
                        <a:ea typeface="Times New Roman"/>
                        <a:cs typeface="Times New Roman"/>
                      </a:endParaRPr>
                    </a:p>
                  </a:txBody>
                  <a:tcPr marL="0" marR="0" marT="0" marB="0" anchor="ctr">
                    <a:solidFill>
                      <a:schemeClr val="tx1"/>
                    </a:solidFill>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Arial"/>
                        <a:ea typeface="Times New Roman"/>
                        <a:cs typeface="Times New Roman"/>
                      </a:endParaRPr>
                    </a:p>
                  </a:txBody>
                  <a:tcPr marL="0" marR="0" marT="0" marB="0">
                    <a:solidFill>
                      <a:srgbClr val="EAF5F6"/>
                    </a:solidFill>
                  </a:tcPr>
                </a:tc>
              </a:tr>
              <a:tr h="647682">
                <a:tc>
                  <a:txBody>
                    <a:bodyPr/>
                    <a:lstStyle/>
                    <a:p>
                      <a:pPr marL="0" marR="0" algn="ctr">
                        <a:spcBef>
                          <a:spcPts val="0"/>
                        </a:spcBef>
                        <a:spcAft>
                          <a:spcPts val="0"/>
                        </a:spcAft>
                      </a:pPr>
                      <a:r>
                        <a:rPr lang="en-US" sz="1600" b="1" kern="1200" dirty="0" smtClean="0">
                          <a:solidFill>
                            <a:schemeClr val="tx1"/>
                          </a:solidFill>
                          <a:effectLst/>
                          <a:latin typeface="+mn-lt"/>
                          <a:ea typeface="+mn-ea"/>
                          <a:cs typeface="+mn-cs"/>
                        </a:rPr>
                        <a:t>CR PART 154 </a:t>
                      </a:r>
                    </a:p>
                    <a:p>
                      <a:pPr marL="0" marR="0" algn="ctr">
                        <a:spcBef>
                          <a:spcPts val="0"/>
                        </a:spcBef>
                        <a:spcAft>
                          <a:spcPts val="0"/>
                        </a:spcAft>
                      </a:pPr>
                      <a:r>
                        <a:rPr lang="en-US" sz="1600" b="1" kern="1200" dirty="0" smtClean="0">
                          <a:solidFill>
                            <a:schemeClr val="tx1"/>
                          </a:solidFill>
                          <a:effectLst/>
                          <a:latin typeface="+mn-lt"/>
                          <a:ea typeface="+mn-ea"/>
                          <a:cs typeface="+mn-cs"/>
                        </a:rPr>
                        <a:t>EXISTING</a:t>
                      </a:r>
                      <a:r>
                        <a:rPr lang="en-US" sz="1600" b="1" kern="1200" baseline="0" dirty="0" smtClean="0">
                          <a:solidFill>
                            <a:schemeClr val="tx1"/>
                          </a:solidFill>
                          <a:effectLst/>
                          <a:latin typeface="+mn-lt"/>
                          <a:ea typeface="+mn-ea"/>
                          <a:cs typeface="+mn-cs"/>
                        </a:rPr>
                        <a:t> REGULATION</a:t>
                      </a:r>
                      <a:endParaRPr lang="en-US" sz="1600" b="1"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SUBPARTS 154-1 &amp; 154-2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ADOPTED REGULATION</a:t>
                      </a:r>
                      <a:endParaRPr kumimoji="0" lang="en-US" sz="1600" b="1" i="0" u="none" strike="noStrike" kern="1200" cap="none" spc="0" normalizeH="0" baseline="0" noProof="0" dirty="0">
                        <a:ln>
                          <a:noFill/>
                        </a:ln>
                        <a:solidFill>
                          <a:srgbClr val="000000"/>
                        </a:solidFill>
                        <a:effectLst/>
                        <a:uLnTx/>
                        <a:uFillTx/>
                        <a:latin typeface="Times New Roman"/>
                        <a:ea typeface="Times New Roman"/>
                        <a:cs typeface="+mn-cs"/>
                      </a:endParaRPr>
                    </a:p>
                  </a:txBody>
                  <a:tcPr marL="68580" marR="68580" marT="0" marB="0" anchor="ctr">
                    <a:solidFill>
                      <a:schemeClr val="accent5">
                        <a:lumMod val="90000"/>
                      </a:schemeClr>
                    </a:solidFill>
                  </a:tcPr>
                </a:tc>
                <a:tc>
                  <a:txBody>
                    <a:bodyPr/>
                    <a:lstStyle/>
                    <a:p>
                      <a:pPr marL="0" marR="0" algn="ctr">
                        <a:spcBef>
                          <a:spcPts val="0"/>
                        </a:spcBef>
                        <a:spcAft>
                          <a:spcPts val="0"/>
                        </a:spcAft>
                      </a:pPr>
                      <a:r>
                        <a:rPr lang="en-US" sz="1600" b="1" kern="1200" dirty="0" smtClean="0">
                          <a:solidFill>
                            <a:schemeClr val="tx1"/>
                          </a:solidFill>
                          <a:effectLst/>
                        </a:rPr>
                        <a:t>TIMELINE</a:t>
                      </a:r>
                      <a:endParaRPr lang="en-US" sz="1600" b="1" dirty="0">
                        <a:solidFill>
                          <a:schemeClr val="tx1"/>
                        </a:solidFill>
                        <a:effectLst/>
                        <a:latin typeface="Times New Roman"/>
                        <a:ea typeface="Times New Roman"/>
                      </a:endParaRPr>
                    </a:p>
                  </a:txBody>
                  <a:tcPr marL="68580" marR="68580" marT="0" marB="0" anchor="ctr">
                    <a:solidFill>
                      <a:srgbClr val="F3F9FA"/>
                    </a:solidFill>
                  </a:tcPr>
                </a:tc>
              </a:tr>
              <a:tr h="1847651">
                <a:tc>
                  <a:txBody>
                    <a:bodyPr/>
                    <a:lstStyle/>
                    <a:p>
                      <a:pPr marL="0" marR="0">
                        <a:spcBef>
                          <a:spcPts val="0"/>
                        </a:spcBef>
                        <a:spcAft>
                          <a:spcPts val="0"/>
                        </a:spcAft>
                      </a:pPr>
                      <a:endParaRPr lang="en-US" sz="800" b="0" dirty="0" smtClean="0">
                        <a:solidFill>
                          <a:schemeClr val="tx1"/>
                        </a:solidFill>
                        <a:effectLst/>
                        <a:latin typeface="+mn-lt"/>
                        <a:ea typeface="Times New Roman"/>
                        <a:cs typeface="Times New Roman"/>
                      </a:endParaRPr>
                    </a:p>
                    <a:p>
                      <a:pPr marL="0" marR="0">
                        <a:spcBef>
                          <a:spcPts val="0"/>
                        </a:spcBef>
                        <a:spcAft>
                          <a:spcPts val="0"/>
                        </a:spcAft>
                      </a:pPr>
                      <a:r>
                        <a:rPr lang="en-US" sz="1500" b="0" dirty="0" smtClean="0">
                          <a:solidFill>
                            <a:schemeClr val="tx1"/>
                          </a:solidFill>
                          <a:effectLst/>
                          <a:latin typeface="+mn-lt"/>
                          <a:ea typeface="Times New Roman"/>
                          <a:cs typeface="Times New Roman"/>
                        </a:rPr>
                        <a:t>Current </a:t>
                      </a:r>
                      <a:r>
                        <a:rPr lang="en-US" sz="1500" b="0" dirty="0">
                          <a:solidFill>
                            <a:schemeClr val="tx1"/>
                          </a:solidFill>
                          <a:effectLst/>
                          <a:latin typeface="+mn-lt"/>
                          <a:ea typeface="Times New Roman"/>
                          <a:cs typeface="Times New Roman"/>
                        </a:rPr>
                        <a:t>regulations do not address </a:t>
                      </a:r>
                      <a:r>
                        <a:rPr lang="en-US" sz="1500" b="0" dirty="0" smtClean="0">
                          <a:solidFill>
                            <a:schemeClr val="tx1"/>
                          </a:solidFill>
                          <a:effectLst/>
                          <a:latin typeface="+mn-lt"/>
                          <a:ea typeface="Times New Roman"/>
                          <a:cs typeface="Times New Roman"/>
                        </a:rPr>
                        <a:t>grade span or program continuity. </a:t>
                      </a:r>
                      <a:endParaRPr lang="en-US" sz="1500" b="0" dirty="0">
                        <a:solidFill>
                          <a:schemeClr val="tx1"/>
                        </a:solidFill>
                        <a:effectLst/>
                        <a:latin typeface="+mn-lt"/>
                        <a:ea typeface="Times New Roman"/>
                        <a:cs typeface="Times New Roman"/>
                      </a:endParaRPr>
                    </a:p>
                  </a:txBody>
                  <a:tcPr marL="0" marR="0" marT="0" marB="0">
                    <a:solidFill>
                      <a:schemeClr val="bg1">
                        <a:lumMod val="85000"/>
                      </a:schemeClr>
                    </a:solidFill>
                  </a:tcPr>
                </a:tc>
                <a:tc>
                  <a:txBody>
                    <a:bodyPr/>
                    <a:lstStyle/>
                    <a:p>
                      <a:pPr marL="0" marR="0">
                        <a:spcBef>
                          <a:spcPts val="0"/>
                        </a:spcBef>
                        <a:spcAft>
                          <a:spcPts val="0"/>
                        </a:spcAft>
                      </a:pPr>
                      <a:endParaRPr lang="en-US" sz="800" b="0" dirty="0" smtClean="0">
                        <a:solidFill>
                          <a:schemeClr val="tx1"/>
                        </a:solidFill>
                        <a:effectLst/>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solidFill>
                            <a:schemeClr val="tx1"/>
                          </a:solidFill>
                          <a:effectLst/>
                          <a:latin typeface="+mn-lt"/>
                          <a:ea typeface="Times New Roman"/>
                          <a:cs typeface="Times New Roman"/>
                        </a:rPr>
                        <a:t>The maximum allowable grade span is two contiguous grades for grouping instruction in ENL/ESL and Bilingual Education programs.  [154-2.3(</a:t>
                      </a:r>
                      <a:r>
                        <a:rPr lang="en-US" sz="1500" b="0" dirty="0" err="1" smtClean="0">
                          <a:solidFill>
                            <a:schemeClr val="tx1"/>
                          </a:solidFill>
                          <a:effectLst/>
                          <a:latin typeface="+mn-lt"/>
                          <a:ea typeface="Times New Roman"/>
                          <a:cs typeface="Times New Roman"/>
                        </a:rPr>
                        <a:t>i</a:t>
                      </a:r>
                      <a:r>
                        <a:rPr lang="en-US" sz="1500" b="0" dirty="0" smtClean="0">
                          <a:solidFill>
                            <a:schemeClr val="tx1"/>
                          </a:solidFill>
                          <a:effectLst/>
                          <a:latin typeface="+mn-lt"/>
                          <a:ea typeface="Times New Roman"/>
                          <a:cs typeface="Times New Roman"/>
                        </a:rPr>
                        <a:t>)]</a:t>
                      </a:r>
                    </a:p>
                    <a:p>
                      <a:pPr marL="0" marR="0">
                        <a:spcBef>
                          <a:spcPts val="0"/>
                        </a:spcBef>
                        <a:spcAft>
                          <a:spcPts val="0"/>
                        </a:spcAft>
                      </a:pPr>
                      <a:endParaRPr lang="en-US" sz="800" b="0" dirty="0" smtClean="0">
                        <a:solidFill>
                          <a:schemeClr val="tx1"/>
                        </a:solidFill>
                        <a:effectLst/>
                        <a:latin typeface="+mn-lt"/>
                        <a:ea typeface="Times New Roman"/>
                        <a:cs typeface="Times New Roman"/>
                      </a:endParaRPr>
                    </a:p>
                    <a:p>
                      <a:pPr marL="0" marR="0">
                        <a:spcBef>
                          <a:spcPts val="0"/>
                        </a:spcBef>
                        <a:spcAft>
                          <a:spcPts val="0"/>
                        </a:spcAft>
                      </a:pPr>
                      <a:endParaRPr lang="en-US" sz="1500" b="0" dirty="0">
                        <a:solidFill>
                          <a:schemeClr val="tx1"/>
                        </a:solidFill>
                        <a:effectLst/>
                        <a:latin typeface="+mn-lt"/>
                        <a:ea typeface="Times New Roman"/>
                        <a:cs typeface="Times New Roman"/>
                      </a:endParaRPr>
                    </a:p>
                  </a:txBody>
                  <a:tcPr marL="68580" marR="68580" marT="9525" marB="0">
                    <a:solidFill>
                      <a:schemeClr val="accent5">
                        <a:lumMod val="90000"/>
                      </a:schemeClr>
                    </a:solidFill>
                  </a:tcPr>
                </a:tc>
                <a:tc>
                  <a:txBody>
                    <a:bodyPr/>
                    <a:lstStyle/>
                    <a:p>
                      <a:pPr marL="0" marR="0" algn="ctr">
                        <a:spcBef>
                          <a:spcPts val="0"/>
                        </a:spcBef>
                        <a:spcAft>
                          <a:spcPts val="0"/>
                        </a:spcAft>
                      </a:pPr>
                      <a:endParaRPr lang="en-US" sz="1400" kern="1200" dirty="0" smtClean="0">
                        <a:solidFill>
                          <a:schemeClr val="dk1"/>
                        </a:solidFill>
                        <a:effectLst/>
                        <a:latin typeface="+mn-lt"/>
                        <a:ea typeface="+mn-ea"/>
                        <a:cs typeface="+mn-cs"/>
                      </a:endParaRPr>
                    </a:p>
                    <a:p>
                      <a:pPr algn="ctr"/>
                      <a:endParaRPr lang="en-US" sz="1400" kern="1200" dirty="0" smtClean="0">
                        <a:solidFill>
                          <a:schemeClr val="dk1"/>
                        </a:solidFill>
                        <a:effectLst/>
                        <a:latin typeface="+mn-lt"/>
                        <a:ea typeface="+mn-ea"/>
                        <a:cs typeface="+mn-cs"/>
                      </a:endParaRPr>
                    </a:p>
                    <a:p>
                      <a:pPr algn="ctr"/>
                      <a:endParaRPr lang="en-US" sz="1400" kern="1200" dirty="0" smtClean="0">
                        <a:solidFill>
                          <a:schemeClr val="dk1"/>
                        </a:solidFill>
                        <a:effectLst/>
                        <a:latin typeface="+mn-lt"/>
                        <a:ea typeface="+mn-ea"/>
                        <a:cs typeface="+mn-cs"/>
                      </a:endParaRPr>
                    </a:p>
                    <a:p>
                      <a:pPr algn="ctr"/>
                      <a:endParaRPr lang="en-US" sz="1400" kern="1200" dirty="0" smtClean="0">
                        <a:solidFill>
                          <a:schemeClr val="dk1"/>
                        </a:solidFill>
                        <a:effectLst/>
                        <a:latin typeface="+mn-lt"/>
                        <a:ea typeface="+mn-ea"/>
                        <a:cs typeface="+mn-cs"/>
                      </a:endParaRPr>
                    </a:p>
                  </a:txBody>
                  <a:tcPr marL="68580" marR="68580" marT="0" marB="0">
                    <a:solidFill>
                      <a:srgbClr val="F3F9FA"/>
                    </a:solidFill>
                  </a:tcPr>
                </a:tc>
              </a:tr>
              <a:tr h="485762">
                <a:tc gridSpan="3">
                  <a:txBody>
                    <a:bodyPr/>
                    <a:lstStyle/>
                    <a:p>
                      <a:pPr marL="0" marR="0" algn="ctr">
                        <a:spcBef>
                          <a:spcPts val="0"/>
                        </a:spcBef>
                        <a:spcAft>
                          <a:spcPts val="0"/>
                        </a:spcAft>
                      </a:pPr>
                      <a:r>
                        <a:rPr lang="en-US" sz="2400" dirty="0" smtClean="0">
                          <a:effectLst/>
                          <a:latin typeface="Arial"/>
                          <a:ea typeface="Times New Roman"/>
                          <a:cs typeface="Times New Roman"/>
                        </a:rPr>
                        <a:t>PROGRAM CONTINUITY</a:t>
                      </a:r>
                      <a:endParaRPr lang="en-US" sz="2400" dirty="0">
                        <a:effectLst/>
                        <a:latin typeface="Arial"/>
                        <a:ea typeface="Times New Roman"/>
                        <a:cs typeface="Times New Roman"/>
                      </a:endParaRPr>
                    </a:p>
                  </a:txBody>
                  <a:tcPr marL="0" marR="0" marT="0" marB="0" anchor="ctr">
                    <a:solidFill>
                      <a:schemeClr val="tx1"/>
                    </a:solidFill>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Arial"/>
                        <a:ea typeface="Times New Roman"/>
                        <a:cs typeface="Times New Roman"/>
                      </a:endParaRPr>
                    </a:p>
                  </a:txBody>
                  <a:tcPr marL="0" marR="0" marT="0" marB="0">
                    <a:solidFill>
                      <a:srgbClr val="EAF5F6"/>
                    </a:solidFill>
                  </a:tcPr>
                </a:tc>
              </a:tr>
              <a:tr h="2781542">
                <a:tc>
                  <a:txBody>
                    <a:bodyPr/>
                    <a:lstStyle/>
                    <a:p>
                      <a:pPr marL="0" marR="0">
                        <a:spcBef>
                          <a:spcPts val="0"/>
                        </a:spcBef>
                        <a:spcAft>
                          <a:spcPts val="0"/>
                        </a:spcAft>
                      </a:pPr>
                      <a:endParaRPr lang="en-US" sz="800" b="0" dirty="0" smtClean="0">
                        <a:solidFill>
                          <a:schemeClr val="tx1"/>
                        </a:solidFill>
                        <a:effectLst/>
                        <a:latin typeface="+mn-lt"/>
                        <a:ea typeface="Times New Roman"/>
                        <a:cs typeface="Times New Roman"/>
                      </a:endParaRPr>
                    </a:p>
                    <a:p>
                      <a:pPr marL="0" marR="0">
                        <a:spcBef>
                          <a:spcPts val="0"/>
                        </a:spcBef>
                        <a:spcAft>
                          <a:spcPts val="0"/>
                        </a:spcAft>
                      </a:pPr>
                      <a:r>
                        <a:rPr lang="en-US" sz="1500" b="0" dirty="0" smtClean="0">
                          <a:solidFill>
                            <a:schemeClr val="tx1"/>
                          </a:solidFill>
                          <a:effectLst/>
                          <a:latin typeface="+mn-lt"/>
                          <a:ea typeface="Times New Roman"/>
                          <a:cs typeface="Times New Roman"/>
                        </a:rPr>
                        <a:t>Current </a:t>
                      </a:r>
                      <a:r>
                        <a:rPr lang="en-US" sz="1500" b="0" baseline="0" dirty="0" smtClean="0">
                          <a:solidFill>
                            <a:schemeClr val="tx1"/>
                          </a:solidFill>
                          <a:effectLst/>
                          <a:latin typeface="+mn-lt"/>
                          <a:ea typeface="Times New Roman"/>
                          <a:cs typeface="Times New Roman"/>
                        </a:rPr>
                        <a:t>regulations do not address program continuity.</a:t>
                      </a:r>
                      <a:endParaRPr lang="en-US" sz="1500" b="0" dirty="0">
                        <a:solidFill>
                          <a:schemeClr val="tx1"/>
                        </a:solidFill>
                        <a:effectLst/>
                        <a:latin typeface="+mn-lt"/>
                        <a:ea typeface="Times New Roman"/>
                        <a:cs typeface="Times New Roman"/>
                      </a:endParaRPr>
                    </a:p>
                  </a:txBody>
                  <a:tcPr marL="0" marR="0" marT="0" marB="0">
                    <a:solidFill>
                      <a:schemeClr val="bg1">
                        <a:lumMod val="85000"/>
                      </a:schemeClr>
                    </a:solidFill>
                  </a:tcPr>
                </a:tc>
                <a:tc>
                  <a:txBody>
                    <a:bodyPr/>
                    <a:lstStyle/>
                    <a:p>
                      <a:pPr marL="0" marR="0">
                        <a:spcBef>
                          <a:spcPts val="0"/>
                        </a:spcBef>
                        <a:spcAft>
                          <a:spcPts val="0"/>
                        </a:spcAft>
                      </a:pPr>
                      <a:endParaRPr lang="en-US" sz="800" b="0" dirty="0" smtClean="0">
                        <a:solidFill>
                          <a:schemeClr val="tx1"/>
                        </a:solidFill>
                        <a:effectLst/>
                        <a:latin typeface="+mn-lt"/>
                        <a:ea typeface="Times New Roman"/>
                        <a:cs typeface="Times New Roman"/>
                      </a:endParaRPr>
                    </a:p>
                    <a:p>
                      <a:pPr marL="0" marR="0">
                        <a:spcBef>
                          <a:spcPts val="0"/>
                        </a:spcBef>
                        <a:spcAft>
                          <a:spcPts val="0"/>
                        </a:spcAft>
                      </a:pPr>
                      <a:r>
                        <a:rPr lang="en-US" sz="1500" b="0" dirty="0" smtClean="0">
                          <a:solidFill>
                            <a:schemeClr val="tx1"/>
                          </a:solidFill>
                          <a:effectLst/>
                          <a:latin typeface="+mn-lt"/>
                          <a:ea typeface="Times New Roman"/>
                          <a:cs typeface="Times New Roman"/>
                        </a:rPr>
                        <a:t>Districts are required</a:t>
                      </a:r>
                      <a:r>
                        <a:rPr lang="en-US" sz="1500" b="0" baseline="0" dirty="0" smtClean="0">
                          <a:solidFill>
                            <a:schemeClr val="tx1"/>
                          </a:solidFill>
                          <a:effectLst/>
                          <a:latin typeface="+mn-lt"/>
                          <a:ea typeface="Times New Roman"/>
                          <a:cs typeface="Times New Roman"/>
                        </a:rPr>
                        <a:t> to </a:t>
                      </a:r>
                      <a:r>
                        <a:rPr lang="en-US" sz="1500" b="0" dirty="0" smtClean="0">
                          <a:solidFill>
                            <a:schemeClr val="tx1"/>
                          </a:solidFill>
                          <a:effectLst/>
                          <a:latin typeface="+mn-lt"/>
                          <a:ea typeface="Times New Roman"/>
                          <a:cs typeface="Times New Roman"/>
                        </a:rPr>
                        <a:t>provide program continuity so that ELLs can continue to receive the program type (Bilingual Education or ENL/ESL) in which they were initially enrolled.  [154-2.3(e)]</a:t>
                      </a:r>
                    </a:p>
                    <a:p>
                      <a:pPr marL="0" marR="0">
                        <a:spcBef>
                          <a:spcPts val="0"/>
                        </a:spcBef>
                        <a:spcAft>
                          <a:spcPts val="0"/>
                        </a:spcAft>
                      </a:pPr>
                      <a:endParaRPr lang="en-US" sz="1500" b="0" dirty="0" smtClean="0">
                        <a:solidFill>
                          <a:schemeClr val="tx1"/>
                        </a:solidFill>
                        <a:effectLst/>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solidFill>
                            <a:schemeClr val="tx1"/>
                          </a:solidFill>
                          <a:effectLst/>
                          <a:latin typeface="+mn-lt"/>
                          <a:ea typeface="Times New Roman"/>
                          <a:cs typeface="Times New Roman"/>
                        </a:rPr>
                        <a:t>In order to ensure program continuity, schools are required to continue providing</a:t>
                      </a:r>
                      <a:r>
                        <a:rPr lang="en-US" sz="1500" b="0" baseline="0" dirty="0" smtClean="0">
                          <a:solidFill>
                            <a:schemeClr val="tx1"/>
                          </a:solidFill>
                          <a:effectLst/>
                          <a:latin typeface="+mn-lt"/>
                          <a:ea typeface="Times New Roman"/>
                          <a:cs typeface="Times New Roman"/>
                        </a:rPr>
                        <a:t> a</a:t>
                      </a:r>
                      <a:r>
                        <a:rPr lang="en-US" sz="1500" b="0" dirty="0" smtClean="0">
                          <a:solidFill>
                            <a:schemeClr val="tx1"/>
                          </a:solidFill>
                          <a:effectLst/>
                          <a:latin typeface="+mn-lt"/>
                          <a:ea typeface="Times New Roman"/>
                          <a:cs typeface="Times New Roman"/>
                        </a:rPr>
                        <a:t> Bilingual Education program if at least 15 students who speak the same home language were enrolled in such a program in the previous</a:t>
                      </a:r>
                      <a:r>
                        <a:rPr lang="en-US" sz="1500" b="0" baseline="0" dirty="0" smtClean="0">
                          <a:solidFill>
                            <a:schemeClr val="tx1"/>
                          </a:solidFill>
                          <a:effectLst/>
                          <a:latin typeface="+mn-lt"/>
                          <a:ea typeface="Times New Roman"/>
                          <a:cs typeface="Times New Roman"/>
                        </a:rPr>
                        <a:t> school year. </a:t>
                      </a:r>
                      <a:r>
                        <a:rPr lang="en-US" sz="1500" b="0" dirty="0" smtClean="0">
                          <a:solidFill>
                            <a:schemeClr val="tx1"/>
                          </a:solidFill>
                          <a:effectLst/>
                          <a:latin typeface="+mn-lt"/>
                          <a:ea typeface="Times New Roman"/>
                          <a:cs typeface="Times New Roman"/>
                        </a:rPr>
                        <a:t>[154-2.3(e)]</a:t>
                      </a:r>
                    </a:p>
                    <a:p>
                      <a:pPr marL="0" marR="0">
                        <a:spcBef>
                          <a:spcPts val="0"/>
                        </a:spcBef>
                        <a:spcAft>
                          <a:spcPts val="0"/>
                        </a:spcAft>
                      </a:pPr>
                      <a:endParaRPr lang="en-US" sz="1500" b="0" dirty="0">
                        <a:solidFill>
                          <a:schemeClr val="tx1"/>
                        </a:solidFill>
                        <a:effectLst/>
                        <a:latin typeface="+mn-lt"/>
                        <a:ea typeface="Times New Roman"/>
                        <a:cs typeface="Times New Roman"/>
                      </a:endParaRPr>
                    </a:p>
                  </a:txBody>
                  <a:tcPr marL="68580" marR="68580" marT="9525" marB="0">
                    <a:solidFill>
                      <a:schemeClr val="accent5">
                        <a:lumMod val="90000"/>
                      </a:schemeClr>
                    </a:solidFill>
                  </a:tcPr>
                </a:tc>
                <a:tc>
                  <a:txBody>
                    <a:bodyPr/>
                    <a:lstStyle/>
                    <a:p>
                      <a:pPr marL="0" marR="0" algn="ctr">
                        <a:spcBef>
                          <a:spcPts val="0"/>
                        </a:spcBef>
                        <a:spcAft>
                          <a:spcPts val="0"/>
                        </a:spcAft>
                      </a:pPr>
                      <a:endParaRPr lang="en-US" sz="1400" kern="1200" dirty="0" smtClean="0">
                        <a:solidFill>
                          <a:schemeClr val="dk1"/>
                        </a:solidFill>
                        <a:effectLst/>
                        <a:latin typeface="+mn-lt"/>
                        <a:ea typeface="+mn-ea"/>
                        <a:cs typeface="+mn-cs"/>
                      </a:endParaRPr>
                    </a:p>
                    <a:p>
                      <a:pPr algn="ctr"/>
                      <a:endParaRPr lang="en-US" sz="1400" kern="1200" dirty="0" smtClean="0">
                        <a:solidFill>
                          <a:schemeClr val="dk1"/>
                        </a:solidFill>
                        <a:effectLst/>
                        <a:latin typeface="+mn-lt"/>
                        <a:ea typeface="+mn-ea"/>
                        <a:cs typeface="+mn-cs"/>
                      </a:endParaRPr>
                    </a:p>
                    <a:p>
                      <a:pPr algn="ctr"/>
                      <a:endParaRPr lang="en-US" sz="1400" kern="1200" dirty="0" smtClean="0">
                        <a:solidFill>
                          <a:schemeClr val="dk1"/>
                        </a:solidFill>
                        <a:effectLst/>
                        <a:latin typeface="+mn-lt"/>
                        <a:ea typeface="+mn-ea"/>
                        <a:cs typeface="+mn-cs"/>
                      </a:endParaRPr>
                    </a:p>
                  </a:txBody>
                  <a:tcPr marL="68580" marR="68580" marT="0" marB="0">
                    <a:solidFill>
                      <a:srgbClr val="F3F9FA"/>
                    </a:solidFill>
                  </a:tcPr>
                </a:tc>
              </a:tr>
            </a:tbl>
          </a:graphicData>
        </a:graphic>
      </p:graphicFrame>
      <p:sp>
        <p:nvSpPr>
          <p:cNvPr id="8" name="TextBox 7"/>
          <p:cNvSpPr txBox="1">
            <a:spLocks noChangeArrowheads="1"/>
          </p:cNvSpPr>
          <p:nvPr/>
        </p:nvSpPr>
        <p:spPr bwMode="auto">
          <a:xfrm>
            <a:off x="7893050" y="4384675"/>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
        <p:nvSpPr>
          <p:cNvPr id="9" name="TextBox 8"/>
          <p:cNvSpPr txBox="1">
            <a:spLocks noChangeArrowheads="1"/>
          </p:cNvSpPr>
          <p:nvPr/>
        </p:nvSpPr>
        <p:spPr bwMode="auto">
          <a:xfrm>
            <a:off x="7893050" y="1412875"/>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0B1312C-29F9-9947-9A72-D5C901A9E671}" type="slidenum">
              <a:rPr lang="en-US" sz="1400">
                <a:solidFill>
                  <a:srgbClr val="FFFFFF"/>
                </a:solidFill>
                <a:latin typeface="CartoGothic Std" charset="0"/>
              </a:rPr>
              <a:pPr eaLnBrk="1" hangingPunct="1"/>
              <a:t>18</a:t>
            </a:fld>
            <a:endParaRPr lang="en-US" sz="1400">
              <a:solidFill>
                <a:srgbClr val="FFFFFF"/>
              </a:solidFill>
              <a:latin typeface="CartoGothic Std" charset="0"/>
            </a:endParaRPr>
          </a:p>
        </p:txBody>
      </p:sp>
      <p:graphicFrame>
        <p:nvGraphicFramePr>
          <p:cNvPr id="5" name="Content Placeholder 4"/>
          <p:cNvGraphicFramePr>
            <a:graphicFrameLocks noGrp="1"/>
          </p:cNvGraphicFramePr>
          <p:nvPr>
            <p:ph idx="1"/>
          </p:nvPr>
        </p:nvGraphicFramePr>
        <p:xfrm>
          <a:off x="0" y="0"/>
          <a:ext cx="9144000" cy="6248400"/>
        </p:xfrm>
        <a:graphic>
          <a:graphicData uri="http://schemas.openxmlformats.org/drawingml/2006/table">
            <a:tbl>
              <a:tblPr firstRow="1" firstCol="1" bandRow="1">
                <a:tableStyleId>{5C22544A-7EE6-4342-B048-85BDC9FD1C3A}</a:tableStyleId>
              </a:tblPr>
              <a:tblGrid>
                <a:gridCol w="2514600"/>
                <a:gridCol w="5257800"/>
                <a:gridCol w="1371600"/>
              </a:tblGrid>
              <a:tr h="648027">
                <a:tc gridSpan="3">
                  <a:txBody>
                    <a:bodyPr/>
                    <a:lstStyle/>
                    <a:p>
                      <a:pPr marL="0" marR="0" algn="ctr">
                        <a:spcBef>
                          <a:spcPts val="0"/>
                        </a:spcBef>
                        <a:spcAft>
                          <a:spcPts val="0"/>
                        </a:spcAft>
                      </a:pPr>
                      <a:r>
                        <a:rPr lang="en-US" sz="2400" dirty="0" smtClean="0">
                          <a:effectLst/>
                          <a:latin typeface="+mn-lt"/>
                          <a:ea typeface="Times New Roman"/>
                          <a:cs typeface="Times New Roman"/>
                        </a:rPr>
                        <a:t>ELL EXIT CRITERIA</a:t>
                      </a:r>
                      <a:endParaRPr lang="en-US" sz="2400" dirty="0">
                        <a:effectLst/>
                        <a:latin typeface="+mn-lt"/>
                        <a:ea typeface="Times New Roman"/>
                        <a:cs typeface="Times New Roman"/>
                      </a:endParaRPr>
                    </a:p>
                  </a:txBody>
                  <a:tcPr marL="0" marR="0" marT="0" marB="0" anchor="ctr">
                    <a:solidFill>
                      <a:schemeClr val="tx1"/>
                    </a:solidFill>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Arial"/>
                        <a:ea typeface="Times New Roman"/>
                        <a:cs typeface="Times New Roman"/>
                      </a:endParaRPr>
                    </a:p>
                  </a:txBody>
                  <a:tcPr marL="0" marR="0" marT="0" marB="0">
                    <a:solidFill>
                      <a:srgbClr val="EAF5F6"/>
                    </a:solidFill>
                  </a:tcPr>
                </a:tc>
              </a:tr>
              <a:tr h="767914">
                <a:tc>
                  <a:txBody>
                    <a:bodyPr/>
                    <a:lstStyle/>
                    <a:p>
                      <a:pPr marL="0" marR="0" algn="ctr">
                        <a:spcBef>
                          <a:spcPts val="0"/>
                        </a:spcBef>
                        <a:spcAft>
                          <a:spcPts val="0"/>
                        </a:spcAft>
                      </a:pPr>
                      <a:r>
                        <a:rPr lang="en-US" sz="1600" b="1" kern="1200" dirty="0" smtClean="0">
                          <a:solidFill>
                            <a:schemeClr val="tx1"/>
                          </a:solidFill>
                          <a:effectLst/>
                          <a:latin typeface="+mn-lt"/>
                          <a:ea typeface="+mn-ea"/>
                          <a:cs typeface="+mn-cs"/>
                        </a:rPr>
                        <a:t>CR PART 154 </a:t>
                      </a:r>
                    </a:p>
                    <a:p>
                      <a:pPr marL="0" marR="0" algn="ctr">
                        <a:spcBef>
                          <a:spcPts val="0"/>
                        </a:spcBef>
                        <a:spcAft>
                          <a:spcPts val="0"/>
                        </a:spcAft>
                      </a:pPr>
                      <a:r>
                        <a:rPr lang="en-US" sz="1600" b="1" kern="1200" dirty="0" smtClean="0">
                          <a:solidFill>
                            <a:schemeClr val="tx1"/>
                          </a:solidFill>
                          <a:effectLst/>
                          <a:latin typeface="+mn-lt"/>
                          <a:ea typeface="+mn-ea"/>
                          <a:cs typeface="+mn-cs"/>
                        </a:rPr>
                        <a:t>EXISTING</a:t>
                      </a:r>
                      <a:r>
                        <a:rPr lang="en-US" sz="1600" b="1" kern="1200" baseline="0" dirty="0" smtClean="0">
                          <a:solidFill>
                            <a:schemeClr val="tx1"/>
                          </a:solidFill>
                          <a:effectLst/>
                          <a:latin typeface="+mn-lt"/>
                          <a:ea typeface="+mn-ea"/>
                          <a:cs typeface="+mn-cs"/>
                        </a:rPr>
                        <a:t> REGULATION</a:t>
                      </a:r>
                      <a:endParaRPr lang="en-US" sz="1600" b="1"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SUBPARTS 154-1 &amp; 154-2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ADOPTED REGULATION</a:t>
                      </a:r>
                      <a:endParaRPr kumimoji="0" lang="en-US" sz="1600" b="1" i="0" u="none" strike="noStrike" kern="1200" cap="none" spc="0" normalizeH="0" baseline="0" noProof="0" dirty="0">
                        <a:ln>
                          <a:noFill/>
                        </a:ln>
                        <a:solidFill>
                          <a:srgbClr val="000000"/>
                        </a:solidFill>
                        <a:effectLst/>
                        <a:uLnTx/>
                        <a:uFillTx/>
                        <a:latin typeface="Times New Roman"/>
                        <a:ea typeface="Times New Roman"/>
                        <a:cs typeface="+mn-cs"/>
                      </a:endParaRPr>
                    </a:p>
                  </a:txBody>
                  <a:tcPr marL="68580" marR="68580" marT="0" marB="0" anchor="ctr">
                    <a:solidFill>
                      <a:schemeClr val="accent5">
                        <a:lumMod val="90000"/>
                      </a:schemeClr>
                    </a:solidFill>
                  </a:tcPr>
                </a:tc>
                <a:tc>
                  <a:txBody>
                    <a:bodyPr/>
                    <a:lstStyle/>
                    <a:p>
                      <a:pPr marL="0" marR="0" algn="ctr">
                        <a:spcBef>
                          <a:spcPts val="0"/>
                        </a:spcBef>
                        <a:spcAft>
                          <a:spcPts val="0"/>
                        </a:spcAft>
                      </a:pPr>
                      <a:r>
                        <a:rPr lang="en-US" sz="1600" b="1" kern="1200" dirty="0" smtClean="0">
                          <a:solidFill>
                            <a:schemeClr val="tx1"/>
                          </a:solidFill>
                          <a:effectLst/>
                        </a:rPr>
                        <a:t>TIMELINE</a:t>
                      </a:r>
                      <a:endParaRPr lang="en-US" sz="1600" b="1" dirty="0">
                        <a:solidFill>
                          <a:schemeClr val="tx1"/>
                        </a:solidFill>
                        <a:effectLst/>
                        <a:latin typeface="Times New Roman"/>
                        <a:ea typeface="Times New Roman"/>
                      </a:endParaRPr>
                    </a:p>
                  </a:txBody>
                  <a:tcPr marL="68580" marR="68580" marT="0" marB="0" anchor="ctr">
                    <a:solidFill>
                      <a:srgbClr val="F3F9FA"/>
                    </a:solidFill>
                  </a:tcPr>
                </a:tc>
              </a:tr>
              <a:tr h="4832459">
                <a:tc>
                  <a:txBody>
                    <a:bodyPr/>
                    <a:lstStyle/>
                    <a:p>
                      <a:pPr marL="0" marR="0">
                        <a:spcBef>
                          <a:spcPts val="0"/>
                        </a:spcBef>
                        <a:spcAft>
                          <a:spcPts val="0"/>
                        </a:spcAft>
                      </a:pPr>
                      <a:endParaRPr lang="en-US" sz="800" b="0" dirty="0" smtClean="0">
                        <a:solidFill>
                          <a:schemeClr val="tx1"/>
                        </a:solidFill>
                        <a:effectLst/>
                        <a:latin typeface="+mn-lt"/>
                        <a:ea typeface="Times New Roman"/>
                        <a:cs typeface="Times New Roman"/>
                      </a:endParaRPr>
                    </a:p>
                    <a:p>
                      <a:pPr marL="0" marR="0">
                        <a:spcBef>
                          <a:spcPts val="0"/>
                        </a:spcBef>
                        <a:spcAft>
                          <a:spcPts val="0"/>
                        </a:spcAft>
                      </a:pPr>
                      <a:r>
                        <a:rPr lang="en-US" sz="1500" b="0" dirty="0" smtClean="0">
                          <a:solidFill>
                            <a:schemeClr val="tx1"/>
                          </a:solidFill>
                          <a:effectLst/>
                          <a:latin typeface="+mn-lt"/>
                          <a:ea typeface="Times New Roman"/>
                          <a:cs typeface="Times New Roman"/>
                        </a:rPr>
                        <a:t>Current regulations only allow students to exit ELL status through one criterion: </a:t>
                      </a:r>
                    </a:p>
                    <a:p>
                      <a:pPr marL="0" marR="0">
                        <a:spcBef>
                          <a:spcPts val="0"/>
                        </a:spcBef>
                        <a:spcAft>
                          <a:spcPts val="0"/>
                        </a:spcAft>
                      </a:pPr>
                      <a:endParaRPr lang="en-US" sz="1500" b="0" dirty="0" smtClean="0">
                        <a:solidFill>
                          <a:schemeClr val="tx1"/>
                        </a:solidFill>
                        <a:effectLst/>
                        <a:latin typeface="+mn-lt"/>
                        <a:ea typeface="Times New Roman"/>
                        <a:cs typeface="Times New Roman"/>
                      </a:endParaRPr>
                    </a:p>
                    <a:p>
                      <a:pPr marL="342900" marR="0" lvl="0" indent="-342900">
                        <a:spcBef>
                          <a:spcPts val="0"/>
                        </a:spcBef>
                        <a:spcAft>
                          <a:spcPts val="0"/>
                        </a:spcAft>
                        <a:buFont typeface="+mj-lt"/>
                        <a:buAutoNum type="arabicParenBoth"/>
                      </a:pPr>
                      <a:r>
                        <a:rPr lang="en-US" sz="1500" b="0" dirty="0" smtClean="0">
                          <a:solidFill>
                            <a:schemeClr val="tx1"/>
                          </a:solidFill>
                          <a:effectLst/>
                          <a:uFill>
                            <a:solidFill>
                              <a:srgbClr val="000000"/>
                            </a:solidFill>
                          </a:uFill>
                          <a:latin typeface="+mn-lt"/>
                          <a:ea typeface="Arial Unicode MS"/>
                          <a:cs typeface="Arial Unicode MS"/>
                        </a:rPr>
                        <a:t>scoring proficient on the statewide English language proficiency assessment. </a:t>
                      </a:r>
                    </a:p>
                    <a:p>
                      <a:pPr marL="0" marR="0">
                        <a:spcBef>
                          <a:spcPts val="0"/>
                        </a:spcBef>
                        <a:spcAft>
                          <a:spcPts val="0"/>
                        </a:spcAft>
                      </a:pPr>
                      <a:endParaRPr lang="en-US" sz="1500" b="0" dirty="0">
                        <a:solidFill>
                          <a:schemeClr val="tx1"/>
                        </a:solidFill>
                        <a:effectLst/>
                        <a:latin typeface="+mn-lt"/>
                        <a:ea typeface="Times New Roman"/>
                        <a:cs typeface="Times New Roman"/>
                      </a:endParaRPr>
                    </a:p>
                  </a:txBody>
                  <a:tcPr marL="0" marR="0" marT="0" marB="0">
                    <a:solidFill>
                      <a:schemeClr val="bg1">
                        <a:lumMod val="85000"/>
                      </a:schemeClr>
                    </a:solidFill>
                  </a:tcPr>
                </a:tc>
                <a:tc>
                  <a:txBody>
                    <a:bodyPr/>
                    <a:lstStyle/>
                    <a:p>
                      <a:pPr marL="0" marR="0">
                        <a:spcBef>
                          <a:spcPts val="0"/>
                        </a:spcBef>
                        <a:spcAft>
                          <a:spcPts val="0"/>
                        </a:spcAft>
                      </a:pPr>
                      <a:endParaRPr lang="en-US" sz="800" b="0" dirty="0" smtClean="0">
                        <a:solidFill>
                          <a:schemeClr val="tx1"/>
                        </a:solidFill>
                        <a:effectLst/>
                        <a:latin typeface="+mn-lt"/>
                        <a:ea typeface="Times New Roman"/>
                        <a:cs typeface="Times New Roman"/>
                      </a:endParaRPr>
                    </a:p>
                    <a:p>
                      <a:pPr marL="0" marR="0">
                        <a:spcBef>
                          <a:spcPts val="0"/>
                        </a:spcBef>
                        <a:spcAft>
                          <a:spcPts val="0"/>
                        </a:spcAft>
                      </a:pPr>
                      <a:r>
                        <a:rPr lang="en-US" sz="1500" b="0" dirty="0" smtClean="0">
                          <a:solidFill>
                            <a:schemeClr val="tx1"/>
                          </a:solidFill>
                          <a:effectLst/>
                          <a:latin typeface="+mn-lt"/>
                          <a:ea typeface="Times New Roman"/>
                          <a:cs typeface="Times New Roman"/>
                        </a:rPr>
                        <a:t>Exit</a:t>
                      </a:r>
                      <a:r>
                        <a:rPr lang="en-US" sz="1500" b="0" baseline="0" dirty="0" smtClean="0">
                          <a:solidFill>
                            <a:schemeClr val="tx1"/>
                          </a:solidFill>
                          <a:effectLst/>
                          <a:latin typeface="+mn-lt"/>
                          <a:ea typeface="Times New Roman"/>
                          <a:cs typeface="Times New Roman"/>
                        </a:rPr>
                        <a:t> criteria has expanded to allow qualified students to exit ELL status by</a:t>
                      </a:r>
                      <a:r>
                        <a:rPr lang="en-US" sz="1500" b="0" dirty="0" smtClean="0">
                          <a:solidFill>
                            <a:schemeClr val="tx1"/>
                          </a:solidFill>
                          <a:effectLst/>
                          <a:latin typeface="+mn-lt"/>
                          <a:ea typeface="Times New Roman"/>
                          <a:cs typeface="Times New Roman"/>
                        </a:rPr>
                        <a:t>:</a:t>
                      </a:r>
                    </a:p>
                    <a:p>
                      <a:pPr marL="0" marR="0">
                        <a:spcBef>
                          <a:spcPts val="0"/>
                        </a:spcBef>
                        <a:spcAft>
                          <a:spcPts val="0"/>
                        </a:spcAft>
                      </a:pPr>
                      <a:endParaRPr lang="en-US" sz="1500" b="0" dirty="0" smtClean="0">
                        <a:solidFill>
                          <a:schemeClr val="tx1"/>
                        </a:solidFill>
                        <a:effectLst/>
                        <a:latin typeface="+mn-lt"/>
                        <a:ea typeface="Times New Roman"/>
                        <a:cs typeface="Times New Roman"/>
                      </a:endParaRPr>
                    </a:p>
                    <a:p>
                      <a:pPr marL="0" marR="0">
                        <a:spcBef>
                          <a:spcPts val="0"/>
                        </a:spcBef>
                        <a:spcAft>
                          <a:spcPts val="0"/>
                        </a:spcAft>
                      </a:pPr>
                      <a:r>
                        <a:rPr lang="en-US" sz="1500" b="0" dirty="0" smtClean="0">
                          <a:solidFill>
                            <a:schemeClr val="tx1"/>
                          </a:solidFill>
                          <a:effectLst/>
                          <a:latin typeface="+mn-lt"/>
                          <a:ea typeface="Times New Roman"/>
                          <a:cs typeface="Times New Roman"/>
                        </a:rPr>
                        <a:t>OPTION</a:t>
                      </a:r>
                      <a:r>
                        <a:rPr lang="en-US" sz="1500" b="0" baseline="0" dirty="0" smtClean="0">
                          <a:solidFill>
                            <a:schemeClr val="tx1"/>
                          </a:solidFill>
                          <a:effectLst/>
                          <a:latin typeface="+mn-lt"/>
                          <a:ea typeface="Times New Roman"/>
                          <a:cs typeface="Times New Roman"/>
                        </a:rPr>
                        <a:t> 1)  Scoring at the Proficient/Commanding level </a:t>
                      </a:r>
                    </a:p>
                    <a:p>
                      <a:pPr marL="0" marR="0">
                        <a:spcBef>
                          <a:spcPts val="0"/>
                        </a:spcBef>
                        <a:spcAft>
                          <a:spcPts val="0"/>
                        </a:spcAft>
                      </a:pPr>
                      <a:r>
                        <a:rPr lang="en-US" sz="1500" b="0" baseline="0" dirty="0" smtClean="0">
                          <a:solidFill>
                            <a:schemeClr val="tx1"/>
                          </a:solidFill>
                          <a:effectLst/>
                          <a:latin typeface="+mn-lt"/>
                          <a:ea typeface="Times New Roman"/>
                          <a:cs typeface="Times New Roman"/>
                        </a:rPr>
                        <a:t>                     on the NYSESLAT [154-2.3(m)(1)(</a:t>
                      </a:r>
                      <a:r>
                        <a:rPr lang="en-US" sz="1500" b="0" baseline="0" dirty="0" err="1" smtClean="0">
                          <a:solidFill>
                            <a:schemeClr val="tx1"/>
                          </a:solidFill>
                          <a:effectLst/>
                          <a:latin typeface="+mn-lt"/>
                          <a:ea typeface="Times New Roman"/>
                          <a:cs typeface="Times New Roman"/>
                        </a:rPr>
                        <a:t>i</a:t>
                      </a:r>
                      <a:r>
                        <a:rPr lang="en-US" sz="1500" b="0" baseline="0" dirty="0" smtClean="0">
                          <a:solidFill>
                            <a:schemeClr val="tx1"/>
                          </a:solidFill>
                          <a:effectLst/>
                          <a:latin typeface="+mn-lt"/>
                          <a:ea typeface="Times New Roman"/>
                          <a:cs typeface="Times New Roman"/>
                        </a:rPr>
                        <a:t>)]</a:t>
                      </a:r>
                    </a:p>
                    <a:p>
                      <a:pPr marL="0" marR="0">
                        <a:spcBef>
                          <a:spcPts val="0"/>
                        </a:spcBef>
                        <a:spcAft>
                          <a:spcPts val="0"/>
                        </a:spcAft>
                      </a:pPr>
                      <a:endParaRPr lang="en-US" sz="1500" b="0" baseline="0" dirty="0" smtClean="0">
                        <a:solidFill>
                          <a:schemeClr val="tx1"/>
                        </a:solidFill>
                        <a:effectLst/>
                        <a:latin typeface="+mn-lt"/>
                        <a:ea typeface="Times New Roman"/>
                        <a:cs typeface="Times New Roman"/>
                      </a:endParaRPr>
                    </a:p>
                    <a:p>
                      <a:pPr marL="0" marR="0">
                        <a:spcBef>
                          <a:spcPts val="0"/>
                        </a:spcBef>
                        <a:spcAft>
                          <a:spcPts val="0"/>
                        </a:spcAft>
                      </a:pPr>
                      <a:r>
                        <a:rPr lang="en-US" sz="1500" b="0" baseline="0" dirty="0" smtClean="0">
                          <a:solidFill>
                            <a:schemeClr val="tx1"/>
                          </a:solidFill>
                          <a:effectLst/>
                          <a:latin typeface="+mn-lt"/>
                          <a:ea typeface="Times New Roman"/>
                          <a:cs typeface="Times New Roman"/>
                        </a:rPr>
                        <a:t>OPTION 2) </a:t>
                      </a:r>
                      <a:r>
                        <a:rPr lang="en-US" sz="1500" b="0" dirty="0" smtClean="0">
                          <a:solidFill>
                            <a:schemeClr val="tx1"/>
                          </a:solidFill>
                          <a:effectLst/>
                          <a:latin typeface="+mn-lt"/>
                          <a:ea typeface="Times New Roman"/>
                          <a:cs typeface="Times New Roman"/>
                        </a:rPr>
                        <a:t> </a:t>
                      </a:r>
                      <a:r>
                        <a:rPr lang="en-US" sz="1500" b="0" baseline="0" dirty="0" smtClean="0">
                          <a:solidFill>
                            <a:schemeClr val="tx1"/>
                          </a:solidFill>
                          <a:effectLst/>
                          <a:latin typeface="+mn-lt"/>
                          <a:ea typeface="Times New Roman"/>
                          <a:cs typeface="Times New Roman"/>
                        </a:rPr>
                        <a:t> Scoring at the </a:t>
                      </a:r>
                      <a:r>
                        <a:rPr lang="en-US" sz="1500" b="0" dirty="0" smtClean="0">
                          <a:solidFill>
                            <a:schemeClr val="tx1"/>
                          </a:solidFill>
                          <a:effectLst/>
                          <a:latin typeface="+mn-lt"/>
                        </a:rPr>
                        <a:t>Advanced/Expanding level</a:t>
                      </a:r>
                      <a:r>
                        <a:rPr lang="en-US" sz="1500" b="0" baseline="0" dirty="0" smtClean="0">
                          <a:solidFill>
                            <a:schemeClr val="tx1"/>
                          </a:solidFill>
                          <a:effectLst/>
                          <a:latin typeface="+mn-lt"/>
                        </a:rPr>
                        <a:t> on                 </a:t>
                      </a:r>
                    </a:p>
                    <a:p>
                      <a:pPr marL="0" marR="0">
                        <a:spcBef>
                          <a:spcPts val="0"/>
                        </a:spcBef>
                        <a:spcAft>
                          <a:spcPts val="0"/>
                        </a:spcAft>
                      </a:pPr>
                      <a:r>
                        <a:rPr lang="en-US" sz="1500" b="0" baseline="0" dirty="0" smtClean="0">
                          <a:solidFill>
                            <a:schemeClr val="tx1"/>
                          </a:solidFill>
                          <a:effectLst/>
                          <a:latin typeface="+mn-lt"/>
                        </a:rPr>
                        <a:t>                     the NYSESLAT, </a:t>
                      </a:r>
                    </a:p>
                    <a:p>
                      <a:pPr marL="0" lvl="0" indent="0">
                        <a:buFont typeface="+mj-lt"/>
                        <a:buNone/>
                      </a:pPr>
                      <a:r>
                        <a:rPr lang="en-US" sz="1500" b="0" baseline="0" dirty="0" smtClean="0">
                          <a:solidFill>
                            <a:schemeClr val="tx1"/>
                          </a:solidFill>
                          <a:effectLst/>
                          <a:latin typeface="+mn-lt"/>
                        </a:rPr>
                        <a:t>                                    -and-</a:t>
                      </a:r>
                    </a:p>
                    <a:p>
                      <a:pPr marL="0" lvl="0" indent="0">
                        <a:buFont typeface="+mj-lt"/>
                        <a:buNone/>
                      </a:pPr>
                      <a:r>
                        <a:rPr lang="en-US" sz="1500" b="0" baseline="0" dirty="0" smtClean="0">
                          <a:solidFill>
                            <a:schemeClr val="tx1"/>
                          </a:solidFill>
                          <a:effectLst/>
                          <a:latin typeface="+mn-lt"/>
                        </a:rPr>
                        <a:t>                       </a:t>
                      </a:r>
                      <a:r>
                        <a:rPr lang="en-US" sz="1500" b="0" baseline="0" dirty="0" smtClean="0">
                          <a:solidFill>
                            <a:schemeClr val="tx1"/>
                          </a:solidFill>
                          <a:effectLst/>
                          <a:latin typeface="+mn-lt"/>
                          <a:sym typeface="Wingdings"/>
                        </a:rPr>
                        <a:t> </a:t>
                      </a:r>
                      <a:r>
                        <a:rPr lang="en-US" sz="1500" b="0" baseline="0" dirty="0" smtClean="0">
                          <a:solidFill>
                            <a:schemeClr val="tx1"/>
                          </a:solidFill>
                          <a:effectLst/>
                          <a:latin typeface="+mn-lt"/>
                        </a:rPr>
                        <a:t>3+ on a grade 3-8 ELA Assessment,</a:t>
                      </a:r>
                    </a:p>
                    <a:p>
                      <a:pPr marL="0" lvl="0" indent="0">
                        <a:buFont typeface="+mj-lt"/>
                        <a:buNone/>
                      </a:pPr>
                      <a:r>
                        <a:rPr lang="en-US" sz="1500" b="0" baseline="0" dirty="0" smtClean="0">
                          <a:solidFill>
                            <a:schemeClr val="tx1"/>
                          </a:solidFill>
                          <a:effectLst/>
                          <a:latin typeface="+mn-lt"/>
                        </a:rPr>
                        <a:t>                                     -or-     </a:t>
                      </a:r>
                    </a:p>
                    <a:p>
                      <a:pPr marL="0" lvl="0" indent="0">
                        <a:buFont typeface="+mj-lt"/>
                        <a:buNone/>
                      </a:pPr>
                      <a:r>
                        <a:rPr lang="en-US" sz="1500" b="0" baseline="0" dirty="0" smtClean="0">
                          <a:solidFill>
                            <a:schemeClr val="tx1"/>
                          </a:solidFill>
                          <a:effectLst/>
                          <a:latin typeface="+mn-lt"/>
                        </a:rPr>
                        <a:t>                       </a:t>
                      </a:r>
                      <a:r>
                        <a:rPr lang="en-US" sz="1500" b="0" baseline="0" dirty="0" smtClean="0">
                          <a:solidFill>
                            <a:schemeClr val="tx1"/>
                          </a:solidFill>
                          <a:effectLst/>
                          <a:latin typeface="+mn-lt"/>
                          <a:sym typeface="Wingdings"/>
                        </a:rPr>
                        <a:t> </a:t>
                      </a:r>
                      <a:r>
                        <a:rPr lang="en-US" sz="1500" b="0" baseline="0" dirty="0" smtClean="0">
                          <a:solidFill>
                            <a:schemeClr val="tx1"/>
                          </a:solidFill>
                          <a:effectLst/>
                          <a:latin typeface="+mn-lt"/>
                        </a:rPr>
                        <a:t>65 + on the Regents Exam in English</a:t>
                      </a:r>
                    </a:p>
                    <a:p>
                      <a:pPr marL="0" lvl="0" indent="0">
                        <a:buFont typeface="+mj-lt"/>
                        <a:buNone/>
                      </a:pPr>
                      <a:r>
                        <a:rPr lang="en-US" sz="1500" b="0" baseline="0" dirty="0" smtClean="0">
                          <a:solidFill>
                            <a:schemeClr val="tx1"/>
                          </a:solidFill>
                          <a:effectLst/>
                          <a:latin typeface="+mn-lt"/>
                        </a:rPr>
                        <a:t>                                                           [154-2.3(m)(1)(ii)]</a:t>
                      </a:r>
                    </a:p>
                    <a:p>
                      <a:pPr marL="0" lvl="0" indent="0">
                        <a:buFont typeface="+mj-lt"/>
                        <a:buNone/>
                      </a:pPr>
                      <a:endParaRPr lang="en-US" sz="1500" b="0" baseline="0" dirty="0" smtClean="0">
                        <a:solidFill>
                          <a:schemeClr val="tx1"/>
                        </a:solidFill>
                        <a:effectLst/>
                        <a:latin typeface="+mn-lt"/>
                      </a:endParaRPr>
                    </a:p>
                    <a:p>
                      <a:pPr marL="0" lvl="0" indent="0">
                        <a:buFont typeface="+mj-lt"/>
                        <a:buNone/>
                      </a:pPr>
                      <a:r>
                        <a:rPr lang="en-US" sz="1500" b="0" baseline="0" dirty="0" smtClean="0">
                          <a:solidFill>
                            <a:schemeClr val="tx1"/>
                          </a:solidFill>
                          <a:effectLst/>
                          <a:latin typeface="+mn-lt"/>
                        </a:rPr>
                        <a:t>OPTION 3)  Please see Areas of Pending Regulation:  </a:t>
                      </a:r>
                    </a:p>
                    <a:p>
                      <a:pPr marL="0" lvl="0" indent="0">
                        <a:buFont typeface="+mj-lt"/>
                        <a:buNone/>
                      </a:pPr>
                      <a:r>
                        <a:rPr lang="en-US" sz="1500" b="0" baseline="0" dirty="0" smtClean="0">
                          <a:solidFill>
                            <a:schemeClr val="tx1"/>
                          </a:solidFill>
                          <a:effectLst/>
                          <a:latin typeface="+mn-lt"/>
                        </a:rPr>
                        <a:t>                     Students with Disabilities.  [154-2.3(m)(2)] </a:t>
                      </a:r>
                    </a:p>
                  </a:txBody>
                  <a:tcPr marL="68580" marR="68580" marT="9525" marB="0">
                    <a:solidFill>
                      <a:schemeClr val="accent5">
                        <a:lumMod val="90000"/>
                      </a:schemeClr>
                    </a:solidFill>
                  </a:tcPr>
                </a:tc>
                <a:tc>
                  <a:txBody>
                    <a:bodyPr/>
                    <a:lstStyle/>
                    <a:p>
                      <a:pPr marL="0" marR="0" algn="ctr">
                        <a:spcBef>
                          <a:spcPts val="0"/>
                        </a:spcBef>
                        <a:spcAft>
                          <a:spcPts val="0"/>
                        </a:spcAft>
                      </a:pPr>
                      <a:endParaRPr lang="en-US" sz="1400" kern="1200" dirty="0" smtClean="0">
                        <a:solidFill>
                          <a:schemeClr val="dk1"/>
                        </a:solidFill>
                        <a:effectLst/>
                        <a:latin typeface="+mn-lt"/>
                        <a:ea typeface="+mn-ea"/>
                        <a:cs typeface="+mn-cs"/>
                      </a:endParaRPr>
                    </a:p>
                    <a:p>
                      <a:pPr algn="ctr"/>
                      <a:endParaRPr lang="en-US" sz="1400" kern="1200" dirty="0" smtClean="0">
                        <a:solidFill>
                          <a:schemeClr val="dk1"/>
                        </a:solidFill>
                        <a:effectLst/>
                        <a:latin typeface="+mn-lt"/>
                        <a:ea typeface="+mn-ea"/>
                        <a:cs typeface="+mn-cs"/>
                      </a:endParaRPr>
                    </a:p>
                    <a:p>
                      <a:pPr algn="ctr"/>
                      <a:endParaRPr lang="en-US" sz="1400" kern="1200" dirty="0" smtClean="0">
                        <a:solidFill>
                          <a:schemeClr val="dk1"/>
                        </a:solidFill>
                        <a:effectLst/>
                        <a:latin typeface="+mn-lt"/>
                        <a:ea typeface="+mn-ea"/>
                        <a:cs typeface="+mn-cs"/>
                      </a:endParaRPr>
                    </a:p>
                    <a:p>
                      <a:pPr algn="ctr"/>
                      <a:endParaRPr lang="en-US" sz="1400" kern="1200" dirty="0" smtClean="0">
                        <a:solidFill>
                          <a:schemeClr val="dk1"/>
                        </a:solidFill>
                        <a:effectLst/>
                        <a:latin typeface="+mn-lt"/>
                        <a:ea typeface="+mn-ea"/>
                        <a:cs typeface="+mn-cs"/>
                      </a:endParaRPr>
                    </a:p>
                  </a:txBody>
                  <a:tcPr marL="68580" marR="68580" marT="0" marB="0">
                    <a:solidFill>
                      <a:srgbClr val="F3F9FA"/>
                    </a:solidFill>
                  </a:tcPr>
                </a:tc>
              </a:tr>
            </a:tbl>
          </a:graphicData>
        </a:graphic>
      </p:graphicFrame>
      <p:sp>
        <p:nvSpPr>
          <p:cNvPr id="9" name="TextBox 8"/>
          <p:cNvSpPr txBox="1">
            <a:spLocks noChangeArrowheads="1"/>
          </p:cNvSpPr>
          <p:nvPr/>
        </p:nvSpPr>
        <p:spPr bwMode="auto">
          <a:xfrm>
            <a:off x="7943850" y="28194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7F55EB2-D8A7-5A47-8132-1DA5BA155814}" type="slidenum">
              <a:rPr lang="en-US" sz="1400">
                <a:solidFill>
                  <a:srgbClr val="FFFFFF"/>
                </a:solidFill>
                <a:latin typeface="CartoGothic Std" charset="0"/>
              </a:rPr>
              <a:pPr eaLnBrk="1" hangingPunct="1"/>
              <a:t>19</a:t>
            </a:fld>
            <a:endParaRPr lang="en-US" sz="1400">
              <a:solidFill>
                <a:srgbClr val="FFFFFF"/>
              </a:solidFill>
              <a:latin typeface="CartoGothic Std" charset="0"/>
            </a:endParaRPr>
          </a:p>
        </p:txBody>
      </p:sp>
      <p:graphicFrame>
        <p:nvGraphicFramePr>
          <p:cNvPr id="5" name="Content Placeholder 4"/>
          <p:cNvGraphicFramePr>
            <a:graphicFrameLocks noGrp="1"/>
          </p:cNvGraphicFramePr>
          <p:nvPr>
            <p:ph idx="1"/>
          </p:nvPr>
        </p:nvGraphicFramePr>
        <p:xfrm>
          <a:off x="0" y="0"/>
          <a:ext cx="9144000" cy="6324601"/>
        </p:xfrm>
        <a:graphic>
          <a:graphicData uri="http://schemas.openxmlformats.org/drawingml/2006/table">
            <a:tbl>
              <a:tblPr/>
              <a:tblGrid>
                <a:gridCol w="3810000"/>
                <a:gridCol w="3962400"/>
                <a:gridCol w="1371600"/>
              </a:tblGrid>
              <a:tr h="56038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INTERVENTION SUPPORT FOR ELLS</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496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271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do not require school districts to annually identify ELLs not demonstrating adequate performance or provide appropriate support services to achieve and maintain academic success.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Districts are required to annually identify ELLs not demonstrating adequate performance and provide additional support services aligned to district wide intervention plans. [154-2.3(j)]</a:t>
                      </a:r>
                    </a:p>
                  </a:txBody>
                  <a:tcPr marL="68580" marR="68580" marT="952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5085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FORMER ELL SERVICES</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3544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state and federal guidance calls for school districts to provide one to two years of support services to students who exit out of ELL status (Former ELLs).</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School districts are required to provide at least two years of Former ELL services to support students who exit out of ELL status including: </a:t>
                      </a:r>
                    </a:p>
                    <a:p>
                      <a:pPr marL="0" marR="0" lvl="0" indent="0" algn="l" defTabSz="914400" rtl="0" eaLnBrk="1" fontAlgn="base" latinLnBrk="0" hangingPunct="1">
                        <a:lnSpc>
                          <a:spcPct val="115000"/>
                        </a:lnSpc>
                        <a:spcBef>
                          <a:spcPct val="0"/>
                        </a:spcBef>
                        <a:spcAft>
                          <a:spcPct val="0"/>
                        </a:spcAft>
                        <a:buClrTx/>
                        <a:buSzTx/>
                        <a:buFont typeface="Symbol" charset="0"/>
                        <a:buChar char=""/>
                        <a:tabLst/>
                      </a:pPr>
                      <a:endParaRPr kumimoji="0" lang="en-US" sz="8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15000"/>
                        </a:lnSpc>
                        <a:spcBef>
                          <a:spcPct val="0"/>
                        </a:spcBef>
                        <a:spcAft>
                          <a:spcPct val="0"/>
                        </a:spcAft>
                        <a:buClrTx/>
                        <a:buSzTx/>
                        <a:buFont typeface="Symbol" charset="0"/>
                        <a:buChar char=""/>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 half unit of study of Integrated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ENL/ESL in ELA, Math, Science or Social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Studies,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1" i="0" u="none" strike="noStrike" cap="none" normalizeH="0" baseline="0">
                          <a:ln>
                            <a:noFill/>
                          </a:ln>
                          <a:solidFill>
                            <a:schemeClr val="tx1"/>
                          </a:solidFill>
                          <a:effectLst/>
                          <a:latin typeface="Arial" charset="0"/>
                          <a:ea typeface="ＭＳ Ｐゴシック" charset="0"/>
                          <a:cs typeface="Times New Roman" charset="0"/>
                        </a:rPr>
                        <a:t>       ~and/or~</a:t>
                      </a:r>
                    </a:p>
                    <a:p>
                      <a:pPr marL="0" marR="0" lvl="0" indent="0" algn="l" defTabSz="914400" rtl="0" eaLnBrk="1" fontAlgn="base" latinLnBrk="0" hangingPunct="1">
                        <a:lnSpc>
                          <a:spcPct val="115000"/>
                        </a:lnSpc>
                        <a:spcBef>
                          <a:spcPct val="0"/>
                        </a:spcBef>
                        <a:spcAft>
                          <a:spcPct val="0"/>
                        </a:spcAft>
                        <a:buClrTx/>
                        <a:buSzTx/>
                        <a:buFont typeface="Symbol" charset="0"/>
                        <a:buChar char=""/>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With OBEFLS approval, other services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that monitor and support each Former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ELL</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language development and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academic progress.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[154-2.3(h)(1)(v)] and [154-2.3(h)(1)(v)] </a:t>
                      </a:r>
                    </a:p>
                  </a:txBody>
                  <a:tcPr marL="68580" marR="68580" marT="952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8" name="TextBox 7"/>
          <p:cNvSpPr txBox="1">
            <a:spLocks noChangeArrowheads="1"/>
          </p:cNvSpPr>
          <p:nvPr/>
        </p:nvSpPr>
        <p:spPr bwMode="auto">
          <a:xfrm>
            <a:off x="7912100" y="41529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
        <p:nvSpPr>
          <p:cNvPr id="9" name="TextBox 8"/>
          <p:cNvSpPr txBox="1">
            <a:spLocks noChangeArrowheads="1"/>
          </p:cNvSpPr>
          <p:nvPr/>
        </p:nvSpPr>
        <p:spPr bwMode="auto">
          <a:xfrm>
            <a:off x="7912100" y="12954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Evaluator Certification Criteria</a:t>
            </a:r>
            <a:endParaRPr lang="en-US" dirty="0"/>
          </a:p>
        </p:txBody>
      </p:sp>
      <p:sp>
        <p:nvSpPr>
          <p:cNvPr id="3" name="Content Placeholder 2"/>
          <p:cNvSpPr>
            <a:spLocks noGrp="1"/>
          </p:cNvSpPr>
          <p:nvPr>
            <p:ph idx="1"/>
          </p:nvPr>
        </p:nvSpPr>
        <p:spPr>
          <a:xfrm>
            <a:off x="779463" y="1949824"/>
            <a:ext cx="7583488" cy="4516084"/>
          </a:xfrm>
        </p:spPr>
        <p:txBody>
          <a:bodyPr/>
          <a:lstStyle/>
          <a:p>
            <a:pPr marL="0" indent="0">
              <a:buNone/>
            </a:pPr>
            <a:r>
              <a:rPr lang="en-US" sz="2800" b="1" dirty="0"/>
              <a:t>Evaluator Training and Certification 30.29 (b)</a:t>
            </a:r>
          </a:p>
          <a:p>
            <a:r>
              <a:rPr lang="en-US" sz="2400" dirty="0"/>
              <a:t>2. Evidence Based Observation Techniques</a:t>
            </a:r>
          </a:p>
          <a:p>
            <a:r>
              <a:rPr lang="en-US" sz="2400" dirty="0"/>
              <a:t>4. State Approved Teacher Rubrics</a:t>
            </a:r>
          </a:p>
          <a:p>
            <a:r>
              <a:rPr lang="en-US" sz="2400" dirty="0"/>
              <a:t>5. Assessment Tools to Evaluate Teachers &amp; Building Principals</a:t>
            </a:r>
          </a:p>
          <a:p>
            <a:r>
              <a:rPr lang="en-US" sz="2400" dirty="0"/>
              <a:t>9. Evaluating Teachers and Principals of English Language Learners</a:t>
            </a:r>
          </a:p>
          <a:p>
            <a:pPr marL="0" indent="0">
              <a:buNone/>
            </a:pPr>
            <a:endParaRPr lang="en-US" dirty="0"/>
          </a:p>
        </p:txBody>
      </p:sp>
    </p:spTree>
    <p:extLst>
      <p:ext uri="{BB962C8B-B14F-4D97-AF65-F5344CB8AC3E}">
        <p14:creationId xmlns:p14="http://schemas.microsoft.com/office/powerpoint/2010/main" val="3211201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noGrp="1"/>
          </p:cNvGraphicFramePr>
          <p:nvPr>
            <p:ph idx="1"/>
          </p:nvPr>
        </p:nvGraphicFramePr>
        <p:xfrm>
          <a:off x="0" y="0"/>
          <a:ext cx="9144000" cy="6248400"/>
        </p:xfrm>
        <a:graphic>
          <a:graphicData uri="http://schemas.openxmlformats.org/drawingml/2006/table">
            <a:tbl>
              <a:tblPr/>
              <a:tblGrid>
                <a:gridCol w="3886200"/>
                <a:gridCol w="3886200"/>
                <a:gridCol w="1371600"/>
              </a:tblGrid>
              <a:tr h="50165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PROFESSIONAL DEVELOPMENT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55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189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require in-service training to all personnel providing instruction or other services to ELLs, but do not require specific types of professional development beyond the general requirement of 175 hours of professional development over 5 years.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School districts are required to ensure that a prescribed percentage of Professional Development hours be specific to the needs of ELLs, co-teaching strategies, and integrating language and content instruction:</a:t>
                      </a:r>
                    </a:p>
                    <a:p>
                      <a:pPr marL="0" marR="0" lvl="0" indent="0" algn="l" defTabSz="914400" rtl="0" eaLnBrk="1" fontAlgn="base" latinLnBrk="0" hangingPunct="1">
                        <a:lnSpc>
                          <a:spcPct val="115000"/>
                        </a:lnSpc>
                        <a:spcBef>
                          <a:spcPct val="0"/>
                        </a:spcBef>
                        <a:spcAft>
                          <a:spcPct val="0"/>
                        </a:spcAft>
                        <a:buClrTx/>
                        <a:buSzTx/>
                        <a:buFont typeface="Symbol" charset="0"/>
                        <a:buChar char=""/>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15% total hours ELL-specific PD  for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All  Teachers</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1" i="0" u="none" strike="noStrike" cap="none" normalizeH="0" baseline="0">
                          <a:ln>
                            <a:noFill/>
                          </a:ln>
                          <a:solidFill>
                            <a:schemeClr val="tx1"/>
                          </a:solidFill>
                          <a:effectLst/>
                          <a:latin typeface="Arial" charset="0"/>
                          <a:ea typeface="ＭＳ Ｐゴシック" charset="0"/>
                          <a:cs typeface="Times New Roman" charset="0"/>
                        </a:rPr>
                        <a:t>              ~and~</a:t>
                      </a:r>
                    </a:p>
                    <a:p>
                      <a:pPr marL="0" marR="0" lvl="0" indent="0" algn="l" defTabSz="914400" rtl="0" eaLnBrk="1" fontAlgn="base" latinLnBrk="0" hangingPunct="1">
                        <a:lnSpc>
                          <a:spcPct val="115000"/>
                        </a:lnSpc>
                        <a:spcBef>
                          <a:spcPct val="0"/>
                        </a:spcBef>
                        <a:spcAft>
                          <a:spcPct val="0"/>
                        </a:spcAft>
                        <a:buClrTx/>
                        <a:buSzTx/>
                        <a:buFont typeface="Symbol" charset="0"/>
                        <a:buChar char=""/>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50% total hours ELL-specific PD for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Bilingual Education and ENL/ESL </a:t>
                      </a:r>
                    </a:p>
                    <a:p>
                      <a:pPr marL="0" marR="0" lvl="0" indent="0" algn="l" defTabSz="914400" rtl="0" eaLnBrk="1" fontAlgn="base" latinLnBrk="0" hangingPunct="1">
                        <a:lnSpc>
                          <a:spcPct val="115000"/>
                        </a:lnSpc>
                        <a:spcBef>
                          <a:spcPct val="0"/>
                        </a:spcBef>
                        <a:spcAft>
                          <a:spcPct val="0"/>
                        </a:spcAft>
                        <a:buClrTx/>
                        <a:buSzTx/>
                        <a:buFont typeface="Symbol" charset="0"/>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       teachers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txBody>
                  <a:tcPr marL="68580" marR="68580"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33809"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425FEE1-9D05-A540-8AD7-CBE81413736D}" type="slidenum">
              <a:rPr lang="en-US" sz="1400">
                <a:solidFill>
                  <a:srgbClr val="FFFFFF"/>
                </a:solidFill>
                <a:latin typeface="CartoGothic Std" charset="0"/>
              </a:rPr>
              <a:pPr eaLnBrk="1" hangingPunct="1"/>
              <a:t>20</a:t>
            </a:fld>
            <a:endParaRPr lang="en-US" sz="1400">
              <a:solidFill>
                <a:srgbClr val="FFFFFF"/>
              </a:solidFill>
              <a:latin typeface="CartoGothic Std" charset="0"/>
            </a:endParaRPr>
          </a:p>
        </p:txBody>
      </p:sp>
      <p:sp>
        <p:nvSpPr>
          <p:cNvPr id="8" name="TextBox 7"/>
          <p:cNvSpPr txBox="1">
            <a:spLocks noChangeArrowheads="1"/>
          </p:cNvSpPr>
          <p:nvPr/>
        </p:nvSpPr>
        <p:spPr bwMode="auto">
          <a:xfrm>
            <a:off x="7924800" y="1938338"/>
            <a:ext cx="1066800" cy="831850"/>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7B05E4A-C236-2D44-881B-65F63C596991}" type="slidenum">
              <a:rPr lang="en-US" sz="1400">
                <a:solidFill>
                  <a:srgbClr val="FFFFFF"/>
                </a:solidFill>
                <a:latin typeface="CartoGothic Std" charset="0"/>
              </a:rPr>
              <a:pPr eaLnBrk="1" hangingPunct="1"/>
              <a:t>21</a:t>
            </a:fld>
            <a:endParaRPr lang="en-US" sz="1400">
              <a:solidFill>
                <a:srgbClr val="FFFFFF"/>
              </a:solidFill>
              <a:latin typeface="CartoGothic Std" charset="0"/>
            </a:endParaRPr>
          </a:p>
        </p:txBody>
      </p:sp>
      <p:graphicFrame>
        <p:nvGraphicFramePr>
          <p:cNvPr id="5" name="Content Placeholder 4"/>
          <p:cNvGraphicFramePr>
            <a:graphicFrameLocks noGrp="1"/>
          </p:cNvGraphicFramePr>
          <p:nvPr/>
        </p:nvGraphicFramePr>
        <p:xfrm>
          <a:off x="19050" y="0"/>
          <a:ext cx="9144000" cy="6249989"/>
        </p:xfrm>
        <a:graphic>
          <a:graphicData uri="http://schemas.openxmlformats.org/drawingml/2006/table">
            <a:tbl>
              <a:tblPr/>
              <a:tblGrid>
                <a:gridCol w="3886200"/>
                <a:gridCol w="3886200"/>
                <a:gridCol w="1371600"/>
              </a:tblGrid>
              <a:tr h="5159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FFFFF"/>
                          </a:solidFill>
                          <a:effectLst/>
                          <a:latin typeface="Arial" charset="0"/>
                          <a:ea typeface="ＭＳ Ｐゴシック" charset="0"/>
                          <a:cs typeface="Times New Roman" charset="0"/>
                        </a:rPr>
                        <a:t>SCHOOL DISTRICT PLANNING AND REPORTING</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503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398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rPr>
                        <a:t>Current regulations require school districts to provide information in plans regarding programs for ELLs, information provided to parents, methods to annually measure and track ELL progress, and systems to identify, assess, and exit students from ELL status.</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rPr>
                        <a:t>School districts are required to provide additional information in comprehensive plans regarding programs for subpopulations of ELLs, information provided to parents in the languages they best understand, methods to annually measure and track ELL progress, and systems to identify, assess, and exit students from ELL status. [154-2.4(b)] </a:t>
                      </a:r>
                    </a:p>
                  </a:txBody>
                  <a:tcPr marL="68580" marR="68580"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83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rPr>
                        <a:t>Current regulations do not require school districts to report ELL program information for subpopulations of ELLs or by languages spoken in the school district.   Current regulations do require school districts to provide information in reports regarding programs for ELLs, information provided to parents, methods to annually measure and track ELL progress, and systems to identify, assess, and exit students from ELL status</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rPr>
                        <a:t>School districts are required to provide additional information in reports regarding programs for subpopulations of ELLs including program information, if offered, by subpopulations and languages spoken in the school district. [154-2.4(c)] </a:t>
                      </a:r>
                    </a:p>
                  </a:txBody>
                  <a:tcPr marL="68580" marR="68580" marT="952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DE1"/>
                    </a:solidFill>
                  </a:tcPr>
                </a:tc>
                <a:tc vMerge="1">
                  <a:txBody>
                    <a:bodyPr/>
                    <a:lstStyle/>
                    <a:p>
                      <a:endParaRPr lang="en-US"/>
                    </a:p>
                  </a:txBody>
                  <a:tcPr/>
                </a:tc>
              </a:tr>
            </a:tbl>
          </a:graphicData>
        </a:graphic>
      </p:graphicFrame>
      <p:sp>
        <p:nvSpPr>
          <p:cNvPr id="7" name="TextBox 6"/>
          <p:cNvSpPr txBox="1">
            <a:spLocks noChangeArrowheads="1"/>
          </p:cNvSpPr>
          <p:nvPr/>
        </p:nvSpPr>
        <p:spPr bwMode="auto">
          <a:xfrm>
            <a:off x="7924800" y="16764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
        <p:nvSpPr>
          <p:cNvPr id="9" name="TextBox 8"/>
          <p:cNvSpPr txBox="1">
            <a:spLocks noChangeArrowheads="1"/>
          </p:cNvSpPr>
          <p:nvPr/>
        </p:nvSpPr>
        <p:spPr bwMode="auto">
          <a:xfrm>
            <a:off x="7924800" y="4495800"/>
            <a:ext cx="1066800" cy="830263"/>
          </a:xfrm>
          <a:prstGeom prst="rect">
            <a:avLst/>
          </a:prstGeom>
          <a:solidFill>
            <a:schemeClr val="accent1"/>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301625" y="76200"/>
            <a:ext cx="8229600" cy="1143000"/>
          </a:xfrm>
        </p:spPr>
        <p:txBody>
          <a:bodyPr/>
          <a:lstStyle/>
          <a:p>
            <a:r>
              <a:rPr lang="en-US" sz="3200">
                <a:solidFill>
                  <a:srgbClr val="FED6F6"/>
                </a:solidFill>
                <a:latin typeface="Arial" charset="0"/>
              </a:rPr>
              <a:t>AREAS OF PENDING REGULATION</a:t>
            </a:r>
            <a:r>
              <a:rPr lang="en-US" sz="3600">
                <a:latin typeface="Arial" charset="0"/>
              </a:rPr>
              <a:t/>
            </a:r>
            <a:br>
              <a:rPr lang="en-US" sz="3600">
                <a:latin typeface="Arial" charset="0"/>
              </a:rPr>
            </a:br>
            <a:endParaRPr lang="en-US">
              <a:latin typeface="Arial" charset="0"/>
            </a:endParaRPr>
          </a:p>
        </p:txBody>
      </p:sp>
      <p:sp>
        <p:nvSpPr>
          <p:cNvPr id="3" name="Content Placeholder 2"/>
          <p:cNvSpPr>
            <a:spLocks noGrp="1"/>
          </p:cNvSpPr>
          <p:nvPr>
            <p:ph idx="1"/>
          </p:nvPr>
        </p:nvSpPr>
        <p:spPr>
          <a:xfrm>
            <a:off x="1676400" y="990600"/>
            <a:ext cx="5410200" cy="4953000"/>
          </a:xfrm>
          <a:solidFill>
            <a:schemeClr val="bg1"/>
          </a:solidFill>
        </p:spPr>
        <p:txBody>
          <a:bodyPr/>
          <a:lstStyle/>
          <a:p>
            <a:pPr>
              <a:buClr>
                <a:schemeClr val="accent1">
                  <a:lumMod val="90000"/>
                </a:schemeClr>
              </a:buClr>
              <a:buFont typeface="Wingdings" panose="05000000000000000000" pitchFamily="2" charset="2"/>
              <a:buChar char="q"/>
              <a:defRPr/>
            </a:pPr>
            <a:endParaRPr lang="en-US" sz="2400" dirty="0" smtClean="0">
              <a:ea typeface="Verdana" panose="020B0604030504040204" pitchFamily="34" charset="0"/>
            </a:endParaRPr>
          </a:p>
          <a:p>
            <a:pPr marL="640080" lvl="1">
              <a:buClr>
                <a:srgbClr val="EF87D9"/>
              </a:buClr>
              <a:buFont typeface="Wingdings" pitchFamily="2" charset="2"/>
              <a:buChar char="q"/>
              <a:defRPr/>
            </a:pPr>
            <a:r>
              <a:rPr lang="en-US" dirty="0" smtClean="0"/>
              <a:t>Prospective Teacher Certification</a:t>
            </a:r>
          </a:p>
          <a:p>
            <a:pPr marL="640080" lvl="1">
              <a:buClr>
                <a:srgbClr val="EF87D9"/>
              </a:buClr>
              <a:buFont typeface="Wingdings" pitchFamily="2" charset="2"/>
              <a:buChar char="q"/>
              <a:defRPr/>
            </a:pPr>
            <a:r>
              <a:rPr lang="en-US" dirty="0" smtClean="0"/>
              <a:t>Certification and Seniority Protection</a:t>
            </a:r>
          </a:p>
          <a:p>
            <a:pPr marL="640080" lvl="1">
              <a:buClr>
                <a:srgbClr val="EF87D9"/>
              </a:buClr>
              <a:buFont typeface="Wingdings" pitchFamily="2" charset="2"/>
              <a:buChar char="q"/>
              <a:defRPr/>
            </a:pPr>
            <a:endParaRPr lang="en-US" dirty="0" smtClean="0"/>
          </a:p>
          <a:p>
            <a:pPr marL="640080" lvl="1">
              <a:buClr>
                <a:srgbClr val="EF87D9"/>
              </a:buClr>
              <a:buFont typeface="Wingdings" pitchFamily="2" charset="2"/>
              <a:buChar char="q"/>
              <a:defRPr/>
            </a:pPr>
            <a:endParaRPr lang="en-US" dirty="0" smtClean="0"/>
          </a:p>
          <a:p>
            <a:pPr marL="640080" lvl="1">
              <a:buClr>
                <a:srgbClr val="EF87D9"/>
              </a:buClr>
              <a:buFont typeface="Wingdings" pitchFamily="2" charset="2"/>
              <a:buChar char="q"/>
              <a:defRPr/>
            </a:pPr>
            <a:endParaRPr lang="en-US" dirty="0" smtClean="0"/>
          </a:p>
          <a:p>
            <a:pPr marL="640080" lvl="1">
              <a:buClr>
                <a:srgbClr val="EF87D9"/>
              </a:buClr>
              <a:buFont typeface="Wingdings" pitchFamily="2" charset="2"/>
              <a:buChar char="q"/>
              <a:defRPr/>
            </a:pPr>
            <a:endParaRPr lang="en-US" dirty="0" smtClean="0"/>
          </a:p>
          <a:p>
            <a:pPr marL="640080" lvl="1">
              <a:buClr>
                <a:srgbClr val="EF87D9"/>
              </a:buClr>
              <a:buFont typeface="Wingdings" pitchFamily="2" charset="2"/>
              <a:buChar char="q"/>
              <a:defRPr/>
            </a:pPr>
            <a:endParaRPr lang="en-US" dirty="0" smtClean="0"/>
          </a:p>
          <a:p>
            <a:pPr marL="640080" lvl="1">
              <a:buClr>
                <a:srgbClr val="EF87D9"/>
              </a:buClr>
              <a:buFont typeface="Wingdings" pitchFamily="2" charset="2"/>
              <a:buChar char="q"/>
              <a:defRPr/>
            </a:pPr>
            <a:endParaRPr lang="en-US" dirty="0" smtClean="0"/>
          </a:p>
          <a:p>
            <a:pPr marL="240030" lvl="1" indent="0">
              <a:buClr>
                <a:schemeClr val="accent1">
                  <a:lumMod val="90000"/>
                </a:schemeClr>
              </a:buClr>
              <a:buFont typeface="Wingdings" pitchFamily="2" charset="2"/>
              <a:buNone/>
              <a:defRPr/>
            </a:pPr>
            <a:endParaRPr lang="en-US" dirty="0" smtClean="0"/>
          </a:p>
        </p:txBody>
      </p:sp>
      <p:sp>
        <p:nvSpPr>
          <p:cNvPr id="5" name="Slide Number Placeholder 2"/>
          <p:cNvSpPr>
            <a:spLocks noGrp="1"/>
          </p:cNvSpPr>
          <p:nvPr>
            <p:ph type="sldNum" sz="quarter" idx="10"/>
          </p:nvPr>
        </p:nvSpPr>
        <p:spPr/>
        <p:txBody>
          <a:bodyPr/>
          <a:lstStyle/>
          <a:p>
            <a:pPr>
              <a:defRPr/>
            </a:pPr>
            <a:r>
              <a:rPr lang="en-US" altLang="en-US" dirty="0">
                <a:solidFill>
                  <a:srgbClr val="FFFFFF"/>
                </a:solidFill>
                <a:latin typeface="CartoGothic Std"/>
              </a:rPr>
              <a:t>14</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endParaRPr lang="en-US">
              <a:latin typeface="Arial" charset="0"/>
            </a:endParaRPr>
          </a:p>
        </p:txBody>
      </p:sp>
      <p:sp>
        <p:nvSpPr>
          <p:cNvPr id="3993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F25003-7C4B-6D4D-A2FB-21E81E179747}" type="slidenum">
              <a:rPr lang="en-US" sz="1400">
                <a:solidFill>
                  <a:srgbClr val="FFFFFF"/>
                </a:solidFill>
                <a:latin typeface="CartoGothic Std" charset="0"/>
              </a:rPr>
              <a:pPr eaLnBrk="1" hangingPunct="1"/>
              <a:t>23</a:t>
            </a:fld>
            <a:endParaRPr lang="en-US" sz="1400">
              <a:solidFill>
                <a:srgbClr val="FFFFFF"/>
              </a:solidFill>
              <a:latin typeface="CartoGothic Std" charset="0"/>
            </a:endParaRPr>
          </a:p>
        </p:txBody>
      </p:sp>
      <p:graphicFrame>
        <p:nvGraphicFramePr>
          <p:cNvPr id="5" name="Table 4"/>
          <p:cNvGraphicFramePr>
            <a:graphicFrameLocks noGrp="1"/>
          </p:cNvGraphicFramePr>
          <p:nvPr/>
        </p:nvGraphicFramePr>
        <p:xfrm>
          <a:off x="0" y="0"/>
          <a:ext cx="9144000" cy="6248400"/>
        </p:xfrm>
        <a:graphic>
          <a:graphicData uri="http://schemas.openxmlformats.org/drawingml/2006/table">
            <a:tbl>
              <a:tblPr/>
              <a:tblGrid>
                <a:gridCol w="3421063"/>
                <a:gridCol w="3419475"/>
                <a:gridCol w="2303462"/>
              </a:tblGrid>
              <a:tr h="7064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ED6F6"/>
                          </a:solidFill>
                          <a:effectLst/>
                          <a:latin typeface="Arial" charset="0"/>
                          <a:ea typeface="ＭＳ Ｐゴシック" charset="0"/>
                          <a:cs typeface="Times New Roman" charset="0"/>
                        </a:rPr>
                        <a:t>PARENT NOTIFICATION &amp; INFORMATION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1057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3FD"/>
                    </a:solidFill>
                  </a:tcPr>
                </a:tc>
              </a:tr>
              <a:tr h="448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state that an ELL is required to be placed in a program within 10 days, and the parent is required to be notified.</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rPr>
                        <a:t>Upon written notification of a parent receiving his/her child</a:t>
                      </a:r>
                      <a:r>
                        <a:rPr kumimoji="0" lang="ja-JP" altLang="en-US" sz="1500" b="0" i="0" u="none" strike="noStrike" cap="none" normalizeH="0" baseline="0">
                          <a:ln>
                            <a:noFill/>
                          </a:ln>
                          <a:solidFill>
                            <a:schemeClr val="tx1"/>
                          </a:solidFill>
                          <a:effectLst/>
                          <a:latin typeface="Arial" charset="0"/>
                          <a:ea typeface="ＭＳ Ｐゴシック" charset="0"/>
                        </a:rPr>
                        <a:t>’</a:t>
                      </a:r>
                      <a:r>
                        <a:rPr kumimoji="0" lang="en-US" sz="1500" b="0" i="0" u="none" strike="noStrike" cap="none" normalizeH="0" baseline="0">
                          <a:ln>
                            <a:noFill/>
                          </a:ln>
                          <a:solidFill>
                            <a:schemeClr val="tx1"/>
                          </a:solidFill>
                          <a:effectLst/>
                          <a:latin typeface="Arial" charset="0"/>
                          <a:ea typeface="ＭＳ Ｐゴシック" charset="0"/>
                        </a:rPr>
                        <a:t>s placement in a Bilingual Education or ENL/ESL  program, the parent has 10 days to sign and return a statement indicating parental consent.  If the signed notification statement is not returned, the student will be placed in a Bilingual Education program, with the parent retaining the right to make the final program placement decision.</a:t>
                      </a:r>
                    </a:p>
                  </a:txBody>
                  <a:tcPr marL="68580" marR="68580"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3FD"/>
                    </a:solidFill>
                  </a:tcPr>
                </a:tc>
              </a:tr>
            </a:tbl>
          </a:graphicData>
        </a:graphic>
      </p:graphicFrame>
      <p:sp>
        <p:nvSpPr>
          <p:cNvPr id="7" name="TextBox 6"/>
          <p:cNvSpPr txBox="1">
            <a:spLocks noChangeArrowheads="1"/>
          </p:cNvSpPr>
          <p:nvPr/>
        </p:nvSpPr>
        <p:spPr bwMode="auto">
          <a:xfrm>
            <a:off x="7391400" y="2286000"/>
            <a:ext cx="1143000" cy="830263"/>
          </a:xfrm>
          <a:prstGeom prst="rect">
            <a:avLst/>
          </a:prstGeom>
          <a:solidFill>
            <a:srgbClr val="78BCFF"/>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endParaRPr lang="en-US">
              <a:latin typeface="Arial" charset="0"/>
            </a:endParaRPr>
          </a:p>
        </p:txBody>
      </p:sp>
      <p:sp>
        <p:nvSpPr>
          <p:cNvPr id="4198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D35BBF-EA36-094F-8F38-C6E7BA8E3F05}" type="slidenum">
              <a:rPr lang="en-US" sz="1400">
                <a:solidFill>
                  <a:srgbClr val="FFFFFF"/>
                </a:solidFill>
                <a:latin typeface="CartoGothic Std" charset="0"/>
              </a:rPr>
              <a:pPr eaLnBrk="1" hangingPunct="1"/>
              <a:t>24</a:t>
            </a:fld>
            <a:endParaRPr lang="en-US" sz="1400">
              <a:solidFill>
                <a:srgbClr val="FFFFFF"/>
              </a:solidFill>
              <a:latin typeface="CartoGothic Std" charset="0"/>
            </a:endParaRPr>
          </a:p>
        </p:txBody>
      </p:sp>
      <p:graphicFrame>
        <p:nvGraphicFramePr>
          <p:cNvPr id="5" name="Table 4"/>
          <p:cNvGraphicFramePr>
            <a:graphicFrameLocks noGrp="1"/>
          </p:cNvGraphicFramePr>
          <p:nvPr/>
        </p:nvGraphicFramePr>
        <p:xfrm>
          <a:off x="0" y="0"/>
          <a:ext cx="9144000" cy="6248400"/>
        </p:xfrm>
        <a:graphic>
          <a:graphicData uri="http://schemas.openxmlformats.org/drawingml/2006/table">
            <a:tbl>
              <a:tblPr/>
              <a:tblGrid>
                <a:gridCol w="2489200"/>
                <a:gridCol w="2489200"/>
                <a:gridCol w="2489200"/>
                <a:gridCol w="1676400"/>
              </a:tblGrid>
              <a:tr h="70643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ED6F6"/>
                          </a:solidFill>
                          <a:effectLst/>
                          <a:latin typeface="Arial" charset="0"/>
                          <a:ea typeface="ＭＳ Ｐゴシック" charset="0"/>
                          <a:cs typeface="Times New Roman" charset="0"/>
                        </a:rPr>
                        <a:t>PROFESSIONAL DEVELOPMENT</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057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AMENDMENT</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FD3FF"/>
                        </a:gs>
                        <a:gs pos="50000">
                          <a:srgbClr val="C3E2FF"/>
                        </a:gs>
                        <a:gs pos="100000">
                          <a:srgbClr val="E1F0FF"/>
                        </a:gs>
                      </a:gsLst>
                      <a:lin ang="108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FD3FF"/>
                        </a:gs>
                        <a:gs pos="50000">
                          <a:srgbClr val="C3E2FF"/>
                        </a:gs>
                        <a:gs pos="100000">
                          <a:srgbClr val="E1F0FF"/>
                        </a:gs>
                      </a:gsLst>
                      <a:lin ang="10800000" scaled="1"/>
                    </a:gradFill>
                  </a:tcPr>
                </a:tc>
              </a:tr>
              <a:tr h="448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require in-service training to all personnel providing instruction or other services to ELLs, but do not require specific types of professional development beyond the general requirement of 175 hours of professional development over 5 years.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School districts are required to ensure that at least 15% of professional development hours for all teachers, and 50% for Bilingual Education and ENL/ESL teachers be specific to the needs of ELLs, co-teaching strategies, and integrating language and content instruction for ELLs.</a:t>
                      </a:r>
                    </a:p>
                  </a:txBody>
                  <a:tcPr marL="68580" marR="68580"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rPr>
                        <a:t>The adopted amendment allows for school districts to annually seek permission from the Commissioner for a one year waiver from the 15%~50% PD requirements if ELL enrollment makes up less than 5% of the school district</a:t>
                      </a:r>
                      <a:r>
                        <a:rPr kumimoji="0" lang="ja-JP" altLang="en-US" sz="1500" b="0" i="0" u="none" strike="noStrike" cap="none" normalizeH="0" baseline="0">
                          <a:ln>
                            <a:noFill/>
                          </a:ln>
                          <a:solidFill>
                            <a:schemeClr val="tx1"/>
                          </a:solidFill>
                          <a:effectLst/>
                          <a:latin typeface="Arial" charset="0"/>
                          <a:ea typeface="ＭＳ Ｐゴシック" charset="0"/>
                        </a:rPr>
                        <a:t>’</a:t>
                      </a:r>
                      <a:r>
                        <a:rPr kumimoji="0" lang="en-US" sz="1500" b="0" i="0" u="none" strike="noStrike" cap="none" normalizeH="0" baseline="0">
                          <a:ln>
                            <a:noFill/>
                          </a:ln>
                          <a:solidFill>
                            <a:schemeClr val="tx1"/>
                          </a:solidFill>
                          <a:effectLst/>
                          <a:latin typeface="Arial" charset="0"/>
                          <a:ea typeface="ＭＳ Ｐゴシック" charset="0"/>
                        </a:rPr>
                        <a:t>s total student population, and the school district provides evidence that the district</a:t>
                      </a:r>
                      <a:r>
                        <a:rPr kumimoji="0" lang="ja-JP" altLang="en-US" sz="1500" b="0" i="0" u="none" strike="noStrike" cap="none" normalizeH="0" baseline="0">
                          <a:ln>
                            <a:noFill/>
                          </a:ln>
                          <a:solidFill>
                            <a:schemeClr val="tx1"/>
                          </a:solidFill>
                          <a:effectLst/>
                          <a:latin typeface="Arial" charset="0"/>
                          <a:ea typeface="ＭＳ Ｐゴシック" charset="0"/>
                        </a:rPr>
                        <a:t>’</a:t>
                      </a:r>
                      <a:r>
                        <a:rPr kumimoji="0" lang="en-US" sz="1500" b="0" i="0" u="none" strike="noStrike" cap="none" normalizeH="0" baseline="0">
                          <a:ln>
                            <a:noFill/>
                          </a:ln>
                          <a:solidFill>
                            <a:schemeClr val="tx1"/>
                          </a:solidFill>
                          <a:effectLst/>
                          <a:latin typeface="Arial" charset="0"/>
                          <a:ea typeface="ＭＳ Ｐゴシック" charset="0"/>
                        </a:rPr>
                        <a:t>s PD plan meets the needs of  its ELLs, co-teaching strategies, and integrating language and content instruction for its ELLs.</a:t>
                      </a:r>
                      <a:r>
                        <a:rPr kumimoji="0" lang="en-US" sz="1800" b="0" i="0" u="none" strike="noStrike" cap="none" normalizeH="0" baseline="0">
                          <a:ln>
                            <a:noFill/>
                          </a:ln>
                          <a:solidFill>
                            <a:srgbClr val="000000"/>
                          </a:solidFill>
                          <a:effectLst/>
                          <a:latin typeface="Arial" charset="0"/>
                          <a:ea typeface="ＭＳ Ｐゴシック"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FD3FF"/>
                        </a:gs>
                        <a:gs pos="50000">
                          <a:srgbClr val="C3E2FF"/>
                        </a:gs>
                        <a:gs pos="100000">
                          <a:srgbClr val="E1F0FF"/>
                        </a:gs>
                      </a:gsLst>
                      <a:lin ang="108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FD3FF"/>
                        </a:gs>
                        <a:gs pos="50000">
                          <a:srgbClr val="C3E2FF"/>
                        </a:gs>
                        <a:gs pos="100000">
                          <a:srgbClr val="E1F0FF"/>
                        </a:gs>
                      </a:gsLst>
                      <a:lin ang="10800000" scaled="1"/>
                    </a:gradFill>
                  </a:tcPr>
                </a:tc>
              </a:tr>
            </a:tbl>
          </a:graphicData>
        </a:graphic>
      </p:graphicFrame>
      <p:sp>
        <p:nvSpPr>
          <p:cNvPr id="7" name="TextBox 6"/>
          <p:cNvSpPr txBox="1">
            <a:spLocks noChangeArrowheads="1"/>
          </p:cNvSpPr>
          <p:nvPr/>
        </p:nvSpPr>
        <p:spPr bwMode="auto">
          <a:xfrm>
            <a:off x="7886700" y="2590800"/>
            <a:ext cx="1066800" cy="830263"/>
          </a:xfrm>
          <a:prstGeom prst="rect">
            <a:avLst/>
          </a:prstGeom>
          <a:solidFill>
            <a:srgbClr val="78BCFF"/>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endParaRPr lang="en-US">
              <a:latin typeface="Arial" charset="0"/>
            </a:endParaRPr>
          </a:p>
        </p:txBody>
      </p:sp>
      <p:sp>
        <p:nvSpPr>
          <p:cNvPr id="44035"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40CF312-0252-3348-9854-AD0092728923}" type="slidenum">
              <a:rPr lang="en-US" sz="1400">
                <a:solidFill>
                  <a:srgbClr val="FFFFFF"/>
                </a:solidFill>
                <a:latin typeface="CartoGothic Std" charset="0"/>
              </a:rPr>
              <a:pPr eaLnBrk="1" hangingPunct="1"/>
              <a:t>25</a:t>
            </a:fld>
            <a:endParaRPr lang="en-US" sz="1400">
              <a:solidFill>
                <a:srgbClr val="FFFFFF"/>
              </a:solidFill>
              <a:latin typeface="CartoGothic Std" charset="0"/>
            </a:endParaRPr>
          </a:p>
        </p:txBody>
      </p:sp>
      <p:graphicFrame>
        <p:nvGraphicFramePr>
          <p:cNvPr id="5" name="Table 4"/>
          <p:cNvGraphicFramePr>
            <a:graphicFrameLocks noGrp="1"/>
          </p:cNvGraphicFramePr>
          <p:nvPr/>
        </p:nvGraphicFramePr>
        <p:xfrm>
          <a:off x="0" y="0"/>
          <a:ext cx="9144000" cy="6216650"/>
        </p:xfrm>
        <a:graphic>
          <a:graphicData uri="http://schemas.openxmlformats.org/drawingml/2006/table">
            <a:tbl>
              <a:tblPr firstRow="1" firstCol="1" bandRow="1">
                <a:tableStyleId>{5C22544A-7EE6-4342-B048-85BDC9FD1C3A}</a:tableStyleId>
              </a:tblPr>
              <a:tblGrid>
                <a:gridCol w="2489200"/>
                <a:gridCol w="2489200"/>
                <a:gridCol w="2489200"/>
                <a:gridCol w="1676400"/>
              </a:tblGrid>
              <a:tr h="546737">
                <a:tc gridSpan="4">
                  <a:txBody>
                    <a:bodyPr/>
                    <a:lstStyle/>
                    <a:p>
                      <a:pPr marL="0" marR="0" algn="ctr" defTabSz="914400" rtl="0" eaLnBrk="1" latinLnBrk="0" hangingPunct="1">
                        <a:spcBef>
                          <a:spcPts val="0"/>
                        </a:spcBef>
                        <a:spcAft>
                          <a:spcPts val="0"/>
                        </a:spcAft>
                      </a:pPr>
                      <a:r>
                        <a:rPr lang="en-US" sz="2400" b="1" kern="1200" baseline="0" dirty="0" smtClean="0">
                          <a:solidFill>
                            <a:srgbClr val="FED6F6"/>
                          </a:solidFill>
                          <a:effectLst/>
                          <a:latin typeface="+mn-lt"/>
                          <a:ea typeface="Times New Roman"/>
                          <a:cs typeface="Times New Roman"/>
                        </a:rPr>
                        <a:t>GRADUATION REQUIREMENTS</a:t>
                      </a:r>
                      <a:endParaRPr lang="en-US" sz="2400" b="1" kern="1200" baseline="0" dirty="0">
                        <a:solidFill>
                          <a:srgbClr val="FED6F6"/>
                        </a:solidFill>
                        <a:effectLst/>
                        <a:latin typeface="+mn-lt"/>
                        <a:ea typeface="Times New Roman"/>
                        <a:cs typeface="Times New Roman"/>
                      </a:endParaRPr>
                    </a:p>
                  </a:txBody>
                  <a:tcPr marL="68580" marR="68580" marT="0" marB="0" anchor="c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975469">
                <a:tc>
                  <a:txBody>
                    <a:bodyPr/>
                    <a:lstStyle/>
                    <a:p>
                      <a:pPr marL="0" marR="0" algn="ctr">
                        <a:spcBef>
                          <a:spcPts val="0"/>
                        </a:spcBef>
                        <a:spcAft>
                          <a:spcPts val="0"/>
                        </a:spcAft>
                      </a:pPr>
                      <a:r>
                        <a:rPr lang="en-US" sz="1600" b="1" kern="1200" dirty="0" smtClean="0">
                          <a:solidFill>
                            <a:schemeClr val="tx1"/>
                          </a:solidFill>
                          <a:effectLst/>
                          <a:latin typeface="+mn-lt"/>
                          <a:ea typeface="+mn-ea"/>
                          <a:cs typeface="+mn-cs"/>
                        </a:rPr>
                        <a:t>CR PART 154 </a:t>
                      </a:r>
                    </a:p>
                    <a:p>
                      <a:pPr marL="0" marR="0" algn="ctr">
                        <a:spcBef>
                          <a:spcPts val="0"/>
                        </a:spcBef>
                        <a:spcAft>
                          <a:spcPts val="0"/>
                        </a:spcAft>
                      </a:pPr>
                      <a:r>
                        <a:rPr lang="en-US" sz="1600" b="1" kern="1200" dirty="0" smtClean="0">
                          <a:solidFill>
                            <a:schemeClr val="tx1"/>
                          </a:solidFill>
                          <a:effectLst/>
                          <a:latin typeface="+mn-lt"/>
                          <a:ea typeface="+mn-ea"/>
                          <a:cs typeface="+mn-cs"/>
                        </a:rPr>
                        <a:t>EXISTING</a:t>
                      </a:r>
                      <a:r>
                        <a:rPr lang="en-US" sz="1600" b="1" kern="1200" baseline="0" dirty="0" smtClean="0">
                          <a:solidFill>
                            <a:schemeClr val="tx1"/>
                          </a:solidFill>
                          <a:effectLst/>
                          <a:latin typeface="+mn-lt"/>
                          <a:ea typeface="+mn-ea"/>
                          <a:cs typeface="+mn-cs"/>
                        </a:rPr>
                        <a:t> </a:t>
                      </a:r>
                    </a:p>
                    <a:p>
                      <a:pPr marL="0" marR="0" algn="ctr">
                        <a:spcBef>
                          <a:spcPts val="0"/>
                        </a:spcBef>
                        <a:spcAft>
                          <a:spcPts val="0"/>
                        </a:spcAft>
                      </a:pPr>
                      <a:r>
                        <a:rPr lang="en-US" sz="1600" b="1" kern="1200" baseline="0" dirty="0" smtClean="0">
                          <a:solidFill>
                            <a:schemeClr val="tx1"/>
                          </a:solidFill>
                          <a:effectLst/>
                          <a:latin typeface="+mn-lt"/>
                          <a:ea typeface="+mn-ea"/>
                          <a:cs typeface="+mn-cs"/>
                        </a:rPr>
                        <a:t>REGULATION</a:t>
                      </a:r>
                      <a:endParaRPr lang="en-US" sz="1600" b="1"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SUBPARTS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154-1 &amp;  154-2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ADOPTED REGULATION</a:t>
                      </a:r>
                      <a:endParaRPr kumimoji="0" lang="en-US" sz="1600" b="1" i="0" u="none" strike="noStrike" kern="1200" cap="none" spc="0" normalizeH="0" baseline="0" noProof="0" dirty="0">
                        <a:ln>
                          <a:noFill/>
                        </a:ln>
                        <a:solidFill>
                          <a:srgbClr val="000000"/>
                        </a:solidFill>
                        <a:effectLst/>
                        <a:uLnTx/>
                        <a:uFillTx/>
                        <a:latin typeface="Times New Roman"/>
                        <a:ea typeface="Times New Roman"/>
                        <a:cs typeface="+mn-cs"/>
                      </a:endParaRPr>
                    </a:p>
                  </a:txBody>
                  <a:tcPr marL="68580" marR="68580"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PART 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ADOPTED AMENDMENT</a:t>
                      </a:r>
                      <a:endParaRPr kumimoji="0" lang="en-US" sz="1600" b="1" i="0" u="none" strike="noStrike" kern="1200" cap="none" spc="0" normalizeH="0" baseline="0" noProof="0" dirty="0" smtClean="0">
                        <a:ln>
                          <a:noFill/>
                        </a:ln>
                        <a:solidFill>
                          <a:srgbClr val="000000"/>
                        </a:solidFill>
                        <a:effectLst/>
                        <a:uLnTx/>
                        <a:uFillTx/>
                        <a:latin typeface="Times New Roman"/>
                        <a:ea typeface="Times New Roman"/>
                        <a:cs typeface="+mn-cs"/>
                      </a:endParaRPr>
                    </a:p>
                  </a:txBody>
                  <a:tcPr marL="68580" marR="68580" marT="0" marB="0" anchor="ctr">
                    <a:gradFill flip="none" rotWithShape="1">
                      <a:gsLst>
                        <a:gs pos="0">
                          <a:srgbClr val="78BCFF">
                            <a:tint val="66000"/>
                            <a:satMod val="160000"/>
                          </a:srgbClr>
                        </a:gs>
                        <a:gs pos="50000">
                          <a:srgbClr val="78BCFF">
                            <a:tint val="44500"/>
                            <a:satMod val="160000"/>
                          </a:srgbClr>
                        </a:gs>
                        <a:gs pos="100000">
                          <a:srgbClr val="78BCFF">
                            <a:tint val="23500"/>
                            <a:satMod val="160000"/>
                          </a:srgbClr>
                        </a:gs>
                      </a:gsLst>
                      <a:lin ang="10800000" scaled="1"/>
                      <a:tileRect/>
                    </a:gradFill>
                  </a:tcPr>
                </a:tc>
                <a:tc>
                  <a:txBody>
                    <a:bodyPr/>
                    <a:lstStyle/>
                    <a:p>
                      <a:pPr marL="0" marR="0" algn="ctr">
                        <a:spcBef>
                          <a:spcPts val="0"/>
                        </a:spcBef>
                        <a:spcAft>
                          <a:spcPts val="0"/>
                        </a:spcAft>
                      </a:pPr>
                      <a:r>
                        <a:rPr lang="en-US" sz="1600" b="1" kern="1200" baseline="0" dirty="0" smtClean="0">
                          <a:solidFill>
                            <a:schemeClr val="tx1"/>
                          </a:solidFill>
                          <a:effectLst/>
                          <a:latin typeface="+mn-lt"/>
                          <a:ea typeface="+mn-ea"/>
                        </a:rPr>
                        <a:t>TIMELINE</a:t>
                      </a:r>
                      <a:endParaRPr lang="en-US" sz="1600" b="1" dirty="0">
                        <a:solidFill>
                          <a:schemeClr val="tx1"/>
                        </a:solidFill>
                        <a:effectLst/>
                        <a:latin typeface="Times New Roman"/>
                        <a:ea typeface="Times New Roman"/>
                      </a:endParaRPr>
                    </a:p>
                  </a:txBody>
                  <a:tcPr marL="68580" marR="68580" marT="0" marB="0" anchor="ctr">
                    <a:gradFill flip="none" rotWithShape="1">
                      <a:gsLst>
                        <a:gs pos="0">
                          <a:srgbClr val="78BCFF">
                            <a:tint val="66000"/>
                            <a:satMod val="160000"/>
                          </a:srgbClr>
                        </a:gs>
                        <a:gs pos="50000">
                          <a:srgbClr val="78BCFF">
                            <a:tint val="44500"/>
                            <a:satMod val="160000"/>
                          </a:srgbClr>
                        </a:gs>
                        <a:gs pos="100000">
                          <a:srgbClr val="78BCFF">
                            <a:tint val="23500"/>
                            <a:satMod val="160000"/>
                          </a:srgbClr>
                        </a:gs>
                      </a:gsLst>
                      <a:lin ang="10800000" scaled="1"/>
                      <a:tileRect/>
                    </a:gradFill>
                  </a:tcPr>
                </a:tc>
              </a:tr>
              <a:tr h="46944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solidFill>
                            <a:schemeClr val="tx1"/>
                          </a:solidFill>
                          <a:effectLst/>
                          <a:latin typeface="+mn-lt"/>
                          <a:ea typeface="Times New Roman"/>
                          <a:cs typeface="Times New Roman"/>
                        </a:rPr>
                        <a:t>Current regulations do not allow for additional graduation requirement options for ELLs who enter the United States in 9</a:t>
                      </a:r>
                      <a:r>
                        <a:rPr lang="en-US" sz="1500" b="0" baseline="30000" dirty="0" smtClean="0">
                          <a:solidFill>
                            <a:schemeClr val="tx1"/>
                          </a:solidFill>
                          <a:effectLst/>
                          <a:latin typeface="+mn-lt"/>
                          <a:ea typeface="Times New Roman"/>
                          <a:cs typeface="Times New Roman"/>
                        </a:rPr>
                        <a:t>th</a:t>
                      </a:r>
                      <a:r>
                        <a:rPr lang="en-US" sz="1500" b="0" dirty="0" smtClean="0">
                          <a:solidFill>
                            <a:schemeClr val="tx1"/>
                          </a:solidFill>
                          <a:effectLst/>
                          <a:latin typeface="+mn-lt"/>
                          <a:ea typeface="Times New Roman"/>
                          <a:cs typeface="Times New Roman"/>
                        </a:rPr>
                        <a:t> grade or above.</a:t>
                      </a:r>
                    </a:p>
                    <a:p>
                      <a:pPr marL="0" marR="0">
                        <a:spcBef>
                          <a:spcPts val="0"/>
                        </a:spcBef>
                        <a:spcAft>
                          <a:spcPts val="0"/>
                        </a:spcAft>
                      </a:pPr>
                      <a:endParaRPr lang="en-US" sz="1500" b="0" dirty="0">
                        <a:solidFill>
                          <a:schemeClr val="tx1"/>
                        </a:solidFill>
                        <a:effectLst/>
                        <a:latin typeface="+mn-lt"/>
                        <a:ea typeface="Times New Roman"/>
                        <a:cs typeface="Times New Roman"/>
                      </a:endParaRPr>
                    </a:p>
                  </a:txBody>
                  <a:tcPr marL="0" marR="0" marT="0" marB="0">
                    <a:solidFill>
                      <a:schemeClr val="bg1">
                        <a:lumMod val="85000"/>
                      </a:schemeClr>
                    </a:solidFill>
                  </a:tcPr>
                </a:tc>
                <a:tc>
                  <a:txBody>
                    <a:bodyPr/>
                    <a:lstStyle/>
                    <a:p>
                      <a:pPr marL="0" marR="0">
                        <a:spcBef>
                          <a:spcPts val="0"/>
                        </a:spcBef>
                        <a:spcAft>
                          <a:spcPts val="0"/>
                        </a:spcAft>
                      </a:pPr>
                      <a:r>
                        <a:rPr lang="en-US" sz="1500" b="0" dirty="0" smtClean="0">
                          <a:solidFill>
                            <a:schemeClr val="tx1"/>
                          </a:solidFill>
                          <a:effectLst/>
                          <a:latin typeface="+mn-lt"/>
                          <a:ea typeface="Times New Roman"/>
                          <a:cs typeface="Times New Roman"/>
                        </a:rPr>
                        <a:t>Separate rule making</a:t>
                      </a:r>
                      <a:r>
                        <a:rPr lang="en-US" sz="1500" b="0" baseline="0" dirty="0" smtClean="0">
                          <a:solidFill>
                            <a:schemeClr val="tx1"/>
                          </a:solidFill>
                          <a:effectLst/>
                          <a:latin typeface="+mn-lt"/>
                          <a:ea typeface="Times New Roman"/>
                          <a:cs typeface="Times New Roman"/>
                        </a:rPr>
                        <a:t> which r</a:t>
                      </a:r>
                      <a:r>
                        <a:rPr lang="en-US" sz="1500" b="0" dirty="0" smtClean="0">
                          <a:solidFill>
                            <a:schemeClr val="tx1"/>
                          </a:solidFill>
                          <a:effectLst/>
                          <a:latin typeface="+mn-lt"/>
                          <a:ea typeface="Times New Roman"/>
                          <a:cs typeface="Times New Roman"/>
                        </a:rPr>
                        <a:t>equires regulatory</a:t>
                      </a:r>
                      <a:r>
                        <a:rPr lang="en-US" sz="1500" b="0" baseline="0" dirty="0" smtClean="0">
                          <a:solidFill>
                            <a:schemeClr val="tx1"/>
                          </a:solidFill>
                          <a:effectLst/>
                          <a:latin typeface="+mn-lt"/>
                          <a:ea typeface="Times New Roman"/>
                          <a:cs typeface="Times New Roman"/>
                        </a:rPr>
                        <a:t> amendments to Part 100.</a:t>
                      </a:r>
                      <a:endParaRPr lang="en-US" sz="1500" b="0" dirty="0" smtClean="0">
                        <a:solidFill>
                          <a:schemeClr val="tx1"/>
                        </a:solidFill>
                        <a:effectLst/>
                        <a:latin typeface="+mn-lt"/>
                        <a:ea typeface="Times New Roman"/>
                        <a:cs typeface="Times New Roman"/>
                      </a:endParaRPr>
                    </a:p>
                  </a:txBody>
                  <a:tcPr marL="68580" marR="68580" marT="9525" marB="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Adopted amendments to Part 100</a:t>
                      </a:r>
                      <a:r>
                        <a:rPr lang="en-US" sz="1400" baseline="0" dirty="0" smtClean="0"/>
                        <a:t> regulations</a:t>
                      </a:r>
                      <a:r>
                        <a:rPr lang="en-US" sz="1400" dirty="0" smtClean="0"/>
                        <a:t> allows for ELLs who entered the school system in 9</a:t>
                      </a:r>
                      <a:r>
                        <a:rPr lang="en-US" sz="1400" baseline="30000" dirty="0" smtClean="0"/>
                        <a:t>th</a:t>
                      </a:r>
                      <a:r>
                        <a:rPr lang="en-US" sz="1400" dirty="0" smtClean="0"/>
                        <a:t> grade or above, to be eligible</a:t>
                      </a:r>
                      <a:r>
                        <a:rPr lang="en-US" sz="1400" baseline="0" dirty="0" smtClean="0"/>
                        <a:t> to </a:t>
                      </a:r>
                      <a:r>
                        <a:rPr lang="en-US" sz="1400" dirty="0" smtClean="0"/>
                        <a:t>appeal to graduate with a Local diploma</a:t>
                      </a:r>
                      <a:r>
                        <a:rPr lang="en-US" sz="1400" baseline="0" dirty="0" smtClean="0"/>
                        <a:t> by: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US" sz="1400" baseline="0" dirty="0" smtClean="0"/>
                        <a:t>Meeting the  appeal conditions available to all students, and</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US" sz="1400" baseline="0" dirty="0" smtClean="0"/>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US" sz="1400" baseline="0" dirty="0" smtClean="0"/>
                        <a:t>Scoring between 55-61 on the Regents Exam in English.</a:t>
                      </a:r>
                    </a:p>
                  </a:txBody>
                  <a:tcPr marL="68580" marR="68580" marT="0" marB="0">
                    <a:gradFill flip="none" rotWithShape="1">
                      <a:gsLst>
                        <a:gs pos="0">
                          <a:srgbClr val="78BCFF">
                            <a:tint val="66000"/>
                            <a:satMod val="160000"/>
                          </a:srgbClr>
                        </a:gs>
                        <a:gs pos="50000">
                          <a:srgbClr val="78BCFF">
                            <a:tint val="44500"/>
                            <a:satMod val="160000"/>
                          </a:srgbClr>
                        </a:gs>
                        <a:gs pos="100000">
                          <a:srgbClr val="78BCFF">
                            <a:tint val="23500"/>
                            <a:satMod val="160000"/>
                          </a:srgbClr>
                        </a:gs>
                      </a:gsLst>
                      <a:lin ang="10800000" scaled="1"/>
                      <a:tileRect/>
                    </a:gradFill>
                  </a:tcPr>
                </a:tc>
                <a:tc>
                  <a:txBody>
                    <a:bodyPr/>
                    <a:lstStyle/>
                    <a:p>
                      <a:endParaRPr lang="en-US" sz="1800" dirty="0"/>
                    </a:p>
                  </a:txBody>
                  <a:tcPr marL="68580" marR="68580" marT="0" marB="0">
                    <a:gradFill flip="none" rotWithShape="1">
                      <a:gsLst>
                        <a:gs pos="0">
                          <a:srgbClr val="78BCFF">
                            <a:tint val="66000"/>
                            <a:satMod val="160000"/>
                          </a:srgbClr>
                        </a:gs>
                        <a:gs pos="50000">
                          <a:srgbClr val="78BCFF">
                            <a:tint val="44500"/>
                            <a:satMod val="160000"/>
                          </a:srgbClr>
                        </a:gs>
                        <a:gs pos="100000">
                          <a:srgbClr val="78BCFF">
                            <a:tint val="23500"/>
                            <a:satMod val="160000"/>
                          </a:srgbClr>
                        </a:gs>
                      </a:gsLst>
                      <a:lin ang="10800000" scaled="1"/>
                      <a:tileRect/>
                    </a:gradFill>
                  </a:tcPr>
                </a:tc>
              </a:tr>
            </a:tbl>
          </a:graphicData>
        </a:graphic>
      </p:graphicFrame>
      <p:sp>
        <p:nvSpPr>
          <p:cNvPr id="7" name="TextBox 6"/>
          <p:cNvSpPr txBox="1">
            <a:spLocks noChangeArrowheads="1"/>
          </p:cNvSpPr>
          <p:nvPr/>
        </p:nvSpPr>
        <p:spPr bwMode="auto">
          <a:xfrm>
            <a:off x="7677150" y="2362200"/>
            <a:ext cx="1295400" cy="830263"/>
          </a:xfrm>
          <a:prstGeom prst="rect">
            <a:avLst/>
          </a:prstGeom>
          <a:solidFill>
            <a:srgbClr val="78BCFF"/>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2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2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200" dirty="0">
                <a:solidFill>
                  <a:srgbClr val="000000"/>
                </a:solidFill>
                <a:latin typeface="Arial"/>
                <a:ea typeface="ＭＳ Ｐゴシック" charset="0"/>
                <a:cs typeface="ＭＳ Ｐゴシック" charset="0"/>
              </a:rPr>
              <a:t>Full Implementation</a:t>
            </a: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endParaRPr lang="en-US">
              <a:latin typeface="Arial" charset="0"/>
            </a:endParaRPr>
          </a:p>
        </p:txBody>
      </p:sp>
      <p:sp>
        <p:nvSpPr>
          <p:cNvPr id="4608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611457-540D-444E-B156-C14F7E3AC734}" type="slidenum">
              <a:rPr lang="en-US" sz="1400">
                <a:solidFill>
                  <a:srgbClr val="FFFFFF"/>
                </a:solidFill>
                <a:latin typeface="CartoGothic Std" charset="0"/>
              </a:rPr>
              <a:pPr eaLnBrk="1" hangingPunct="1"/>
              <a:t>26</a:t>
            </a:fld>
            <a:endParaRPr lang="en-US" sz="1400">
              <a:solidFill>
                <a:srgbClr val="FFFFFF"/>
              </a:solidFill>
              <a:latin typeface="CartoGothic Std" charset="0"/>
            </a:endParaRPr>
          </a:p>
        </p:txBody>
      </p:sp>
      <p:graphicFrame>
        <p:nvGraphicFramePr>
          <p:cNvPr id="5" name="Table 4"/>
          <p:cNvGraphicFramePr>
            <a:graphicFrameLocks noGrp="1"/>
          </p:cNvGraphicFramePr>
          <p:nvPr/>
        </p:nvGraphicFramePr>
        <p:xfrm>
          <a:off x="0" y="0"/>
          <a:ext cx="9144000" cy="6248400"/>
        </p:xfrm>
        <a:graphic>
          <a:graphicData uri="http://schemas.openxmlformats.org/drawingml/2006/table">
            <a:tbl>
              <a:tblPr/>
              <a:tblGrid>
                <a:gridCol w="2489200"/>
                <a:gridCol w="2489200"/>
                <a:gridCol w="2489200"/>
                <a:gridCol w="1676400"/>
              </a:tblGrid>
              <a:tr h="70643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FED6F6"/>
                          </a:solidFill>
                          <a:effectLst/>
                          <a:latin typeface="Arial" charset="0"/>
                          <a:ea typeface="ＭＳ Ｐゴシック" charset="0"/>
                          <a:cs typeface="Times New Roman" charset="0"/>
                        </a:rPr>
                        <a:t>STUDENTS WITH DISABILITIES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057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EXISTING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REGULATION</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SUBPART 154-3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Arial" charset="0"/>
                          <a:ea typeface="ＭＳ Ｐゴシック" charset="0"/>
                        </a:rPr>
                        <a:t>ADOPTED AMENDMENT</a:t>
                      </a:r>
                      <a:endParaRPr kumimoji="0" lang="en-US" sz="1600" b="1"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FD3FF"/>
                        </a:gs>
                        <a:gs pos="50000">
                          <a:srgbClr val="C3E2FF"/>
                        </a:gs>
                        <a:gs pos="100000">
                          <a:srgbClr val="E1F0FF"/>
                        </a:gs>
                      </a:gsLst>
                      <a:lin ang="81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ＭＳ Ｐゴシック" charset="0"/>
                        </a:rPr>
                        <a:t>TIMELINE</a:t>
                      </a:r>
                      <a:endParaRPr kumimoji="0" lang="en-US" sz="1600" b="1"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FD3FF"/>
                        </a:gs>
                        <a:gs pos="50000">
                          <a:srgbClr val="C3E2FF"/>
                        </a:gs>
                        <a:gs pos="100000">
                          <a:srgbClr val="E1F0FF"/>
                        </a:gs>
                      </a:gsLst>
                      <a:lin ang="10800000" scaled="1"/>
                    </a:gradFill>
                  </a:tcPr>
                </a:tc>
              </a:tr>
              <a:tr h="4484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Current regulations do not provide a mechanism for school districts to consider the implications of Students with Disabilities in the ELL identification and exit processes.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charset="0"/>
                          <a:cs typeface="Times New Roman" charset="0"/>
                        </a:rPr>
                        <a:t>Along with the adopted Subparts 154-1 and 154-2, proposed Subpart 154-3 are part of the Department</a:t>
                      </a:r>
                      <a:r>
                        <a:rPr kumimoji="0" lang="ja-JP" altLang="en-US" sz="1500" b="0" i="0" u="none" strike="noStrike" cap="none" normalizeH="0" baseline="0">
                          <a:ln>
                            <a:noFill/>
                          </a:ln>
                          <a:solidFill>
                            <a:schemeClr val="tx1"/>
                          </a:solidFill>
                          <a:effectLst/>
                          <a:latin typeface="Arial" charset="0"/>
                          <a:ea typeface="ＭＳ Ｐゴシック" charset="0"/>
                          <a:cs typeface="Times New Roman" charset="0"/>
                        </a:rPr>
                        <a:t>’</a:t>
                      </a:r>
                      <a:r>
                        <a:rPr kumimoji="0" lang="en-US" sz="1500" b="0" i="0" u="none" strike="noStrike" cap="none" normalizeH="0" baseline="0">
                          <a:ln>
                            <a:noFill/>
                          </a:ln>
                          <a:solidFill>
                            <a:schemeClr val="tx1"/>
                          </a:solidFill>
                          <a:effectLst/>
                          <a:latin typeface="Arial" charset="0"/>
                          <a:ea typeface="ＭＳ Ｐゴシック" charset="0"/>
                          <a:cs typeface="Times New Roman" charset="0"/>
                        </a:rPr>
                        <a:t>s effort to improve instruction and programming for ELLs to ensure stronger outcomes.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a typeface="ＭＳ Ｐゴシック" charset="0"/>
                        <a:cs typeface="Times New Roman" charset="0"/>
                      </a:endParaRPr>
                    </a:p>
                  </a:txBody>
                  <a:tcPr marL="68580" marR="68580"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rgbClr val="000000"/>
                          </a:solidFill>
                          <a:effectLst/>
                          <a:latin typeface="Arial" charset="0"/>
                          <a:ea typeface="ＭＳ Ｐゴシック" charset="0"/>
                        </a:rPr>
                        <a:t>Subpart 154-3 regulations establishes: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rgbClr val="000000"/>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 typeface="CartoGothic Std" charset="0"/>
                        <a:buAutoNum type="arabicParenR"/>
                        <a:tabLst/>
                      </a:pPr>
                      <a:r>
                        <a:rPr kumimoji="0" lang="en-US" sz="1500" b="0" i="0" u="none" strike="noStrike" cap="none" normalizeH="0" baseline="0">
                          <a:ln>
                            <a:noFill/>
                          </a:ln>
                          <a:solidFill>
                            <a:srgbClr val="000000"/>
                          </a:solidFill>
                          <a:effectLst/>
                          <a:latin typeface="Arial" charset="0"/>
                          <a:ea typeface="ＭＳ Ｐゴシック" charset="0"/>
                        </a:rPr>
                        <a:t>Identification criteria to determine whether, and if so, which accommodations. If any,  a Student with a Disability uses during administration of  the NYSITELL; and</a:t>
                      </a:r>
                    </a:p>
                    <a:p>
                      <a:pPr marL="0" marR="0" lvl="0" indent="0" algn="l" defTabSz="914400" rtl="0" eaLnBrk="1" fontAlgn="base" latinLnBrk="0" hangingPunct="1">
                        <a:lnSpc>
                          <a:spcPct val="100000"/>
                        </a:lnSpc>
                        <a:spcBef>
                          <a:spcPct val="0"/>
                        </a:spcBef>
                        <a:spcAft>
                          <a:spcPct val="0"/>
                        </a:spcAft>
                        <a:buClrTx/>
                        <a:buSzTx/>
                        <a:buFont typeface="CartoGothic Std" charset="0"/>
                        <a:buAutoNum type="arabicParenR"/>
                        <a:tabLst/>
                      </a:pPr>
                      <a:endParaRPr kumimoji="0" lang="en-US" sz="1500" b="0" i="0" u="none" strike="noStrike" cap="none" normalizeH="0" baseline="0">
                        <a:ln>
                          <a:noFill/>
                        </a:ln>
                        <a:solidFill>
                          <a:srgbClr val="000000"/>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 typeface="CartoGothic Std" charset="0"/>
                        <a:buAutoNum type="arabicParenR"/>
                        <a:tabLst/>
                      </a:pPr>
                      <a:r>
                        <a:rPr kumimoji="0" lang="en-US" sz="1500" b="0" i="0" u="none" strike="noStrike" cap="none" normalizeH="0" baseline="0">
                          <a:ln>
                            <a:noFill/>
                          </a:ln>
                          <a:solidFill>
                            <a:srgbClr val="000000"/>
                          </a:solidFill>
                          <a:effectLst/>
                          <a:latin typeface="Arial" charset="0"/>
                          <a:ea typeface="ＭＳ Ｐゴシック" charset="0"/>
                        </a:rPr>
                        <a:t>ELL Exit process and criteria for eligible  Students with a Disability.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FD3FF"/>
                        </a:gs>
                        <a:gs pos="50000">
                          <a:srgbClr val="C3E2FF"/>
                        </a:gs>
                        <a:gs pos="100000">
                          <a:srgbClr val="E1F0FF"/>
                        </a:gs>
                      </a:gsLst>
                      <a:lin ang="108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FD3FF"/>
                        </a:gs>
                        <a:gs pos="50000">
                          <a:srgbClr val="C3E2FF"/>
                        </a:gs>
                        <a:gs pos="100000">
                          <a:srgbClr val="E1F0FF"/>
                        </a:gs>
                      </a:gsLst>
                      <a:lin ang="10800000" scaled="1"/>
                    </a:gradFill>
                  </a:tcPr>
                </a:tc>
              </a:tr>
            </a:tbl>
          </a:graphicData>
        </a:graphic>
      </p:graphicFrame>
      <p:sp>
        <p:nvSpPr>
          <p:cNvPr id="6" name="TextBox 5"/>
          <p:cNvSpPr txBox="1">
            <a:spLocks noChangeArrowheads="1"/>
          </p:cNvSpPr>
          <p:nvPr/>
        </p:nvSpPr>
        <p:spPr bwMode="auto">
          <a:xfrm>
            <a:off x="7772400" y="1981200"/>
            <a:ext cx="1066800" cy="830263"/>
          </a:xfrm>
          <a:prstGeom prst="rect">
            <a:avLst/>
          </a:prstGeom>
          <a:solidFill>
            <a:srgbClr val="78BCFF"/>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2015-2016</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000" dirty="0">
                <a:solidFill>
                  <a:srgbClr val="000000"/>
                </a:solidFill>
                <a:latin typeface="Arial"/>
                <a:ea typeface="ＭＳ Ｐゴシック" charset="0"/>
                <a:cs typeface="ＭＳ Ｐゴシック" charset="0"/>
              </a:rPr>
              <a:t>Full Implementation</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endParaRPr lang="en-US">
              <a:latin typeface="Arial" charset="0"/>
            </a:endParaRPr>
          </a:p>
        </p:txBody>
      </p:sp>
      <p:sp>
        <p:nvSpPr>
          <p:cNvPr id="4813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302CBB2-293E-8546-90A5-1165711DE181}" type="slidenum">
              <a:rPr lang="en-US" sz="1400">
                <a:solidFill>
                  <a:srgbClr val="FFFFFF"/>
                </a:solidFill>
                <a:latin typeface="CartoGothic Std" charset="0"/>
              </a:rPr>
              <a:pPr eaLnBrk="1" hangingPunct="1"/>
              <a:t>27</a:t>
            </a:fld>
            <a:endParaRPr lang="en-US" sz="1400">
              <a:solidFill>
                <a:srgbClr val="FFFFFF"/>
              </a:solidFill>
              <a:latin typeface="CartoGothic Std" charset="0"/>
            </a:endParaRPr>
          </a:p>
        </p:txBody>
      </p:sp>
      <p:graphicFrame>
        <p:nvGraphicFramePr>
          <p:cNvPr id="5" name="Table 4"/>
          <p:cNvGraphicFramePr>
            <a:graphicFrameLocks noGrp="1"/>
          </p:cNvGraphicFramePr>
          <p:nvPr/>
        </p:nvGraphicFramePr>
        <p:xfrm>
          <a:off x="0" y="0"/>
          <a:ext cx="9144000" cy="6248400"/>
        </p:xfrm>
        <a:graphic>
          <a:graphicData uri="http://schemas.openxmlformats.org/drawingml/2006/table">
            <a:tbl>
              <a:tblPr firstRow="1" firstCol="1" bandRow="1">
                <a:tableStyleId>{5C22544A-7EE6-4342-B048-85BDC9FD1C3A}</a:tableStyleId>
              </a:tblPr>
              <a:tblGrid>
                <a:gridCol w="2489200"/>
                <a:gridCol w="2489200"/>
                <a:gridCol w="2489200"/>
                <a:gridCol w="1676400"/>
              </a:tblGrid>
              <a:tr h="807870">
                <a:tc gridSpan="4">
                  <a:txBody>
                    <a:bodyPr/>
                    <a:lstStyle/>
                    <a:p>
                      <a:pPr marL="0" marR="0" algn="ctr" defTabSz="914400" rtl="0" eaLnBrk="1" latinLnBrk="0" hangingPunct="1">
                        <a:spcBef>
                          <a:spcPts val="0"/>
                        </a:spcBef>
                        <a:spcAft>
                          <a:spcPts val="0"/>
                        </a:spcAft>
                      </a:pPr>
                      <a:r>
                        <a:rPr lang="en-US" sz="2400" b="1" kern="1200" baseline="0" dirty="0" smtClean="0">
                          <a:solidFill>
                            <a:srgbClr val="FED6F6"/>
                          </a:solidFill>
                          <a:effectLst/>
                          <a:latin typeface="+mn-lt"/>
                          <a:ea typeface="Times New Roman"/>
                          <a:cs typeface="Times New Roman"/>
                        </a:rPr>
                        <a:t>PROSPECTIVE TEACHER CERTIFICATION</a:t>
                      </a:r>
                      <a:endParaRPr lang="en-US" sz="2400" b="1" kern="1200" baseline="0" dirty="0">
                        <a:solidFill>
                          <a:srgbClr val="FED6F6"/>
                        </a:solidFill>
                        <a:effectLst/>
                        <a:latin typeface="+mn-lt"/>
                        <a:ea typeface="Times New Roman"/>
                        <a:cs typeface="Times New Roman"/>
                      </a:endParaRPr>
                    </a:p>
                  </a:txBody>
                  <a:tcPr marL="68580" marR="68580" marT="0" marB="0" anchor="c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052449">
                <a:tc>
                  <a:txBody>
                    <a:bodyPr/>
                    <a:lstStyle/>
                    <a:p>
                      <a:pPr marL="0" marR="0" algn="ctr">
                        <a:spcBef>
                          <a:spcPts val="0"/>
                        </a:spcBef>
                        <a:spcAft>
                          <a:spcPts val="0"/>
                        </a:spcAft>
                      </a:pPr>
                      <a:r>
                        <a:rPr lang="en-US" sz="1600" b="1" kern="1200" dirty="0" smtClean="0">
                          <a:solidFill>
                            <a:schemeClr val="tx1"/>
                          </a:solidFill>
                          <a:effectLst/>
                          <a:latin typeface="+mn-lt"/>
                          <a:ea typeface="+mn-ea"/>
                          <a:cs typeface="+mn-cs"/>
                        </a:rPr>
                        <a:t>CR PART 154 </a:t>
                      </a:r>
                    </a:p>
                    <a:p>
                      <a:pPr marL="0" marR="0" algn="ctr">
                        <a:spcBef>
                          <a:spcPts val="0"/>
                        </a:spcBef>
                        <a:spcAft>
                          <a:spcPts val="0"/>
                        </a:spcAft>
                      </a:pPr>
                      <a:r>
                        <a:rPr lang="en-US" sz="1600" b="1" kern="1200" dirty="0" smtClean="0">
                          <a:solidFill>
                            <a:schemeClr val="tx1"/>
                          </a:solidFill>
                          <a:effectLst/>
                          <a:latin typeface="+mn-lt"/>
                          <a:ea typeface="+mn-ea"/>
                          <a:cs typeface="+mn-cs"/>
                        </a:rPr>
                        <a:t>EXISTING</a:t>
                      </a:r>
                      <a:r>
                        <a:rPr lang="en-US" sz="1600" b="1" kern="1200" baseline="0" dirty="0" smtClean="0">
                          <a:solidFill>
                            <a:schemeClr val="tx1"/>
                          </a:solidFill>
                          <a:effectLst/>
                          <a:latin typeface="+mn-lt"/>
                          <a:ea typeface="+mn-ea"/>
                          <a:cs typeface="+mn-cs"/>
                        </a:rPr>
                        <a:t> </a:t>
                      </a:r>
                    </a:p>
                    <a:p>
                      <a:pPr marL="0" marR="0" algn="ctr">
                        <a:spcBef>
                          <a:spcPts val="0"/>
                        </a:spcBef>
                        <a:spcAft>
                          <a:spcPts val="0"/>
                        </a:spcAft>
                      </a:pPr>
                      <a:r>
                        <a:rPr lang="en-US" sz="1600" b="1" kern="1200" baseline="0" dirty="0" smtClean="0">
                          <a:solidFill>
                            <a:schemeClr val="tx1"/>
                          </a:solidFill>
                          <a:effectLst/>
                          <a:latin typeface="+mn-lt"/>
                          <a:ea typeface="+mn-ea"/>
                          <a:cs typeface="+mn-cs"/>
                        </a:rPr>
                        <a:t>REGULATION</a:t>
                      </a:r>
                      <a:endParaRPr lang="en-US" sz="1600" b="1"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SUBPARTS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154-1 &amp;  154-2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ADOPTED REGULATION</a:t>
                      </a:r>
                      <a:endParaRPr kumimoji="0" lang="en-US" sz="1600" b="1" i="0" u="none" strike="noStrike" kern="1200" cap="none" spc="0" normalizeH="0" baseline="0" noProof="0" dirty="0">
                        <a:ln>
                          <a:noFill/>
                        </a:ln>
                        <a:solidFill>
                          <a:srgbClr val="000000"/>
                        </a:solidFill>
                        <a:effectLst/>
                        <a:uLnTx/>
                        <a:uFillTx/>
                        <a:latin typeface="Times New Roman"/>
                        <a:ea typeface="Times New Roman"/>
                        <a:cs typeface="+mn-cs"/>
                      </a:endParaRPr>
                    </a:p>
                  </a:txBody>
                  <a:tcPr marL="68580" marR="68580"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PART 80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PROPOSED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AMENDMENT</a:t>
                      </a:r>
                      <a:endParaRPr kumimoji="0" lang="en-US" sz="1600" b="1" i="0" u="none" strike="noStrike" kern="1200" cap="none" spc="0" normalizeH="0" baseline="0" noProof="0" dirty="0" smtClean="0">
                        <a:ln>
                          <a:noFill/>
                        </a:ln>
                        <a:solidFill>
                          <a:srgbClr val="000000"/>
                        </a:solidFill>
                        <a:effectLst/>
                        <a:uLnTx/>
                        <a:uFillTx/>
                        <a:latin typeface="Times New Roman"/>
                        <a:ea typeface="Times New Roman"/>
                        <a:cs typeface="+mn-cs"/>
                      </a:endParaRPr>
                    </a:p>
                  </a:txBody>
                  <a:tcPr marL="68580" marR="68580" marT="0" marB="0" anchor="ctr">
                    <a:solidFill>
                      <a:srgbClr val="FEE2F9"/>
                    </a:solidFill>
                  </a:tcPr>
                </a:tc>
                <a:tc>
                  <a:txBody>
                    <a:bodyPr/>
                    <a:lstStyle/>
                    <a:p>
                      <a:pPr marL="0" marR="0" algn="ctr">
                        <a:spcBef>
                          <a:spcPts val="0"/>
                        </a:spcBef>
                        <a:spcAft>
                          <a:spcPts val="0"/>
                        </a:spcAft>
                      </a:pPr>
                      <a:r>
                        <a:rPr lang="en-US" sz="1600" b="1" kern="1200" dirty="0" smtClean="0">
                          <a:solidFill>
                            <a:schemeClr val="tx1"/>
                          </a:solidFill>
                          <a:effectLst/>
                          <a:latin typeface="+mn-lt"/>
                          <a:ea typeface="+mn-ea"/>
                        </a:rPr>
                        <a:t>PROPOSED</a:t>
                      </a:r>
                      <a:endParaRPr lang="en-US" sz="1600" b="1" kern="1200" baseline="0" dirty="0" smtClean="0">
                        <a:solidFill>
                          <a:schemeClr val="tx1"/>
                        </a:solidFill>
                        <a:effectLst/>
                        <a:latin typeface="+mn-lt"/>
                        <a:ea typeface="+mn-ea"/>
                      </a:endParaRPr>
                    </a:p>
                    <a:p>
                      <a:pPr marL="0" marR="0" algn="ctr">
                        <a:spcBef>
                          <a:spcPts val="0"/>
                        </a:spcBef>
                        <a:spcAft>
                          <a:spcPts val="0"/>
                        </a:spcAft>
                      </a:pPr>
                      <a:r>
                        <a:rPr lang="en-US" sz="1600" b="1" kern="1200" baseline="0" dirty="0" smtClean="0">
                          <a:solidFill>
                            <a:schemeClr val="tx1"/>
                          </a:solidFill>
                          <a:effectLst/>
                          <a:latin typeface="+mn-lt"/>
                          <a:ea typeface="+mn-ea"/>
                        </a:rPr>
                        <a:t>TIMELINE</a:t>
                      </a:r>
                      <a:endParaRPr lang="en-US" sz="1600" b="1" dirty="0">
                        <a:solidFill>
                          <a:schemeClr val="tx1"/>
                        </a:solidFill>
                        <a:effectLst/>
                        <a:latin typeface="Times New Roman"/>
                        <a:ea typeface="Times New Roman"/>
                      </a:endParaRPr>
                    </a:p>
                  </a:txBody>
                  <a:tcPr marL="68580" marR="68580" marT="0" marB="0" anchor="ctr">
                    <a:solidFill>
                      <a:srgbClr val="FFF3FD"/>
                    </a:solidFill>
                  </a:tcPr>
                </a:tc>
              </a:tr>
              <a:tr h="43880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smtClean="0">
                        <a:solidFill>
                          <a:schemeClr val="tx1"/>
                        </a:solidFill>
                        <a:effectLst/>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solidFill>
                            <a:schemeClr val="tx1"/>
                          </a:solidFill>
                          <a:effectLst/>
                          <a:latin typeface="+mn-lt"/>
                          <a:ea typeface="Times New Roman"/>
                          <a:cs typeface="Times New Roman"/>
                        </a:rPr>
                        <a:t>Current regulations do not require prospective</a:t>
                      </a:r>
                      <a:r>
                        <a:rPr lang="en-US" sz="1500" b="0" baseline="0" dirty="0" smtClean="0">
                          <a:solidFill>
                            <a:schemeClr val="tx1"/>
                          </a:solidFill>
                          <a:effectLst/>
                          <a:latin typeface="+mn-lt"/>
                          <a:ea typeface="Times New Roman"/>
                          <a:cs typeface="Times New Roman"/>
                        </a:rPr>
                        <a:t> teachers to complete coursework on ELL instructional needs, co-teaching strategies, and integrating language and content instruction for ELLs.</a:t>
                      </a:r>
                      <a:endParaRPr lang="en-US" sz="1500" b="0" dirty="0" smtClean="0">
                        <a:solidFill>
                          <a:schemeClr val="tx1"/>
                        </a:solidFill>
                        <a:effectLst/>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smtClean="0">
                        <a:solidFill>
                          <a:schemeClr val="tx1"/>
                        </a:solidFill>
                        <a:effectLst/>
                        <a:latin typeface="+mn-lt"/>
                        <a:ea typeface="Times New Roman"/>
                        <a:cs typeface="Times New Roman"/>
                      </a:endParaRPr>
                    </a:p>
                    <a:p>
                      <a:pPr marL="0" marR="0">
                        <a:spcBef>
                          <a:spcPts val="0"/>
                        </a:spcBef>
                        <a:spcAft>
                          <a:spcPts val="0"/>
                        </a:spcAft>
                      </a:pPr>
                      <a:endParaRPr lang="en-US" sz="1500" b="0" dirty="0">
                        <a:solidFill>
                          <a:schemeClr val="tx1"/>
                        </a:solidFill>
                        <a:effectLst/>
                        <a:latin typeface="+mn-lt"/>
                        <a:ea typeface="Times New Roman"/>
                        <a:cs typeface="Times New Roman"/>
                      </a:endParaRPr>
                    </a:p>
                  </a:txBody>
                  <a:tcPr marL="0" marR="0" marT="0" marB="0">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Separate rule making</a:t>
                      </a:r>
                      <a:r>
                        <a:rPr lang="en-US" sz="1600" kern="1200" baseline="0" dirty="0" smtClean="0">
                          <a:solidFill>
                            <a:schemeClr val="dk1"/>
                          </a:solidFill>
                          <a:effectLst/>
                          <a:latin typeface="+mn-lt"/>
                          <a:ea typeface="+mn-ea"/>
                          <a:cs typeface="+mn-cs"/>
                        </a:rPr>
                        <a:t> which r</a:t>
                      </a:r>
                      <a:r>
                        <a:rPr lang="en-US" sz="1600" kern="1200" dirty="0" smtClean="0">
                          <a:solidFill>
                            <a:schemeClr val="dk1"/>
                          </a:solidFill>
                          <a:effectLst/>
                          <a:latin typeface="+mn-lt"/>
                          <a:ea typeface="+mn-ea"/>
                          <a:cs typeface="+mn-cs"/>
                        </a:rPr>
                        <a:t>equires regulatory amendments to Part 80.</a:t>
                      </a:r>
                    </a:p>
                    <a:p>
                      <a:pPr marL="0" marR="0">
                        <a:spcBef>
                          <a:spcPts val="0"/>
                        </a:spcBef>
                        <a:spcAft>
                          <a:spcPts val="0"/>
                        </a:spcAft>
                      </a:pPr>
                      <a:endParaRPr lang="en-US" sz="1500" b="0" dirty="0" smtClean="0">
                        <a:solidFill>
                          <a:schemeClr val="tx1"/>
                        </a:solidFill>
                        <a:effectLst/>
                        <a:latin typeface="+mn-lt"/>
                        <a:ea typeface="Times New Roman"/>
                        <a:cs typeface="Times New Roman"/>
                      </a:endParaRPr>
                    </a:p>
                  </a:txBody>
                  <a:tcPr marL="68580" marR="68580" marT="9524" marB="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baseline="0" dirty="0" smtClean="0">
                        <a:solidFill>
                          <a:srgbClr val="FF0000"/>
                        </a:solidFill>
                        <a:effectLst/>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solidFill>
                            <a:schemeClr val="tx1"/>
                          </a:solidFill>
                          <a:effectLst/>
                          <a:latin typeface="+mn-lt"/>
                          <a:ea typeface="Times New Roman"/>
                          <a:cs typeface="Times New Roman"/>
                        </a:rPr>
                        <a:t>Proposed </a:t>
                      </a:r>
                      <a:r>
                        <a:rPr lang="en-US" sz="1500" b="0" baseline="0" dirty="0" smtClean="0">
                          <a:solidFill>
                            <a:schemeClr val="tx1"/>
                          </a:solidFill>
                          <a:effectLst/>
                          <a:latin typeface="+mn-lt"/>
                          <a:ea typeface="Times New Roman"/>
                          <a:cs typeface="Times New Roman"/>
                        </a:rPr>
                        <a:t>amendments to Part 80 will require all prospective teachers to complete coursework on ELL instructional needs, co-teaching strategies, and integrating language and content instruction for ELLs.</a:t>
                      </a:r>
                      <a:endParaRPr lang="en-US" sz="1500" b="0" dirty="0" smtClean="0">
                        <a:solidFill>
                          <a:schemeClr val="tx1"/>
                        </a:solidFill>
                        <a:effectLst/>
                        <a:latin typeface="+mn-lt"/>
                        <a:ea typeface="Times New Roman"/>
                        <a:cs typeface="Times New Roman"/>
                      </a:endParaRPr>
                    </a:p>
                  </a:txBody>
                  <a:tcPr marL="68580" marR="68580" marT="0" marB="0">
                    <a:solidFill>
                      <a:srgbClr val="FEE2F9"/>
                    </a:solidFill>
                  </a:tcPr>
                </a:tc>
                <a:tc>
                  <a:txBody>
                    <a:bodyPr/>
                    <a:lstStyle/>
                    <a:p>
                      <a:endParaRPr lang="en-US" sz="1800" dirty="0"/>
                    </a:p>
                  </a:txBody>
                  <a:tcPr marL="68580" marR="68580" marT="0" marB="0">
                    <a:solidFill>
                      <a:srgbClr val="FFF3FD"/>
                    </a:solidFill>
                  </a:tcPr>
                </a:tc>
              </a:tr>
            </a:tbl>
          </a:graphicData>
        </a:graphic>
      </p:graphicFrame>
      <p:sp>
        <p:nvSpPr>
          <p:cNvPr id="6" name="TextBox 5"/>
          <p:cNvSpPr txBox="1">
            <a:spLocks noChangeArrowheads="1"/>
          </p:cNvSpPr>
          <p:nvPr/>
        </p:nvSpPr>
        <p:spPr bwMode="auto">
          <a:xfrm>
            <a:off x="7734300" y="2438400"/>
            <a:ext cx="1066800" cy="738188"/>
          </a:xfrm>
          <a:prstGeom prst="rect">
            <a:avLst/>
          </a:prstGeom>
          <a:solidFill>
            <a:srgbClr val="FCAAEC"/>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PENDING</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endParaRPr lang="en-US">
              <a:latin typeface="Arial" charset="0"/>
            </a:endParaRPr>
          </a:p>
        </p:txBody>
      </p:sp>
      <p:sp>
        <p:nvSpPr>
          <p:cNvPr id="5017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E54DB79-4F97-A14C-99ED-F9E094169B69}" type="slidenum">
              <a:rPr lang="en-US" sz="1400">
                <a:solidFill>
                  <a:srgbClr val="FFFFFF"/>
                </a:solidFill>
                <a:latin typeface="CartoGothic Std" charset="0"/>
              </a:rPr>
              <a:pPr eaLnBrk="1" hangingPunct="1"/>
              <a:t>28</a:t>
            </a:fld>
            <a:endParaRPr lang="en-US" sz="1400">
              <a:solidFill>
                <a:srgbClr val="FFFFFF"/>
              </a:solidFill>
              <a:latin typeface="CartoGothic Std" charset="0"/>
            </a:endParaRPr>
          </a:p>
        </p:txBody>
      </p:sp>
      <p:graphicFrame>
        <p:nvGraphicFramePr>
          <p:cNvPr id="5" name="Table 4"/>
          <p:cNvGraphicFramePr>
            <a:graphicFrameLocks noGrp="1"/>
          </p:cNvGraphicFramePr>
          <p:nvPr/>
        </p:nvGraphicFramePr>
        <p:xfrm>
          <a:off x="0" y="0"/>
          <a:ext cx="9144000" cy="6248400"/>
        </p:xfrm>
        <a:graphic>
          <a:graphicData uri="http://schemas.openxmlformats.org/drawingml/2006/table">
            <a:tbl>
              <a:tblPr/>
              <a:tblGrid>
                <a:gridCol w="2489200"/>
                <a:gridCol w="2489200"/>
                <a:gridCol w="2489200"/>
                <a:gridCol w="1676400"/>
              </a:tblGrid>
              <a:tr h="87788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ED6F6"/>
                          </a:solidFill>
                          <a:effectLst/>
                          <a:latin typeface="Arial" pitchFamily="34" charset="0"/>
                          <a:cs typeface="Times New Roman" pitchFamily="18" charset="0"/>
                        </a:rPr>
                        <a:t>CERTIFICATION AND SENIORITY PROTECTION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038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CR PART 154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EXISTING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REGULATION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rPr>
                        <a:t>SUBPARTS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rPr>
                        <a:t>154-1 &amp;  154-2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rPr>
                        <a:t>ADOPTED REGULATION</a:t>
                      </a:r>
                      <a:endParaRPr kumimoji="0" lang="en-US"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rPr>
                        <a:t>PROPOSED STATUTORY CHANGE AND PART 80 AMENDMENT</a:t>
                      </a:r>
                      <a:endParaRPr kumimoji="0" lang="en-US"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EE2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PROPOSED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TIMELINE</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3FD"/>
                    </a:solidFill>
                  </a:tcPr>
                </a:tc>
              </a:tr>
              <a:tr h="43322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Current regulations do not provide certification areas for bilingual teaching assistants.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Nor do they provide tenure or seniority protection areas for bilingual teaching assistants, bilingual teachers and ESOL teachers.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Separate rule making which requires statutory change and regulatory amendments to Part 80.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9524"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4599AD"/>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cs typeface="Times New Roman" pitchFamily="18" charset="0"/>
                        </a:rPr>
                        <a:t>Proposed statutory change and amendments to Part 80 will create: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chemeClr val="tx1"/>
                          </a:solidFill>
                          <a:effectLst/>
                          <a:latin typeface="Arial" pitchFamily="34" charset="0"/>
                          <a:cs typeface="Times New Roman" pitchFamily="18" charset="0"/>
                        </a:rPr>
                        <a:t>certification areas for bilingual teaching assistants; and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chemeClr val="tx1"/>
                          </a:solidFill>
                          <a:effectLst/>
                          <a:latin typeface="Arial" pitchFamily="34" charset="0"/>
                          <a:cs typeface="Times New Roman" pitchFamily="18" charset="0"/>
                        </a:rPr>
                        <a:t>tenure and seniority protection areas for bilingual teaching assistants, Bilingual Education teachers and ESOL teachers.</a:t>
                      </a:r>
                      <a:r>
                        <a:rPr kumimoji="0" lang="en-US" sz="1800" b="0" i="0" u="none" strike="noStrike" cap="none" normalizeH="0" baseline="0" dirty="0" smtClean="0">
                          <a:ln>
                            <a:noFill/>
                          </a:ln>
                          <a:solidFill>
                            <a:schemeClr val="tx1"/>
                          </a:solidFill>
                          <a:effectLst/>
                          <a:latin typeface="Arial" pitchFamily="34" charset="0"/>
                          <a:cs typeface="Times New Roman" pitchFamily="18"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EE2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3FD"/>
                    </a:solidFill>
                  </a:tcPr>
                </a:tc>
              </a:tr>
            </a:tbl>
          </a:graphicData>
        </a:graphic>
      </p:graphicFrame>
      <p:sp>
        <p:nvSpPr>
          <p:cNvPr id="6" name="TextBox 5"/>
          <p:cNvSpPr txBox="1">
            <a:spLocks noChangeArrowheads="1"/>
          </p:cNvSpPr>
          <p:nvPr/>
        </p:nvSpPr>
        <p:spPr bwMode="auto">
          <a:xfrm>
            <a:off x="7734300" y="2438400"/>
            <a:ext cx="1066800" cy="738188"/>
          </a:xfrm>
          <a:prstGeom prst="rect">
            <a:avLst/>
          </a:prstGeom>
          <a:solidFill>
            <a:srgbClr val="FCAAEC"/>
          </a:solidFill>
          <a:ln w="38100">
            <a:solidFill>
              <a:schemeClr val="bg1"/>
            </a:solidFill>
            <a:miter lim="800000"/>
            <a:headEnd/>
            <a:tailEnd/>
          </a:ln>
          <a:effectLst>
            <a:outerShdw blurRad="63500" dist="20000" dir="5400000" rotWithShape="0">
              <a:srgbClr val="000000">
                <a:alpha val="37999"/>
              </a:srgbClr>
            </a:outerShdw>
          </a:effectLst>
        </p:spPr>
        <p:txBody>
          <a:bodyPr>
            <a:spAutoFit/>
          </a:bodyPr>
          <a:lstStyle/>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a:p>
            <a:pPr algn="ctr" defTabSz="914400" fontAlgn="base">
              <a:spcBef>
                <a:spcPct val="0"/>
              </a:spcBef>
              <a:spcAft>
                <a:spcPct val="0"/>
              </a:spcAft>
              <a:defRPr/>
            </a:pPr>
            <a:r>
              <a:rPr lang="en-US" sz="1400" dirty="0">
                <a:solidFill>
                  <a:srgbClr val="000000"/>
                </a:solidFill>
                <a:latin typeface="Arial"/>
                <a:ea typeface="ＭＳ Ｐゴシック" charset="0"/>
                <a:cs typeface="ＭＳ Ｐゴシック" charset="0"/>
              </a:rPr>
              <a:t>PENDING</a:t>
            </a:r>
          </a:p>
          <a:p>
            <a:pPr algn="ctr" defTabSz="914400" fontAlgn="base">
              <a:spcBef>
                <a:spcPct val="0"/>
              </a:spcBef>
              <a:spcAft>
                <a:spcPct val="0"/>
              </a:spcAft>
              <a:defRPr/>
            </a:pPr>
            <a:endParaRPr lang="en-US" sz="1400" dirty="0">
              <a:solidFill>
                <a:srgbClr val="000000"/>
              </a:solidFill>
              <a:latin typeface="Arial"/>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080" y="295833"/>
            <a:ext cx="8397599" cy="1143000"/>
          </a:xfrm>
        </p:spPr>
        <p:txBody>
          <a:bodyPr>
            <a:normAutofit fontScale="90000"/>
          </a:bodyPr>
          <a:lstStyle/>
          <a:p>
            <a:r>
              <a:rPr lang="en-US" dirty="0" smtClean="0"/>
              <a:t>As you conference with teachers these are traditional </a:t>
            </a:r>
            <a:r>
              <a:rPr lang="en-US" dirty="0" smtClean="0"/>
              <a:t>Pre-Conference Questions</a:t>
            </a:r>
            <a:endParaRPr lang="en-US" dirty="0"/>
          </a:p>
        </p:txBody>
      </p:sp>
      <p:sp>
        <p:nvSpPr>
          <p:cNvPr id="3" name="Content Placeholder 2"/>
          <p:cNvSpPr>
            <a:spLocks noGrp="1"/>
          </p:cNvSpPr>
          <p:nvPr>
            <p:ph idx="1"/>
          </p:nvPr>
        </p:nvSpPr>
        <p:spPr/>
        <p:txBody>
          <a:bodyPr/>
          <a:lstStyle/>
          <a:p>
            <a:pPr lvl="0"/>
            <a:r>
              <a:rPr lang="en-US" dirty="0" smtClean="0"/>
              <a:t>How </a:t>
            </a:r>
            <a:r>
              <a:rPr lang="en-US" dirty="0"/>
              <a:t>will </a:t>
            </a:r>
            <a:r>
              <a:rPr lang="en-US" dirty="0" smtClean="0"/>
              <a:t>I </a:t>
            </a:r>
            <a:r>
              <a:rPr lang="en-US" dirty="0"/>
              <a:t>activate prior knowledge</a:t>
            </a:r>
            <a:r>
              <a:rPr lang="en-US" dirty="0" smtClean="0"/>
              <a:t>?</a:t>
            </a:r>
          </a:p>
          <a:p>
            <a:r>
              <a:rPr lang="en-US" dirty="0"/>
              <a:t>What strategies will I use to promote oral interaction?</a:t>
            </a:r>
          </a:p>
          <a:p>
            <a:r>
              <a:rPr lang="en-US" dirty="0"/>
              <a:t>How will I challenge my students?</a:t>
            </a:r>
          </a:p>
          <a:p>
            <a:pPr lvl="0"/>
            <a:r>
              <a:rPr lang="en-US" dirty="0"/>
              <a:t>What scaffolds will I provide to assist my </a:t>
            </a:r>
            <a:r>
              <a:rPr lang="en-US" dirty="0" smtClean="0"/>
              <a:t>struggling students in meeting the </a:t>
            </a:r>
            <a:r>
              <a:rPr lang="en-US" dirty="0"/>
              <a:t>CCLS? </a:t>
            </a:r>
            <a:endParaRPr lang="en-US" dirty="0" smtClean="0"/>
          </a:p>
          <a:p>
            <a:pPr lvl="1"/>
            <a:r>
              <a:rPr lang="en-US" dirty="0" smtClean="0"/>
              <a:t>What </a:t>
            </a:r>
            <a:r>
              <a:rPr lang="en-US" dirty="0"/>
              <a:t>data will / have I use(d) to determine this</a:t>
            </a:r>
            <a:r>
              <a:rPr lang="en-US" dirty="0" smtClean="0"/>
              <a:t>?</a:t>
            </a:r>
          </a:p>
          <a:p>
            <a:pPr lvl="0"/>
            <a:r>
              <a:rPr lang="en-US" dirty="0"/>
              <a:t>What key vocabulary and phrases will I emphasize?</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43417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3200" dirty="0"/>
              <a:t>Administrator Role in </a:t>
            </a:r>
            <a:r>
              <a:rPr lang="en-US" sz="3200" dirty="0" smtClean="0"/>
              <a:t>English as a New Language (ENL) </a:t>
            </a:r>
            <a:r>
              <a:rPr lang="en-US" sz="3200" dirty="0"/>
              <a:t>and </a:t>
            </a:r>
            <a:r>
              <a:rPr lang="en-US" sz="3200" dirty="0" smtClean="0"/>
              <a:t>Transitional Bilingual Education (TBE)</a:t>
            </a:r>
            <a:endParaRPr lang="en-US" sz="3200" dirty="0"/>
          </a:p>
          <a:p>
            <a:pPr lvl="1"/>
            <a:r>
              <a:rPr lang="en-US" sz="2400" dirty="0"/>
              <a:t>CR Part 154 -2 &amp; 154-3</a:t>
            </a:r>
          </a:p>
          <a:p>
            <a:pPr lvl="1"/>
            <a:endParaRPr lang="en-US" dirty="0"/>
          </a:p>
          <a:p>
            <a:r>
              <a:rPr lang="en-US" sz="3200" dirty="0"/>
              <a:t>Data Analysis for Continuous School Improvement</a:t>
            </a:r>
          </a:p>
          <a:p>
            <a:pPr marL="0" indent="0">
              <a:buNone/>
            </a:pPr>
            <a:endParaRPr lang="en-US" dirty="0"/>
          </a:p>
        </p:txBody>
      </p:sp>
    </p:spTree>
    <p:extLst>
      <p:ext uri="{BB962C8B-B14F-4D97-AF65-F5344CB8AC3E}">
        <p14:creationId xmlns:p14="http://schemas.microsoft.com/office/powerpoint/2010/main" val="2378115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Think-Pair-Share</a:t>
            </a:r>
            <a:endParaRPr lang="en-US" dirty="0"/>
          </a:p>
        </p:txBody>
      </p:sp>
      <p:sp>
        <p:nvSpPr>
          <p:cNvPr id="3" name="Content Placeholder 2"/>
          <p:cNvSpPr>
            <a:spLocks noGrp="1"/>
          </p:cNvSpPr>
          <p:nvPr>
            <p:ph idx="1"/>
          </p:nvPr>
        </p:nvSpPr>
        <p:spPr>
          <a:xfrm>
            <a:off x="519492" y="1949824"/>
            <a:ext cx="8254130" cy="4007224"/>
          </a:xfrm>
        </p:spPr>
        <p:txBody>
          <a:bodyPr/>
          <a:lstStyle/>
          <a:p>
            <a:r>
              <a:rPr lang="en-US" sz="2600" dirty="0"/>
              <a:t>Read the “Promoting </a:t>
            </a:r>
            <a:r>
              <a:rPr lang="en-US" sz="2600" dirty="0" err="1"/>
              <a:t>ELLs’</a:t>
            </a:r>
            <a:r>
              <a:rPr lang="en-US" sz="2600" dirty="0"/>
              <a:t> Academic Literacy” section of the article entitled, “Teacher Skills to Support English Language Learners” by Short and </a:t>
            </a:r>
            <a:r>
              <a:rPr lang="en-US" sz="2600" dirty="0" err="1"/>
              <a:t>Echevarria</a:t>
            </a:r>
            <a:r>
              <a:rPr lang="en-US" sz="2600" dirty="0"/>
              <a:t> </a:t>
            </a:r>
          </a:p>
          <a:p>
            <a:endParaRPr lang="en-US" sz="2400" dirty="0" smtClean="0"/>
          </a:p>
          <a:p>
            <a:r>
              <a:rPr lang="en-US" sz="2400" dirty="0" smtClean="0"/>
              <a:t>As </a:t>
            </a:r>
            <a:r>
              <a:rPr lang="en-US" sz="2400" dirty="0"/>
              <a:t>you read jot down some things highly effective teachers of ELLs would need to consider when planning a lesson in the column marked “before” and what one might expect to see during the lesson in the column marked “during” on the sheet provided. </a:t>
            </a:r>
          </a:p>
          <a:p>
            <a:pPr marL="0" indent="0">
              <a:buNone/>
            </a:pPr>
            <a:endParaRPr lang="en-US" dirty="0"/>
          </a:p>
        </p:txBody>
      </p:sp>
    </p:spTree>
    <p:extLst>
      <p:ext uri="{BB962C8B-B14F-4D97-AF65-F5344CB8AC3E}">
        <p14:creationId xmlns:p14="http://schemas.microsoft.com/office/powerpoint/2010/main" val="2518269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 </a:t>
            </a:r>
            <a:endParaRPr lang="en-US" dirty="0"/>
          </a:p>
        </p:txBody>
      </p:sp>
      <p:sp>
        <p:nvSpPr>
          <p:cNvPr id="3" name="Content Placeholder 2"/>
          <p:cNvSpPr>
            <a:spLocks noGrp="1"/>
          </p:cNvSpPr>
          <p:nvPr>
            <p:ph idx="1"/>
          </p:nvPr>
        </p:nvSpPr>
        <p:spPr/>
        <p:txBody>
          <a:bodyPr/>
          <a:lstStyle/>
          <a:p>
            <a:r>
              <a:rPr lang="en-US" sz="2400" dirty="0"/>
              <a:t>Discuss your notes with a partner </a:t>
            </a:r>
          </a:p>
          <a:p>
            <a:r>
              <a:rPr lang="en-US" sz="2400" dirty="0"/>
              <a:t>Together, prepare three questions for a pre-observation you might ask the teachers about how they prepared to plan a lesson that will scaffold appropriately  for the ELLs in their classroom. </a:t>
            </a:r>
          </a:p>
          <a:p>
            <a:pPr marL="0" indent="0">
              <a:buNone/>
            </a:pPr>
            <a:endParaRPr lang="en-US" dirty="0"/>
          </a:p>
        </p:txBody>
      </p:sp>
    </p:spTree>
    <p:extLst>
      <p:ext uri="{BB962C8B-B14F-4D97-AF65-F5344CB8AC3E}">
        <p14:creationId xmlns:p14="http://schemas.microsoft.com/office/powerpoint/2010/main" val="2293420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Pre-Conference Questions to Use with ELL Teachers</a:t>
            </a:r>
            <a:endParaRPr lang="en-US" dirty="0"/>
          </a:p>
        </p:txBody>
      </p:sp>
      <p:sp>
        <p:nvSpPr>
          <p:cNvPr id="3" name="Content Placeholder 2"/>
          <p:cNvSpPr>
            <a:spLocks noGrp="1"/>
          </p:cNvSpPr>
          <p:nvPr>
            <p:ph idx="1"/>
          </p:nvPr>
        </p:nvSpPr>
        <p:spPr>
          <a:xfrm>
            <a:off x="779463" y="1949824"/>
            <a:ext cx="7583488" cy="4557198"/>
          </a:xfrm>
        </p:spPr>
        <p:txBody>
          <a:bodyPr>
            <a:normAutofit fontScale="92500"/>
          </a:bodyPr>
          <a:lstStyle/>
          <a:p>
            <a:pPr lvl="0"/>
            <a:r>
              <a:rPr lang="en-US" dirty="0"/>
              <a:t>What modifications have I made to ensure that my lesson is comprehensible for my ELLs?</a:t>
            </a:r>
          </a:p>
          <a:p>
            <a:pPr lvl="0"/>
            <a:r>
              <a:rPr lang="en-US" dirty="0"/>
              <a:t>How will I activate prior </a:t>
            </a:r>
            <a:r>
              <a:rPr lang="en-US" dirty="0" smtClean="0"/>
              <a:t>knowledge to ensure ELLs understand the content?</a:t>
            </a:r>
            <a:endParaRPr lang="en-US" dirty="0"/>
          </a:p>
          <a:p>
            <a:pPr lvl="0"/>
            <a:r>
              <a:rPr lang="en-US" dirty="0"/>
              <a:t>What are some of the language and content demands of this </a:t>
            </a:r>
            <a:r>
              <a:rPr lang="en-US" dirty="0" smtClean="0"/>
              <a:t>lesson that need to be addressed to ensure success for ELLs?</a:t>
            </a:r>
          </a:p>
          <a:p>
            <a:pPr lvl="1"/>
            <a:r>
              <a:rPr lang="en-US" dirty="0" smtClean="0"/>
              <a:t>What vocabulary strategies will be used throughout the lesson to ensure understanding?</a:t>
            </a:r>
          </a:p>
          <a:p>
            <a:r>
              <a:rPr lang="en-US" dirty="0"/>
              <a:t>What scaffolds will I provide to assist my ELLs in meeting the CCLS</a:t>
            </a:r>
            <a:r>
              <a:rPr lang="en-US" dirty="0" smtClean="0"/>
              <a:t>?</a:t>
            </a:r>
          </a:p>
          <a:p>
            <a:pPr lvl="0"/>
            <a:r>
              <a:rPr lang="en-US" dirty="0"/>
              <a:t>What strategies will I use to promote oral </a:t>
            </a:r>
            <a:r>
              <a:rPr lang="en-US" dirty="0" smtClean="0"/>
              <a:t>interaction between all students in the classroom (ELLs and general education students)</a:t>
            </a:r>
            <a:endParaRPr lang="en-US" dirty="0"/>
          </a:p>
          <a:p>
            <a:endParaRPr lang="en-US" dirty="0"/>
          </a:p>
          <a:p>
            <a:pPr lvl="0"/>
            <a:endParaRPr lang="en-US" dirty="0"/>
          </a:p>
          <a:p>
            <a:endParaRPr lang="en-US" dirty="0"/>
          </a:p>
        </p:txBody>
      </p:sp>
    </p:spTree>
    <p:extLst>
      <p:ext uri="{BB962C8B-B14F-4D97-AF65-F5344CB8AC3E}">
        <p14:creationId xmlns:p14="http://schemas.microsoft.com/office/powerpoint/2010/main" val="1365307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Think-Pair-Share</a:t>
            </a:r>
            <a:r>
              <a:rPr lang="en-US" baseline="30000" dirty="0" smtClean="0"/>
              <a:t>2</a:t>
            </a:r>
            <a:endParaRPr lang="en-US" dirty="0"/>
          </a:p>
        </p:txBody>
      </p:sp>
      <p:sp>
        <p:nvSpPr>
          <p:cNvPr id="3" name="Content Placeholder 2"/>
          <p:cNvSpPr>
            <a:spLocks noGrp="1"/>
          </p:cNvSpPr>
          <p:nvPr>
            <p:ph idx="1"/>
          </p:nvPr>
        </p:nvSpPr>
        <p:spPr/>
        <p:txBody>
          <a:bodyPr/>
          <a:lstStyle/>
          <a:p>
            <a:r>
              <a:rPr lang="en-US" sz="2800" dirty="0"/>
              <a:t>Compare and contrast your notes and questions to those of another pair </a:t>
            </a:r>
          </a:p>
          <a:p>
            <a:pPr marL="0" indent="0">
              <a:buNone/>
            </a:pPr>
            <a:endParaRPr lang="en-US" dirty="0"/>
          </a:p>
        </p:txBody>
      </p:sp>
    </p:spTree>
    <p:extLst>
      <p:ext uri="{BB962C8B-B14F-4D97-AF65-F5344CB8AC3E}">
        <p14:creationId xmlns:p14="http://schemas.microsoft.com/office/powerpoint/2010/main" val="256149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Models of Co-Teaching</a:t>
            </a:r>
            <a:endParaRPr lang="en-US" dirty="0"/>
          </a:p>
        </p:txBody>
      </p:sp>
      <p:pic>
        <p:nvPicPr>
          <p:cNvPr id="4" name="Content Placeholder 3" descr="Screen Shot 2015-05-10 at 8.21.14 AM.png"/>
          <p:cNvPicPr>
            <a:picLocks noGrp="1" noChangeAspect="1"/>
          </p:cNvPicPr>
          <p:nvPr>
            <p:ph idx="1"/>
          </p:nvPr>
        </p:nvPicPr>
        <p:blipFill>
          <a:blip r:embed="rId3">
            <a:extLst>
              <a:ext uri="{28A0092B-C50C-407E-A947-70E740481C1C}">
                <a14:useLocalDpi xmlns:a14="http://schemas.microsoft.com/office/drawing/2010/main" val="0"/>
              </a:ext>
            </a:extLst>
          </a:blip>
          <a:srcRect t="-15800" b="-15800"/>
          <a:stretch>
            <a:fillRect/>
          </a:stretch>
        </p:blipFill>
        <p:spPr/>
      </p:pic>
    </p:spTree>
    <p:extLst>
      <p:ext uri="{BB962C8B-B14F-4D97-AF65-F5344CB8AC3E}">
        <p14:creationId xmlns:p14="http://schemas.microsoft.com/office/powerpoint/2010/main" val="21417510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pPr marL="0" indent="0" algn="ctr">
              <a:buNone/>
            </a:pPr>
            <a:r>
              <a:rPr lang="en-US" sz="3200" dirty="0" smtClean="0">
                <a:hlinkClick r:id="rId3"/>
              </a:rPr>
              <a:t>Using a Co-Teaching Model to Support Language Development for ELLs</a:t>
            </a:r>
            <a:endParaRPr lang="en-US" sz="3200" dirty="0" smtClean="0"/>
          </a:p>
          <a:p>
            <a:pPr marL="0" indent="0">
              <a:buNone/>
            </a:pPr>
            <a:endParaRPr lang="en-US" sz="3200" dirty="0" smtClean="0"/>
          </a:p>
          <a:p>
            <a:pPr marL="0" indent="0">
              <a:buNone/>
            </a:pPr>
            <a:r>
              <a:rPr lang="en-US" sz="2800" dirty="0" smtClean="0"/>
              <a:t>During the video jot down observations on the Co-Teaching Video Reflection Handout</a:t>
            </a:r>
          </a:p>
          <a:p>
            <a:pPr marL="0" indent="0" algn="ctr">
              <a:buNone/>
            </a:pPr>
            <a:endParaRPr lang="en-US" sz="3200" dirty="0"/>
          </a:p>
        </p:txBody>
      </p:sp>
      <p:pic>
        <p:nvPicPr>
          <p:cNvPr id="4" name="Picture 3"/>
          <p:cNvPicPr>
            <a:picLocks noChangeAspect="1"/>
          </p:cNvPicPr>
          <p:nvPr/>
        </p:nvPicPr>
        <p:blipFill>
          <a:blip r:embed="rId4"/>
          <a:stretch>
            <a:fillRect/>
          </a:stretch>
        </p:blipFill>
        <p:spPr>
          <a:xfrm>
            <a:off x="6998280" y="4791129"/>
            <a:ext cx="1719328" cy="1719328"/>
          </a:xfrm>
          <a:prstGeom prst="rect">
            <a:avLst/>
          </a:prstGeom>
        </p:spPr>
      </p:pic>
    </p:spTree>
    <p:extLst>
      <p:ext uri="{BB962C8B-B14F-4D97-AF65-F5344CB8AC3E}">
        <p14:creationId xmlns:p14="http://schemas.microsoft.com/office/powerpoint/2010/main" val="553211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Content Placeholder 2"/>
          <p:cNvSpPr>
            <a:spLocks noGrp="1"/>
          </p:cNvSpPr>
          <p:nvPr>
            <p:ph idx="1"/>
          </p:nvPr>
        </p:nvSpPr>
        <p:spPr>
          <a:xfrm>
            <a:off x="365568" y="1949824"/>
            <a:ext cx="8388813" cy="4516084"/>
          </a:xfrm>
        </p:spPr>
        <p:txBody>
          <a:bodyPr>
            <a:normAutofit lnSpcReduction="10000"/>
          </a:bodyPr>
          <a:lstStyle/>
          <a:p>
            <a:pPr marL="0" indent="0">
              <a:buNone/>
            </a:pPr>
            <a:r>
              <a:rPr lang="en-US" sz="2800" dirty="0"/>
              <a:t>“Overall, the responsibility for documenting the success of English learners is shared between teachers and school administrators, who work together to monitor students’ progress and showcase the success of effective programs”</a:t>
            </a:r>
          </a:p>
          <a:p>
            <a:pPr marL="0" indent="0">
              <a:buNone/>
            </a:pPr>
            <a:endParaRPr lang="en-US" dirty="0" smtClean="0"/>
          </a:p>
          <a:p>
            <a:pPr marL="0" indent="0">
              <a:buNone/>
            </a:pPr>
            <a:endParaRPr lang="en-US" dirty="0"/>
          </a:p>
          <a:p>
            <a:pPr marL="0" indent="0">
              <a:buNone/>
            </a:pPr>
            <a:endParaRPr lang="en-US" dirty="0"/>
          </a:p>
          <a:p>
            <a:pPr marL="0" indent="0">
              <a:buNone/>
            </a:pPr>
            <a:r>
              <a:rPr lang="en-US" sz="1800" dirty="0"/>
              <a:t>(Torres-</a:t>
            </a:r>
            <a:r>
              <a:rPr lang="en-US" sz="1800" dirty="0" err="1"/>
              <a:t>Guzmán</a:t>
            </a:r>
            <a:r>
              <a:rPr lang="en-US" sz="1800" dirty="0"/>
              <a:t>, </a:t>
            </a:r>
            <a:r>
              <a:rPr lang="en-US" sz="1800" dirty="0" err="1"/>
              <a:t>Abbate</a:t>
            </a:r>
            <a:r>
              <a:rPr lang="en-US" sz="1800" dirty="0"/>
              <a:t>, Brisk, &amp; </a:t>
            </a:r>
            <a:r>
              <a:rPr lang="en-US" sz="1800" dirty="0" err="1"/>
              <a:t>Minaya</a:t>
            </a:r>
            <a:r>
              <a:rPr lang="en-US" sz="1800" dirty="0"/>
              <a:t>-Rowe, 2002)” (Diaz-Rico and Weed, 2013, p. 196).</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2781" y="4062399"/>
            <a:ext cx="1371600" cy="1428750"/>
          </a:xfrm>
          <a:prstGeom prst="rect">
            <a:avLst/>
          </a:prstGeom>
        </p:spPr>
      </p:pic>
    </p:spTree>
    <p:extLst>
      <p:ext uri="{BB962C8B-B14F-4D97-AF65-F5344CB8AC3E}">
        <p14:creationId xmlns:p14="http://schemas.microsoft.com/office/powerpoint/2010/main" val="9435295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lstStyle/>
          <a:p>
            <a:pPr marL="0" indent="0">
              <a:buNone/>
            </a:pPr>
            <a:r>
              <a:rPr lang="en-US" dirty="0" smtClean="0"/>
              <a:t>Coordinator, Staff Development</a:t>
            </a:r>
          </a:p>
          <a:p>
            <a:pPr marL="0" indent="0">
              <a:buNone/>
            </a:pPr>
            <a:endParaRPr lang="en-US" dirty="0" smtClean="0"/>
          </a:p>
          <a:p>
            <a:pPr marL="0" indent="0">
              <a:buNone/>
            </a:pPr>
            <a:r>
              <a:rPr lang="en-US" dirty="0" smtClean="0"/>
              <a:t>Andrea Tamarazio</a:t>
            </a:r>
            <a:endParaRPr lang="en-US" dirty="0"/>
          </a:p>
          <a:p>
            <a:pPr marL="0" indent="0">
              <a:buNone/>
            </a:pPr>
            <a:r>
              <a:rPr lang="en-US" dirty="0" smtClean="0">
                <a:hlinkClick r:id="rId2"/>
              </a:rPr>
              <a:t>atamarazio@e1b.org</a:t>
            </a:r>
            <a:r>
              <a:rPr lang="en-US" dirty="0" smtClean="0"/>
              <a:t> </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4688" y="5175998"/>
            <a:ext cx="211455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0600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 &amp; TBE Agenda</a:t>
            </a:r>
            <a:endParaRPr lang="en-US" dirty="0"/>
          </a:p>
        </p:txBody>
      </p:sp>
      <p:sp>
        <p:nvSpPr>
          <p:cNvPr id="3" name="Content Placeholder 2"/>
          <p:cNvSpPr>
            <a:spLocks noGrp="1"/>
          </p:cNvSpPr>
          <p:nvPr>
            <p:ph idx="1"/>
          </p:nvPr>
        </p:nvSpPr>
        <p:spPr>
          <a:xfrm>
            <a:off x="442529" y="1949823"/>
            <a:ext cx="8260262" cy="4593059"/>
          </a:xfrm>
        </p:spPr>
        <p:txBody>
          <a:bodyPr>
            <a:normAutofit fontScale="85000" lnSpcReduction="10000"/>
          </a:bodyPr>
          <a:lstStyle/>
          <a:p>
            <a:r>
              <a:rPr lang="en-US" b="1" dirty="0"/>
              <a:t>Explore and Discover:</a:t>
            </a:r>
          </a:p>
          <a:p>
            <a:pPr lvl="1"/>
            <a:r>
              <a:rPr lang="en-US" dirty="0"/>
              <a:t>Data</a:t>
            </a:r>
          </a:p>
          <a:p>
            <a:pPr lvl="1"/>
            <a:r>
              <a:rPr lang="en-US" dirty="0"/>
              <a:t>Background Information </a:t>
            </a:r>
          </a:p>
          <a:p>
            <a:r>
              <a:rPr lang="en-US" dirty="0"/>
              <a:t> </a:t>
            </a:r>
            <a:r>
              <a:rPr lang="en-US" b="1" dirty="0"/>
              <a:t>Explore and Discover:</a:t>
            </a:r>
          </a:p>
          <a:p>
            <a:pPr lvl="1"/>
            <a:r>
              <a:rPr lang="en-US" dirty="0"/>
              <a:t>Amendments to CR Part 154-2 &amp; 154-3</a:t>
            </a:r>
          </a:p>
          <a:p>
            <a:r>
              <a:rPr lang="en-US" b="1" dirty="0"/>
              <a:t>Explore and Discover:</a:t>
            </a:r>
          </a:p>
          <a:p>
            <a:pPr lvl="1"/>
            <a:r>
              <a:rPr lang="en-US" dirty="0"/>
              <a:t>Graduation Requirements</a:t>
            </a:r>
          </a:p>
          <a:p>
            <a:r>
              <a:rPr lang="en-US" b="1" dirty="0"/>
              <a:t>Activity:  Think-Pair-Share</a:t>
            </a:r>
          </a:p>
          <a:p>
            <a:pPr lvl="1"/>
            <a:r>
              <a:rPr lang="en-US" dirty="0"/>
              <a:t>Educational Leadership Article “Teacher Skills to Support English Language Learners” by Short and </a:t>
            </a:r>
            <a:r>
              <a:rPr lang="en-US" dirty="0" err="1"/>
              <a:t>Echevarria</a:t>
            </a:r>
            <a:r>
              <a:rPr lang="en-US" dirty="0"/>
              <a:t> </a:t>
            </a:r>
          </a:p>
          <a:p>
            <a:r>
              <a:rPr lang="en-US" b="1" dirty="0"/>
              <a:t>Organize and Integrate: </a:t>
            </a:r>
            <a:endParaRPr lang="en-US" b="1" dirty="0" smtClean="0"/>
          </a:p>
          <a:p>
            <a:pPr lvl="1"/>
            <a:r>
              <a:rPr lang="en-US" dirty="0" smtClean="0"/>
              <a:t>Video</a:t>
            </a:r>
            <a:r>
              <a:rPr lang="en-US" dirty="0"/>
              <a:t>: </a:t>
            </a:r>
            <a:r>
              <a:rPr lang="en-US" dirty="0" smtClean="0"/>
              <a:t> </a:t>
            </a:r>
            <a:r>
              <a:rPr lang="en-US" dirty="0" smtClean="0">
                <a:hlinkClick r:id="rId3"/>
              </a:rPr>
              <a:t>Using a Co-teaching Model to Support Language Development for ELLs</a:t>
            </a:r>
            <a:endParaRPr lang="en-US" dirty="0"/>
          </a:p>
        </p:txBody>
      </p:sp>
    </p:spTree>
    <p:extLst>
      <p:ext uri="{BB962C8B-B14F-4D97-AF65-F5344CB8AC3E}">
        <p14:creationId xmlns:p14="http://schemas.microsoft.com/office/powerpoint/2010/main" val="167963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371" y="295833"/>
            <a:ext cx="8362282" cy="1143000"/>
          </a:xfrm>
        </p:spPr>
        <p:txBody>
          <a:bodyPr>
            <a:normAutofit fontScale="90000"/>
          </a:bodyPr>
          <a:lstStyle/>
          <a:p>
            <a:r>
              <a:rPr lang="en-US" dirty="0" smtClean="0"/>
              <a:t>Activate &amp; </a:t>
            </a:r>
            <a:r>
              <a:rPr lang="en-US" dirty="0" smtClean="0"/>
              <a:t>Engage: Do You Agree or Disagree?</a:t>
            </a:r>
            <a:endParaRPr lang="en-US" dirty="0"/>
          </a:p>
        </p:txBody>
      </p:sp>
      <p:sp>
        <p:nvSpPr>
          <p:cNvPr id="3" name="Content Placeholder 2"/>
          <p:cNvSpPr>
            <a:spLocks noGrp="1"/>
          </p:cNvSpPr>
          <p:nvPr>
            <p:ph idx="1"/>
          </p:nvPr>
        </p:nvSpPr>
        <p:spPr>
          <a:xfrm>
            <a:off x="383371" y="1949823"/>
            <a:ext cx="8362282" cy="4511355"/>
          </a:xfrm>
        </p:spPr>
        <p:txBody>
          <a:bodyPr>
            <a:normAutofit fontScale="92500" lnSpcReduction="10000"/>
          </a:bodyPr>
          <a:lstStyle/>
          <a:p>
            <a:pPr marL="457200" indent="-457200">
              <a:buFont typeface="+mj-lt"/>
              <a:buAutoNum type="arabicPeriod"/>
            </a:pPr>
            <a:r>
              <a:rPr lang="en-US" sz="2600" dirty="0" smtClean="0"/>
              <a:t>Teaching </a:t>
            </a:r>
            <a:r>
              <a:rPr lang="en-US" sz="2600" dirty="0"/>
              <a:t>students in their home language delays their learning of English.</a:t>
            </a:r>
          </a:p>
          <a:p>
            <a:pPr marL="457200" indent="-457200">
              <a:buAutoNum type="arabicPeriod"/>
            </a:pPr>
            <a:r>
              <a:rPr lang="en-US" sz="2600" dirty="0" smtClean="0"/>
              <a:t>The </a:t>
            </a:r>
            <a:r>
              <a:rPr lang="en-US" sz="2600" dirty="0"/>
              <a:t>Common Core Learning Standards are too difficult for students who do not speak English. </a:t>
            </a:r>
          </a:p>
          <a:p>
            <a:pPr marL="457200" indent="-457200">
              <a:buAutoNum type="arabicPeriod"/>
            </a:pPr>
            <a:r>
              <a:rPr lang="en-US" sz="2600" dirty="0"/>
              <a:t>Teaching English to ELLs is primarily the responsibility of the ESL teacher.</a:t>
            </a:r>
          </a:p>
          <a:p>
            <a:pPr marL="457200" indent="-457200">
              <a:buAutoNum type="arabicPeriod"/>
            </a:pPr>
            <a:r>
              <a:rPr lang="en-US" sz="2600" dirty="0"/>
              <a:t>Pulling students out of class for ESL instruction is the best way to meet their needs.</a:t>
            </a:r>
          </a:p>
          <a:p>
            <a:pPr marL="457200" indent="-457200">
              <a:buAutoNum type="arabicPeriod"/>
            </a:pPr>
            <a:r>
              <a:rPr lang="en-US" sz="2600" dirty="0"/>
              <a:t>ELLs should be provided with certain testing accommodations. </a:t>
            </a:r>
            <a:endParaRPr lang="en-US" sz="2600" dirty="0"/>
          </a:p>
          <a:p>
            <a:pPr marL="0" indent="0">
              <a:buNone/>
            </a:pPr>
            <a:endParaRPr lang="en-US" sz="2400" dirty="0"/>
          </a:p>
        </p:txBody>
      </p:sp>
    </p:spTree>
    <p:extLst>
      <p:ext uri="{BB962C8B-B14F-4D97-AF65-F5344CB8AC3E}">
        <p14:creationId xmlns:p14="http://schemas.microsoft.com/office/powerpoint/2010/main" val="3871141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a:t>
            </a:r>
            <a:endParaRPr lang="en-US" dirty="0"/>
          </a:p>
        </p:txBody>
      </p:sp>
      <p:sp>
        <p:nvSpPr>
          <p:cNvPr id="3" name="Content Placeholder 2"/>
          <p:cNvSpPr>
            <a:spLocks noGrp="1"/>
          </p:cNvSpPr>
          <p:nvPr>
            <p:ph idx="1"/>
          </p:nvPr>
        </p:nvSpPr>
        <p:spPr>
          <a:xfrm>
            <a:off x="423288" y="1949824"/>
            <a:ext cx="8350333" cy="4516084"/>
          </a:xfrm>
        </p:spPr>
        <p:txBody>
          <a:bodyPr>
            <a:normAutofit fontScale="92500"/>
          </a:bodyPr>
          <a:lstStyle/>
          <a:p>
            <a:r>
              <a:rPr lang="en-US" sz="2400" dirty="0"/>
              <a:t>The U.S. Census Bureau reports that about one in five students in public schools lives in a home where English is not the primary language, and predicts that by 2030, nearly 40% of the school-age population will speak a language other than English at home.</a:t>
            </a:r>
          </a:p>
          <a:p>
            <a:pPr marL="0" indent="0">
              <a:buNone/>
            </a:pPr>
            <a:endParaRPr lang="en-US" sz="2400" dirty="0"/>
          </a:p>
          <a:p>
            <a:r>
              <a:rPr lang="en-US" sz="2400" dirty="0"/>
              <a:t>The percentage of public school ESL students in the United States in 2010-11 was 10 percent, or an estimated 4.7 million Students</a:t>
            </a:r>
          </a:p>
          <a:p>
            <a:pPr marL="0" indent="0">
              <a:buNone/>
            </a:pPr>
            <a:endParaRPr lang="en-US" b="1" dirty="0"/>
          </a:p>
          <a:p>
            <a:pPr marL="0" indent="0" algn="r">
              <a:buNone/>
            </a:pPr>
            <a:endParaRPr lang="en-US" sz="1400" b="1" dirty="0"/>
          </a:p>
          <a:p>
            <a:pPr marL="0" indent="0" algn="r">
              <a:buNone/>
            </a:pPr>
            <a:r>
              <a:rPr lang="en-US" sz="1400" b="1" dirty="0"/>
              <a:t>SOURCE: </a:t>
            </a:r>
            <a:r>
              <a:rPr lang="en-US" sz="1400" dirty="0"/>
              <a:t>U.S. Department of Education, National Center for Education Statistics. (2013)</a:t>
            </a:r>
            <a:endParaRPr lang="en-US" dirty="0"/>
          </a:p>
        </p:txBody>
      </p:sp>
    </p:spTree>
    <p:extLst>
      <p:ext uri="{BB962C8B-B14F-4D97-AF65-F5344CB8AC3E}">
        <p14:creationId xmlns:p14="http://schemas.microsoft.com/office/powerpoint/2010/main" val="48652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Learners</a:t>
            </a:r>
            <a:endParaRPr lang="en-US" dirty="0"/>
          </a:p>
        </p:txBody>
      </p:sp>
      <p:sp>
        <p:nvSpPr>
          <p:cNvPr id="3" name="Content Placeholder 2"/>
          <p:cNvSpPr>
            <a:spLocks noGrp="1"/>
          </p:cNvSpPr>
          <p:nvPr>
            <p:ph idx="1"/>
          </p:nvPr>
        </p:nvSpPr>
        <p:spPr>
          <a:xfrm>
            <a:off x="779463" y="1949824"/>
            <a:ext cx="7923508" cy="4493698"/>
          </a:xfrm>
        </p:spPr>
        <p:txBody>
          <a:bodyPr>
            <a:normAutofit/>
          </a:bodyPr>
          <a:lstStyle/>
          <a:p>
            <a:r>
              <a:rPr lang="en-US" sz="2400" dirty="0"/>
              <a:t>The percentage of public school students in the United States who were ELL was higher in 2010 – 11 (10 percent) than in 2002 – 3 (9 percent).  In 2011, the achievement gaps between ELL and non-ELL students in the NAEP reading assessment were 36 points at the 4</a:t>
            </a:r>
            <a:r>
              <a:rPr lang="en-US" sz="2400" baseline="30000" dirty="0"/>
              <a:t>th</a:t>
            </a:r>
            <a:r>
              <a:rPr lang="en-US" sz="2400" dirty="0"/>
              <a:t>-grade level and 44 points at the 8</a:t>
            </a:r>
            <a:r>
              <a:rPr lang="en-US" sz="2400" baseline="30000" dirty="0"/>
              <a:t>th</a:t>
            </a:r>
            <a:r>
              <a:rPr lang="en-US" sz="2400" dirty="0"/>
              <a:t>-grade level.</a:t>
            </a:r>
          </a:p>
          <a:p>
            <a:endParaRPr lang="en-US" dirty="0"/>
          </a:p>
          <a:p>
            <a:endParaRPr lang="en-US" dirty="0"/>
          </a:p>
          <a:p>
            <a:pPr marL="0" indent="0" algn="r">
              <a:buNone/>
            </a:pPr>
            <a:r>
              <a:rPr lang="en-US" sz="1400" b="1" dirty="0"/>
              <a:t>SOURCE:  </a:t>
            </a:r>
            <a:r>
              <a:rPr lang="en-US" sz="1400" dirty="0"/>
              <a:t>U.S. Department of Education, National Center for Education Statistics, Digest of Education Statistics, 2012</a:t>
            </a:r>
            <a:endParaRPr lang="en-US" dirty="0"/>
          </a:p>
        </p:txBody>
      </p:sp>
    </p:spTree>
    <p:extLst>
      <p:ext uri="{BB962C8B-B14F-4D97-AF65-F5344CB8AC3E}">
        <p14:creationId xmlns:p14="http://schemas.microsoft.com/office/powerpoint/2010/main" val="229247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Top 10 Western New York Schools with ELLS (2014)</a:t>
            </a:r>
          </a:p>
        </p:txBody>
      </p:sp>
      <p:sp>
        <p:nvSpPr>
          <p:cNvPr id="4" name="Content Placeholder 3"/>
          <p:cNvSpPr>
            <a:spLocks noGrp="1"/>
          </p:cNvSpPr>
          <p:nvPr>
            <p:ph sz="half" idx="1"/>
          </p:nvPr>
        </p:nvSpPr>
        <p:spPr/>
        <p:txBody>
          <a:bodyPr/>
          <a:lstStyle/>
          <a:p>
            <a:pPr marL="0" indent="0">
              <a:buNone/>
            </a:pPr>
            <a:r>
              <a:rPr lang="en-US" sz="2400" dirty="0"/>
              <a:t>1. Buffalo (4,164)</a:t>
            </a:r>
          </a:p>
          <a:p>
            <a:pPr marL="0" indent="0">
              <a:buNone/>
            </a:pPr>
            <a:r>
              <a:rPr lang="en-US" sz="2400" dirty="0"/>
              <a:t>2. Dunkirk (276)</a:t>
            </a:r>
          </a:p>
          <a:p>
            <a:pPr marL="0" indent="0">
              <a:buNone/>
            </a:pPr>
            <a:r>
              <a:rPr lang="en-US" sz="2400" dirty="0"/>
              <a:t>3. Lackawanna (240)</a:t>
            </a:r>
          </a:p>
          <a:p>
            <a:pPr marL="0" indent="0">
              <a:buNone/>
            </a:pPr>
            <a:r>
              <a:rPr lang="en-US" sz="2400" dirty="0"/>
              <a:t>4. Williamsville (229)</a:t>
            </a:r>
          </a:p>
          <a:p>
            <a:pPr marL="0" indent="0">
              <a:buNone/>
            </a:pPr>
            <a:r>
              <a:rPr lang="en-US" sz="2400" dirty="0"/>
              <a:t>5. Jamestown (223)</a:t>
            </a:r>
          </a:p>
          <a:p>
            <a:pPr marL="0" indent="0">
              <a:buNone/>
            </a:pPr>
            <a:endParaRPr lang="en-US" dirty="0"/>
          </a:p>
        </p:txBody>
      </p:sp>
      <p:sp>
        <p:nvSpPr>
          <p:cNvPr id="5" name="Content Placeholder 4"/>
          <p:cNvSpPr>
            <a:spLocks noGrp="1"/>
          </p:cNvSpPr>
          <p:nvPr>
            <p:ph sz="half" idx="2"/>
          </p:nvPr>
        </p:nvSpPr>
        <p:spPr/>
        <p:txBody>
          <a:bodyPr/>
          <a:lstStyle/>
          <a:p>
            <a:pPr marL="0" indent="0">
              <a:buNone/>
            </a:pPr>
            <a:r>
              <a:rPr lang="en-US" sz="2400" dirty="0"/>
              <a:t>6. Ken Ton (155)</a:t>
            </a:r>
          </a:p>
          <a:p>
            <a:pPr marL="0" indent="0">
              <a:buNone/>
            </a:pPr>
            <a:r>
              <a:rPr lang="en-US" sz="2400" dirty="0"/>
              <a:t>7. Sweet Home (113)</a:t>
            </a:r>
          </a:p>
          <a:p>
            <a:pPr marL="0" indent="0">
              <a:buNone/>
            </a:pPr>
            <a:r>
              <a:rPr lang="en-US" sz="2400" dirty="0"/>
              <a:t>8. Amherst (101)</a:t>
            </a:r>
          </a:p>
          <a:p>
            <a:pPr marL="0" indent="0">
              <a:buNone/>
            </a:pPr>
            <a:r>
              <a:rPr lang="en-US" sz="2400" dirty="0"/>
              <a:t>9. Niagara Falls (89)</a:t>
            </a:r>
          </a:p>
          <a:p>
            <a:pPr marL="0" indent="0">
              <a:buNone/>
            </a:pPr>
            <a:r>
              <a:rPr lang="en-US" sz="2400" dirty="0"/>
              <a:t>10. Global Concepts (71)</a:t>
            </a:r>
          </a:p>
          <a:p>
            <a:pPr marL="0" indent="0">
              <a:buNone/>
            </a:pPr>
            <a:endParaRPr lang="en-US" dirty="0"/>
          </a:p>
        </p:txBody>
      </p:sp>
      <p:sp>
        <p:nvSpPr>
          <p:cNvPr id="6" name="Rectangle 5"/>
          <p:cNvSpPr/>
          <p:nvPr/>
        </p:nvSpPr>
        <p:spPr>
          <a:xfrm>
            <a:off x="5762566" y="6123038"/>
            <a:ext cx="2651011" cy="369332"/>
          </a:xfrm>
          <a:prstGeom prst="rect">
            <a:avLst/>
          </a:prstGeom>
        </p:spPr>
        <p:txBody>
          <a:bodyPr wrap="none">
            <a:spAutoFit/>
          </a:bodyPr>
          <a:lstStyle/>
          <a:p>
            <a:r>
              <a:rPr lang="en-US" dirty="0" smtClean="0"/>
              <a:t>Source: RBE-RN database</a:t>
            </a:r>
            <a:endParaRPr lang="en-US" dirty="0"/>
          </a:p>
        </p:txBody>
      </p:sp>
    </p:spTree>
    <p:extLst>
      <p:ext uri="{BB962C8B-B14F-4D97-AF65-F5344CB8AC3E}">
        <p14:creationId xmlns:p14="http://schemas.microsoft.com/office/powerpoint/2010/main" val="272424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defRPr/>
            </a:pPr>
            <a:r>
              <a:rPr lang="en-US" altLang="en-US" dirty="0">
                <a:ea typeface="Verdana" panose="020B0604030504040204" pitchFamily="34" charset="0"/>
              </a:rPr>
              <a:t>Ensuring Equal Educational Opportunities for English Language Learners</a:t>
            </a:r>
            <a:endParaRPr lang="en-US" altLang="en-US" dirty="0" smtClean="0">
              <a:ea typeface="Verdana" panose="020B0604030504040204" pitchFamily="34" charset="0"/>
            </a:endParaRPr>
          </a:p>
        </p:txBody>
      </p:sp>
      <p:sp>
        <p:nvSpPr>
          <p:cNvPr id="11266" name="Rectangle 3"/>
          <p:cNvSpPr>
            <a:spLocks noGrp="1" noChangeArrowheads="1"/>
          </p:cNvSpPr>
          <p:nvPr>
            <p:ph type="subTitle" idx="1"/>
          </p:nvPr>
        </p:nvSpPr>
        <p:spPr>
          <a:xfrm>
            <a:off x="990600" y="4267200"/>
            <a:ext cx="7239000" cy="1219200"/>
          </a:xfrm>
        </p:spPr>
        <p:txBody>
          <a:bodyPr/>
          <a:lstStyle/>
          <a:p>
            <a:pPr eaLnBrk="1" hangingPunct="1"/>
            <a:r>
              <a:rPr lang="en-US">
                <a:solidFill>
                  <a:srgbClr val="4599AD"/>
                </a:solidFill>
                <a:latin typeface="Arial Narrow" charset="0"/>
              </a:rPr>
              <a:t>Amended Commissioner’s Regulations Part 154 </a:t>
            </a:r>
          </a:p>
          <a:p>
            <a:pPr eaLnBrk="1" hangingPunct="1"/>
            <a:r>
              <a:rPr lang="en-US">
                <a:solidFill>
                  <a:srgbClr val="4599AD"/>
                </a:solidFill>
                <a:latin typeface="Arial Narrow" charset="0"/>
              </a:rPr>
              <a:t>Adopted 9/15/2014</a:t>
            </a:r>
          </a:p>
          <a:p>
            <a:pPr eaLnBrk="1" hangingPunct="1"/>
            <a:r>
              <a:rPr lang="en-US" sz="1100">
                <a:solidFill>
                  <a:schemeClr val="tx1"/>
                </a:solidFill>
                <a:latin typeface="Arial Narrow" charset="0"/>
              </a:rPr>
              <a:t>Amended by Denise Gonez-Santos to reflect BOR adoption of additional regulations as of 5/13/2015</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rtoGothic St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Pixel.thmx</Template>
  <TotalTime>423</TotalTime>
  <Words>6722</Words>
  <Application>Microsoft Macintosh PowerPoint</Application>
  <PresentationFormat>On-screen Show (4:3)</PresentationFormat>
  <Paragraphs>762</Paragraphs>
  <Slides>37</Slides>
  <Notes>29</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Pixel</vt:lpstr>
      <vt:lpstr>Default Design</vt:lpstr>
      <vt:lpstr>Erie 1 BOCES Lead Evaluator Series # 6 </vt:lpstr>
      <vt:lpstr>Lead Evaluator Certification Criteria</vt:lpstr>
      <vt:lpstr>Agenda</vt:lpstr>
      <vt:lpstr>ENL &amp; TBE Agenda</vt:lpstr>
      <vt:lpstr>Activate &amp; Engage: Do You Agree or Disagree?</vt:lpstr>
      <vt:lpstr>Thoughts ….</vt:lpstr>
      <vt:lpstr>English Language Learners</vt:lpstr>
      <vt:lpstr>Top 10 Western New York Schools with ELLS (2014)</vt:lpstr>
      <vt:lpstr>Ensuring Equal Educational Opportunities for English Language Learners</vt:lpstr>
      <vt:lpstr>COMMISSIONER’S REGULATION PART 154 </vt:lpstr>
      <vt:lpstr>AREAS OF CR PART 154 REGULATION </vt:lpstr>
      <vt:lpstr>  IDENTIFICATION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AREAS OF PENDING REGULATION </vt:lpstr>
      <vt:lpstr>PowerPoint Presentation</vt:lpstr>
      <vt:lpstr>PowerPoint Presentation</vt:lpstr>
      <vt:lpstr>PowerPoint Presentation</vt:lpstr>
      <vt:lpstr>PowerPoint Presentation</vt:lpstr>
      <vt:lpstr>PowerPoint Presentation</vt:lpstr>
      <vt:lpstr>PowerPoint Presentation</vt:lpstr>
      <vt:lpstr>As you conference with teachers these are traditional Pre-Conference Questions</vt:lpstr>
      <vt:lpstr>Activity:  Think-Pair-Share</vt:lpstr>
      <vt:lpstr>Now …. </vt:lpstr>
      <vt:lpstr>Examples of Pre-Conference Questions to Use with ELL Teachers</vt:lpstr>
      <vt:lpstr>Activity: Think-Pair-Share2</vt:lpstr>
      <vt:lpstr>Seven Models of Co-Teaching</vt:lpstr>
      <vt:lpstr>Video</vt:lpstr>
      <vt:lpstr>Wrapping Up</vt:lpstr>
      <vt:lpstr>Contact Information </vt:lpstr>
    </vt:vector>
  </TitlesOfParts>
  <Company>E1B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Erie 1 BOCES Lead Evaluator Series # 6 </dc:title>
  <dc:creator>Tamarazio, Andrea</dc:creator>
  <cp:lastModifiedBy>Tamarazio, Andrea</cp:lastModifiedBy>
  <cp:revision>23</cp:revision>
  <dcterms:created xsi:type="dcterms:W3CDTF">2015-04-28T15:00:25Z</dcterms:created>
  <dcterms:modified xsi:type="dcterms:W3CDTF">2015-05-13T10:55:14Z</dcterms:modified>
</cp:coreProperties>
</file>