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99" r:id="rId3"/>
    <p:sldId id="298" r:id="rId4"/>
    <p:sldId id="300" r:id="rId5"/>
    <p:sldId id="275" r:id="rId6"/>
    <p:sldId id="276" r:id="rId7"/>
    <p:sldId id="277" r:id="rId8"/>
    <p:sldId id="278" r:id="rId9"/>
    <p:sldId id="279" r:id="rId10"/>
    <p:sldId id="294" r:id="rId11"/>
    <p:sldId id="280" r:id="rId12"/>
    <p:sldId id="281" r:id="rId13"/>
    <p:sldId id="282" r:id="rId14"/>
    <p:sldId id="283" r:id="rId15"/>
    <p:sldId id="284" r:id="rId16"/>
    <p:sldId id="291" r:id="rId17"/>
    <p:sldId id="292" r:id="rId18"/>
    <p:sldId id="293" r:id="rId19"/>
    <p:sldId id="295" r:id="rId20"/>
    <p:sldId id="296" r:id="rId21"/>
    <p:sldId id="301" r:id="rId22"/>
    <p:sldId id="286" r:id="rId23"/>
    <p:sldId id="287" r:id="rId24"/>
    <p:sldId id="288" r:id="rId25"/>
    <p:sldId id="289" r:id="rId26"/>
    <p:sldId id="303" r:id="rId27"/>
    <p:sldId id="306" r:id="rId28"/>
    <p:sldId id="307" r:id="rId29"/>
    <p:sldId id="304" r:id="rId30"/>
    <p:sldId id="308" r:id="rId31"/>
    <p:sldId id="305" r:id="rId32"/>
    <p:sldId id="309" r:id="rId33"/>
    <p:sldId id="302" r:id="rId34"/>
    <p:sldId id="322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C9ECC-1E04-40BC-9DC0-157530B3EFC9}" type="datetimeFigureOut">
              <a:rPr lang="en-US" smtClean="0"/>
              <a:t>8/19/14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FAFC2-8DF1-44F5-9284-D223AE5A3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108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6784" indent="-28337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33513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86918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40324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93729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47134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00539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53945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54BF658-F9FD-1D41-8D9D-5868D2193E80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108">
              <a:spcBef>
                <a:spcPct val="0"/>
              </a:spcBef>
            </a:pPr>
            <a:r>
              <a:rPr lang="en-US">
                <a:latin typeface="Calibri" charset="0"/>
              </a:rPr>
              <a:t>Entry Point: Assessment development PD required</a:t>
            </a:r>
          </a:p>
          <a:p>
            <a:pPr defTabSz="913108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defTabSz="913108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6784" indent="-28337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33513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86918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40324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93729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47134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00539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53945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503E6E4-A93E-8A4C-BC4E-C0F853B1B09C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Assessment type should be determined based on content and skills assessed.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6784" indent="-28337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33513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86918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40324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93729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47134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00539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53945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578F386-AE10-1347-953C-87E9C4064590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108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6784" indent="-28337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33513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86918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40324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93729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47134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00539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53945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1CC1BE8-1424-3240-8384-C7BE2EE79A87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108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defTabSz="913108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defTabSz="913108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36784" indent="-283378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33513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86918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40324" indent="-226703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493729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47134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00539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53945" indent="-226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552BB0A-321B-CC40-8046-3796AA4E6C50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24BC-66BA-45DA-B5CA-AAB38F1EAA95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988F-6BA3-4CA6-B195-089DD33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4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24BC-66BA-45DA-B5CA-AAB38F1EAA95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988F-6BA3-4CA6-B195-089DD33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24BC-66BA-45DA-B5CA-AAB38F1EAA95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988F-6BA3-4CA6-B195-089DD33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ACC3C-B985-1E4B-B7F2-E7AC17E82A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FB765-A3D1-BF4E-9E09-EBFE91D0C3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60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385D1-EFF4-D743-A4B5-EAA987008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3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2ED1-D454-5841-A65D-067663BF5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C6B9-1198-9E49-83AF-497B9917AF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79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8872E-52E1-784B-91CD-D47BBD60E2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94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D30C3-DFBC-5F4E-8E50-6757540819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89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410AC-AAA0-7543-A266-D8565EBEB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7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24BC-66BA-45DA-B5CA-AAB38F1EAA95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988F-6BA3-4CA6-B195-089DD33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63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35882-59B9-F147-90FE-9F5C4EAED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7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DC7B0-A356-884A-8F04-3E637D62E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64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2A9FA-B796-7948-A197-0A87DA348A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24BC-66BA-45DA-B5CA-AAB38F1EAA95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988F-6BA3-4CA6-B195-089DD33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9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24BC-66BA-45DA-B5CA-AAB38F1EAA95}" type="datetimeFigureOut">
              <a:rPr lang="en-US" smtClean="0"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988F-6BA3-4CA6-B195-089DD33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5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24BC-66BA-45DA-B5CA-AAB38F1EAA95}" type="datetimeFigureOut">
              <a:rPr lang="en-US" smtClean="0"/>
              <a:t>8/19/14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988F-6BA3-4CA6-B195-089DD33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24BC-66BA-45DA-B5CA-AAB38F1EAA95}" type="datetimeFigureOut">
              <a:rPr lang="en-US" smtClean="0"/>
              <a:t>8/19/14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988F-6BA3-4CA6-B195-089DD33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0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24BC-66BA-45DA-B5CA-AAB38F1EAA95}" type="datetimeFigureOut">
              <a:rPr lang="en-US" smtClean="0"/>
              <a:t>8/19/14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988F-6BA3-4CA6-B195-089DD33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9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24BC-66BA-45DA-B5CA-AAB38F1EAA95}" type="datetimeFigureOut">
              <a:rPr lang="en-US" smtClean="0"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988F-6BA3-4CA6-B195-089DD33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3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324BC-66BA-45DA-B5CA-AAB38F1EAA95}" type="datetimeFigureOut">
              <a:rPr lang="en-US" smtClean="0"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6988F-6BA3-4CA6-B195-089DD33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5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24BC-66BA-45DA-B5CA-AAB38F1EAA95}" type="datetimeFigureOut">
              <a:rPr lang="en-US" smtClean="0"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6988F-6BA3-4CA6-B195-089DD33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Comic Sans MS" pitchFamily="66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Comic Sans MS" pitchFamily="66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F1FD7ED-5707-EF45-A801-35772930171B}" type="slidenum">
              <a:rPr lang="en-US" smtClean="0">
                <a:latin typeface="Comic Sans MS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Comic Sans MS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scalzo@e1b.org" TargetMode="External"/><Relationship Id="rId4" Type="http://schemas.openxmlformats.org/officeDocument/2006/relationships/hyperlink" Target="mailto:efreas@e1b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johnson@e1b.or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month-by-month-ddi-implementation-sample-plan%20-%20Highlighted%20Version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Grade%204%20Mid-Term%20Assessment%20Blueprint.docx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4th_Grade_Interim_Assessment_FINAL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AnswerKeyandRationaleGrade4.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in the Data </a:t>
            </a:r>
            <a:r>
              <a:rPr lang="en-US" dirty="0" smtClean="0"/>
              <a:t>Warehouse?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Timothy Johnson</a:t>
            </a:r>
          </a:p>
          <a:p>
            <a:r>
              <a:rPr lang="en-US" dirty="0" smtClean="0"/>
              <a:t>Dave </a:t>
            </a:r>
            <a:r>
              <a:rPr lang="en-US" dirty="0" err="1" smtClean="0"/>
              <a:t>Scalzo</a:t>
            </a:r>
            <a:endParaRPr lang="en-US" dirty="0" smtClean="0"/>
          </a:p>
          <a:p>
            <a:r>
              <a:rPr lang="en-US" dirty="0" smtClean="0"/>
              <a:t>Elizabeth </a:t>
            </a:r>
            <a:r>
              <a:rPr lang="en-US" dirty="0" err="1" smtClean="0"/>
              <a:t>Freas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0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6201"/>
            <a:ext cx="91059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66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675"/>
            <a:ext cx="89916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2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3338"/>
            <a:ext cx="8905875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31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91154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676400"/>
            <a:ext cx="190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ER</a:t>
            </a:r>
            <a:r>
              <a:rPr lang="en-US" sz="2400" dirty="0" err="1" smtClean="0">
                <a:solidFill>
                  <a:schemeClr val="bg1"/>
                </a:solidFill>
              </a:rPr>
              <a:t>Released</a:t>
            </a:r>
            <a:r>
              <a:rPr lang="en-US" sz="2400" dirty="0" smtClean="0">
                <a:solidFill>
                  <a:schemeClr val="bg1"/>
                </a:solidFill>
              </a:rPr>
              <a:t> questions can be found on </a:t>
            </a:r>
            <a:r>
              <a:rPr lang="en-US" sz="2400" dirty="0" err="1" smtClean="0">
                <a:solidFill>
                  <a:schemeClr val="bg1"/>
                </a:solidFill>
              </a:rPr>
              <a:t>engageNY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7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5352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47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4399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11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868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2" y="2579914"/>
            <a:ext cx="46005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17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look like for High School?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24799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0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5738"/>
            <a:ext cx="88201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54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00025"/>
            <a:ext cx="8810625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48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the Data Warehouse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1 Reports</a:t>
            </a:r>
          </a:p>
          <a:p>
            <a:r>
              <a:rPr lang="en-US" dirty="0" smtClean="0"/>
              <a:t>Level 1 Cubes</a:t>
            </a:r>
          </a:p>
          <a:p>
            <a:r>
              <a:rPr lang="en-US" dirty="0" smtClean="0"/>
              <a:t>Level 2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47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67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1344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0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1771"/>
            <a:ext cx="90963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81150"/>
            <a:ext cx="76962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36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99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0867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22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4650"/>
            <a:ext cx="73152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2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67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1344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93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524000"/>
            <a:ext cx="8596204" cy="2743200"/>
          </a:xfrm>
        </p:spPr>
      </p:pic>
    </p:spTree>
    <p:extLst>
      <p:ext uri="{BB962C8B-B14F-4D97-AF65-F5344CB8AC3E}">
        <p14:creationId xmlns:p14="http://schemas.microsoft.com/office/powerpoint/2010/main" val="3905113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Folder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315200" cy="4516768"/>
          </a:xfrm>
        </p:spPr>
      </p:pic>
    </p:spTree>
    <p:extLst>
      <p:ext uri="{BB962C8B-B14F-4D97-AF65-F5344CB8AC3E}">
        <p14:creationId xmlns:p14="http://schemas.microsoft.com/office/powerpoint/2010/main" val="2957544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SIRS 101 Screen Shot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600" cy="19331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35926"/>
            <a:ext cx="85344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93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Outcomes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239000" cy="5482374"/>
          </a:xfrm>
        </p:spPr>
      </p:pic>
    </p:spTree>
    <p:extLst>
      <p:ext uri="{BB962C8B-B14F-4D97-AF65-F5344CB8AC3E}">
        <p14:creationId xmlns:p14="http://schemas.microsoft.com/office/powerpoint/2010/main" val="113565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57200" y="1905000"/>
            <a:ext cx="6324600" cy="495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581400" y="3581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Tahoma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86200" y="304800"/>
            <a:ext cx="25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038600" y="6019800"/>
            <a:ext cx="2209800" cy="457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  <a:p>
            <a:pPr algn="ctr" eaLnBrk="0" hangingPunct="0"/>
            <a:r>
              <a:rPr lang="en-US">
                <a:latin typeface="Comic Sans MS" pitchFamily="66" charset="0"/>
              </a:rPr>
              <a:t>SMS Data</a:t>
            </a:r>
            <a:r>
              <a:rPr lang="en-US">
                <a:latin typeface="Tahoma" pitchFamily="34" charset="0"/>
              </a:rPr>
              <a:t> </a:t>
            </a:r>
          </a:p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09800" y="4876800"/>
            <a:ext cx="29718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ahoma" pitchFamily="34" charset="0"/>
              </a:rPr>
              <a:t>Level 0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057400" y="3886200"/>
            <a:ext cx="2971800" cy="762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Comic Sans MS" pitchFamily="66" charset="0"/>
              </a:rPr>
              <a:t>WNYRIC Regional Level 1 DW</a:t>
            </a:r>
          </a:p>
          <a:p>
            <a:pPr algn="ctr" eaLnBrk="0" hangingPunct="0"/>
            <a:r>
              <a:rPr lang="en-US" sz="1400" b="1">
                <a:latin typeface="Comic Sans MS" pitchFamily="66" charset="0"/>
              </a:rPr>
              <a:t>(Data Visible w/in 48 hours of</a:t>
            </a:r>
          </a:p>
          <a:p>
            <a:pPr algn="ctr" eaLnBrk="0" hangingPunct="0"/>
            <a:r>
              <a:rPr lang="en-US" sz="1400" b="1">
                <a:latin typeface="Comic Sans MS" pitchFamily="66" charset="0"/>
              </a:rPr>
              <a:t> lock in level 0)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09800" y="2971800"/>
            <a:ext cx="29718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mic Sans MS" pitchFamily="66" charset="0"/>
              </a:rPr>
              <a:t>NYSED  Level L1C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752600" y="2133600"/>
            <a:ext cx="38862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Comic Sans MS" pitchFamily="66" charset="0"/>
              </a:rPr>
              <a:t>SIRS Level 2 Production/Summary Tables</a:t>
            </a:r>
          </a:p>
          <a:p>
            <a:pPr algn="ctr" eaLnBrk="0" hangingPunct="0"/>
            <a:r>
              <a:rPr lang="en-US" sz="1400" b="1">
                <a:latin typeface="Comic Sans MS" pitchFamily="66" charset="0"/>
              </a:rPr>
              <a:t>SED SIRS Level 2 Staging Tables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85800" y="5943600"/>
            <a:ext cx="3200400" cy="6096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Comic Sans MS" pitchFamily="66" charset="0"/>
              </a:rPr>
              <a:t>Clear</a:t>
            </a: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400" b="1">
                <a:latin typeface="Comic Sans MS" pitchFamily="66" charset="0"/>
              </a:rPr>
              <a:t>Track/IEP Direct and </a:t>
            </a:r>
          </a:p>
          <a:p>
            <a:pPr algn="ctr" eaLnBrk="0" hangingPunct="0"/>
            <a:r>
              <a:rPr lang="en-US" sz="1400" b="1">
                <a:latin typeface="Comic Sans MS" pitchFamily="66" charset="0"/>
              </a:rPr>
              <a:t>other Program Service Data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918325" y="6056313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086600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1981200" y="5410200"/>
            <a:ext cx="533400" cy="5334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3733800" y="4648200"/>
            <a:ext cx="0" cy="3048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3810000" y="3505200"/>
            <a:ext cx="0" cy="3048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3810000" y="2590800"/>
            <a:ext cx="0" cy="3810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4648200" y="1219200"/>
            <a:ext cx="0" cy="6096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4800600" y="1143000"/>
            <a:ext cx="1524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3607666" y="1219200"/>
            <a:ext cx="0" cy="6858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2971800" y="1143000"/>
            <a:ext cx="4572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286000" y="5562600"/>
            <a:ext cx="258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FF"/>
                </a:solidFill>
              </a:rPr>
              <a:t>Monthly Data Extracts</a:t>
            </a:r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4953000" y="4038600"/>
            <a:ext cx="2057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 flipV="1">
            <a:off x="4876800" y="5410200"/>
            <a:ext cx="533400" cy="5334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6751205" y="235527"/>
            <a:ext cx="1905000" cy="1600200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Comic Sans MS" pitchFamily="66" charset="0"/>
              </a:rPr>
              <a:t>L2RPT reports</a:t>
            </a:r>
          </a:p>
          <a:p>
            <a:pPr algn="ctr" eaLnBrk="0" hangingPunct="0"/>
            <a:r>
              <a:rPr lang="en-US" sz="1200" b="1">
                <a:latin typeface="Comic Sans MS" pitchFamily="66" charset="0"/>
              </a:rPr>
              <a:t>(Tues)</a:t>
            </a:r>
          </a:p>
          <a:p>
            <a:pPr algn="ctr" eaLnBrk="0" hangingPunct="0"/>
            <a:r>
              <a:rPr lang="en-US" sz="1200" b="1">
                <a:latin typeface="Comic Sans MS" pitchFamily="66" charset="0"/>
              </a:rPr>
              <a:t>Via </a:t>
            </a:r>
          </a:p>
          <a:p>
            <a:pPr algn="ctr" eaLnBrk="0" hangingPunct="0"/>
            <a:r>
              <a:rPr lang="en-US" sz="1200" b="1">
                <a:latin typeface="Comic Sans MS" pitchFamily="66" charset="0"/>
              </a:rPr>
              <a:t>WNYRIC Cognos Portal</a:t>
            </a:r>
          </a:p>
          <a:p>
            <a:pPr algn="ctr" eaLnBrk="0" hangingPunct="0"/>
            <a:r>
              <a:rPr lang="en-US" sz="1200" b="1">
                <a:latin typeface="Comic Sans MS" pitchFamily="66" charset="0"/>
              </a:rPr>
              <a:t>dataview.wnyric.org</a:t>
            </a: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381000" y="609600"/>
            <a:ext cx="1443038" cy="1219200"/>
          </a:xfrm>
          <a:prstGeom prst="flowChartMultidocumen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Comic Sans MS" pitchFamily="66" charset="0"/>
              </a:rPr>
              <a:t>PD </a:t>
            </a:r>
          </a:p>
          <a:p>
            <a:pPr algn="ctr" eaLnBrk="0" hangingPunct="0"/>
            <a:r>
              <a:rPr lang="en-US" sz="1400" b="1">
                <a:latin typeface="Comic Sans MS" pitchFamily="66" charset="0"/>
              </a:rPr>
              <a:t>Reports</a:t>
            </a:r>
          </a:p>
          <a:p>
            <a:pPr algn="ctr" eaLnBrk="0" hangingPunct="0"/>
            <a:r>
              <a:rPr lang="en-US" sz="1400" b="1">
                <a:latin typeface="Comic Sans MS" pitchFamily="66" charset="0"/>
              </a:rPr>
              <a:t>(Refresh Wed)</a:t>
            </a:r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7162800" y="3048000"/>
            <a:ext cx="1981200" cy="1366838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 b="1">
                <a:latin typeface="Comic Sans MS" pitchFamily="66" charset="0"/>
              </a:rPr>
              <a:t>LVL 1 Regional </a:t>
            </a:r>
          </a:p>
          <a:p>
            <a:pPr algn="ctr" eaLnBrk="0" hangingPunct="0"/>
            <a:r>
              <a:rPr lang="en-US" sz="1200" b="1">
                <a:latin typeface="Comic Sans MS" pitchFamily="66" charset="0"/>
              </a:rPr>
              <a:t>Reports</a:t>
            </a:r>
          </a:p>
          <a:p>
            <a:pPr algn="ctr" eaLnBrk="0" hangingPunct="0"/>
            <a:r>
              <a:rPr lang="en-US" sz="1200" b="1">
                <a:latin typeface="Comic Sans MS" pitchFamily="66" charset="0"/>
              </a:rPr>
              <a:t>And Cubes via </a:t>
            </a:r>
          </a:p>
          <a:p>
            <a:pPr algn="ctr" eaLnBrk="0" hangingPunct="0"/>
            <a:r>
              <a:rPr lang="en-US" sz="1200" b="1">
                <a:latin typeface="Comic Sans MS" pitchFamily="66" charset="0"/>
              </a:rPr>
              <a:t>WNYRIC Cognos Portal</a:t>
            </a:r>
          </a:p>
          <a:p>
            <a:pPr algn="ctr" eaLnBrk="0" hangingPunct="0"/>
            <a:r>
              <a:rPr lang="en-US" sz="1200" b="1">
                <a:latin typeface="Comic Sans MS" pitchFamily="66" charset="0"/>
              </a:rPr>
              <a:t>dataview.wnyric.org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386637" y="1946564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/>
              <a:t>Data Reporting </a:t>
            </a:r>
          </a:p>
          <a:p>
            <a:pPr eaLnBrk="0" hangingPunct="0"/>
            <a:r>
              <a:rPr lang="en-US" sz="1200" b="1" dirty="0"/>
              <a:t>Components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5334000" y="4191000"/>
            <a:ext cx="1676400" cy="15621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WNYRIC LVL 1 Weekly Data</a:t>
            </a:r>
          </a:p>
          <a:p>
            <a:r>
              <a:rPr lang="en-US" sz="1200" b="1"/>
              <a:t>Collection Deadline: </a:t>
            </a:r>
          </a:p>
          <a:p>
            <a:r>
              <a:rPr lang="en-US" sz="1200" b="1"/>
              <a:t>Lock current year data in LVL 0 by</a:t>
            </a:r>
          </a:p>
          <a:p>
            <a:r>
              <a:rPr lang="en-US" sz="1200" b="1"/>
              <a:t>Thurs.  at noon &amp; historical by noon Wed. 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288925" y="112713"/>
            <a:ext cx="409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WNYRIC DATA FLOW: TOTAL VIEW</a:t>
            </a:r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669925" y="407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533400" y="3886200"/>
            <a:ext cx="1447800" cy="1744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 b="1" u="sng"/>
              <a:t>L1C Errors:</a:t>
            </a:r>
          </a:p>
          <a:p>
            <a:pPr eaLnBrk="0" hangingPunct="0"/>
            <a:r>
              <a:rPr lang="en-US" sz="1200" b="1"/>
              <a:t>Data exists </a:t>
            </a:r>
          </a:p>
          <a:p>
            <a:pPr eaLnBrk="0" hangingPunct="0"/>
            <a:r>
              <a:rPr lang="en-US" sz="1200" b="1"/>
              <a:t>in level 1 but</a:t>
            </a:r>
          </a:p>
          <a:p>
            <a:pPr eaLnBrk="0" hangingPunct="0"/>
            <a:r>
              <a:rPr lang="en-US" sz="1200" b="1"/>
              <a:t>was not accepted</a:t>
            </a:r>
          </a:p>
          <a:p>
            <a:pPr eaLnBrk="0" hangingPunct="0"/>
            <a:r>
              <a:rPr lang="en-US" sz="1200" b="1"/>
              <a:t>by L1C /LVL2.</a:t>
            </a:r>
          </a:p>
          <a:p>
            <a:pPr eaLnBrk="0" hangingPunct="0"/>
            <a:r>
              <a:rPr lang="en-US" sz="1200" b="1"/>
              <a:t>Need to correct</a:t>
            </a:r>
          </a:p>
          <a:p>
            <a:pPr eaLnBrk="0" hangingPunct="0"/>
            <a:r>
              <a:rPr lang="en-US" sz="1200" b="1"/>
              <a:t>in SMS/LVL 0</a:t>
            </a:r>
            <a:r>
              <a:rPr lang="en-US" sz="1200">
                <a:latin typeface="Comic Sans MS" pitchFamily="66" charset="0"/>
              </a:rPr>
              <a:t> </a:t>
            </a:r>
          </a:p>
          <a:p>
            <a:pPr eaLnBrk="0" hangingPunct="0"/>
            <a:r>
              <a:rPr lang="en-US" sz="1200" b="1">
                <a:latin typeface="Comic Sans MS" pitchFamily="66" charset="0"/>
              </a:rPr>
              <a:t>(Weekly) </a:t>
            </a:r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 flipH="1">
            <a:off x="1371600" y="3200400"/>
            <a:ext cx="838200" cy="685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1295400" y="32004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5257800" y="2895600"/>
            <a:ext cx="1600200" cy="1165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 b="1"/>
              <a:t>L1C:Deadline:</a:t>
            </a:r>
          </a:p>
          <a:p>
            <a:pPr eaLnBrk="0" hangingPunct="0"/>
            <a:r>
              <a:rPr lang="en-US" sz="1400" b="1"/>
              <a:t> Current data   by EOD on Friday/historical on Thursday.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6934200" y="5715000"/>
            <a:ext cx="1695450" cy="915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Test Scoring</a:t>
            </a:r>
          </a:p>
          <a:p>
            <a:r>
              <a:rPr lang="en-US" b="1"/>
              <a:t>Scan Files as </a:t>
            </a:r>
          </a:p>
          <a:p>
            <a:r>
              <a:rPr lang="en-US" b="1"/>
              <a:t>collected</a:t>
            </a:r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flipH="1" flipV="1">
            <a:off x="5029200" y="4648200"/>
            <a:ext cx="2057400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228600" y="2438400"/>
            <a:ext cx="1371600" cy="1370013"/>
          </a:xfrm>
          <a:prstGeom prst="rect">
            <a:avLst/>
          </a:prstGeom>
          <a:solidFill>
            <a:srgbClr val="F4FAA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/>
              <a:t>NYSSIS System:</a:t>
            </a:r>
          </a:p>
          <a:p>
            <a:r>
              <a:rPr lang="en-US" sz="1200" b="1"/>
              <a:t>Request files new IDs/</a:t>
            </a:r>
          </a:p>
          <a:p>
            <a:r>
              <a:rPr lang="en-US" sz="1200" b="1"/>
              <a:t>Response Files </a:t>
            </a:r>
          </a:p>
          <a:p>
            <a:r>
              <a:rPr lang="en-US" sz="1200" b="1"/>
              <a:t>(Daily)</a:t>
            </a:r>
          </a:p>
          <a:p>
            <a:r>
              <a:rPr lang="en-US" sz="1200" b="1"/>
              <a:t> </a:t>
            </a:r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 flipH="1" flipV="1">
            <a:off x="1676400" y="3352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1447800" y="36576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H="1">
            <a:off x="1752600" y="3429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64" name="AutoShape 44"/>
          <p:cNvSpPr>
            <a:spLocks noChangeArrowheads="1"/>
          </p:cNvSpPr>
          <p:nvPr/>
        </p:nvSpPr>
        <p:spPr bwMode="auto">
          <a:xfrm>
            <a:off x="2057400" y="838200"/>
            <a:ext cx="914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PD System</a:t>
            </a:r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H="1" flipV="1">
            <a:off x="1828800" y="1143000"/>
            <a:ext cx="3048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8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SIRS 309 Screen Shot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9864"/>
            <a:ext cx="8229600" cy="27839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8600"/>
            <a:ext cx="8506691" cy="25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6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than lead to DDI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181600" cy="5170622"/>
          </a:xfrm>
        </p:spPr>
      </p:pic>
    </p:spTree>
    <p:extLst>
      <p:ext uri="{BB962C8B-B14F-4D97-AF65-F5344CB8AC3E}">
        <p14:creationId xmlns:p14="http://schemas.microsoft.com/office/powerpoint/2010/main" val="1298113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Erie 1 BOCES Data Consultant Team</a:t>
            </a:r>
          </a:p>
          <a:p>
            <a:pPr lvl="1"/>
            <a:r>
              <a:rPr lang="en-US" dirty="0" smtClean="0"/>
              <a:t>Timothy Johnson</a:t>
            </a:r>
          </a:p>
          <a:p>
            <a:pPr lvl="2"/>
            <a:r>
              <a:rPr lang="en-US" dirty="0" smtClean="0">
                <a:hlinkClick r:id="rId2"/>
              </a:rPr>
              <a:t>tjohnson@e1b.org</a:t>
            </a:r>
            <a:endParaRPr lang="en-US" dirty="0" smtClean="0"/>
          </a:p>
          <a:p>
            <a:pPr lvl="1"/>
            <a:r>
              <a:rPr lang="en-US" dirty="0"/>
              <a:t>David </a:t>
            </a:r>
            <a:r>
              <a:rPr lang="en-US" dirty="0" err="1"/>
              <a:t>Scalzo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dscalzo@e1b.org</a:t>
            </a:r>
            <a:endParaRPr lang="en-US" dirty="0"/>
          </a:p>
          <a:p>
            <a:pPr lvl="1"/>
            <a:r>
              <a:rPr lang="en-US" dirty="0" smtClean="0"/>
              <a:t>Elizabeth </a:t>
            </a:r>
            <a:r>
              <a:rPr lang="en-US" dirty="0" err="1"/>
              <a:t>Freas</a:t>
            </a:r>
            <a:endParaRPr lang="en-US" dirty="0"/>
          </a:p>
          <a:p>
            <a:pPr lvl="2"/>
            <a:r>
              <a:rPr lang="en-US" dirty="0" smtClean="0">
                <a:hlinkClick r:id="rId4"/>
              </a:rPr>
              <a:t>efreas@e1b.org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Driven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980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ea typeface="+mj-ea"/>
              </a:rPr>
              <a:t>Data Driven Instruction: Critical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Systematic</a:t>
            </a:r>
            <a:br>
              <a:rPr lang="en-US" dirty="0" smtClean="0">
                <a:ea typeface="+mn-ea"/>
              </a:rPr>
            </a:br>
            <a:endParaRPr lang="en-US" dirty="0" smtClean="0">
              <a:ea typeface="+mn-ea"/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Introductory and on-going professional development on DDI</a:t>
            </a:r>
          </a:p>
          <a:p>
            <a:pPr marL="27432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Implementation calendar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hlinkClick r:id="rId3" action="ppaction://hlinkfile"/>
              </a:rPr>
              <a:t>Uncommon Schools</a:t>
            </a:r>
            <a:endParaRPr lang="en-US" dirty="0" smtClean="0">
              <a:ea typeface="+mn-ea"/>
            </a:endParaRPr>
          </a:p>
          <a:p>
            <a:pPr marL="594360" lvl="2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Highly active leadership team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292934"/>
                </a:solidFill>
              </a:rPr>
              <a:t>E1B Network Team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ea typeface="+mj-ea"/>
              </a:rPr>
              <a:t>Data Driven Instruction: Critical Attributes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Assessments</a:t>
            </a:r>
          </a:p>
          <a:p>
            <a:pPr lvl="1" eaLnBrk="1" hangingPunct="1"/>
            <a:r>
              <a:rPr lang="en-US" sz="2400">
                <a:latin typeface="Arial" charset="0"/>
              </a:rPr>
              <a:t>Common interim assessments (every 6-8 weeks)</a:t>
            </a:r>
          </a:p>
          <a:p>
            <a:pPr lvl="1" eaLnBrk="1" hangingPunct="1"/>
            <a:r>
              <a:rPr lang="en-US" sz="2400">
                <a:latin typeface="Arial" charset="0"/>
              </a:rPr>
              <a:t>Transparent starting point (teachers have assessments in hand prior to instructional period)</a:t>
            </a:r>
          </a:p>
          <a:p>
            <a:pPr lvl="1" eaLnBrk="1" hangingPunct="1"/>
            <a:r>
              <a:rPr lang="en-US" sz="2400">
                <a:latin typeface="Arial" charset="0"/>
              </a:rPr>
              <a:t>Focused (most critical content and skills are more heavily assessed)</a:t>
            </a:r>
          </a:p>
          <a:p>
            <a:pPr lvl="1" eaLnBrk="1" hangingPunct="1"/>
            <a:r>
              <a:rPr lang="en-US" sz="2400">
                <a:latin typeface="Arial" charset="0"/>
              </a:rPr>
              <a:t>Through (covering curriculum taught from beginning year to assessment date)</a:t>
            </a:r>
          </a:p>
          <a:p>
            <a:pPr lvl="1" eaLnBrk="1" hangingPunct="1"/>
            <a:r>
              <a:rPr lang="en-US" sz="2400">
                <a:latin typeface="Arial" charset="0"/>
              </a:rPr>
              <a:t>Best practice – item writing (plausible distractors, level of rigor, conventions or rules)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292934"/>
                </a:solidFill>
              </a:rPr>
              <a:t>E1B Network Team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ea typeface="+mj-ea"/>
              </a:rPr>
              <a:t>Create a Scope &amp;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Arial" charset="0"/>
              </a:rPr>
              <a:t>Identify and list the standards/content/skills covering a given period of instruction 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Denote each standard by level of importance (Data, state recommendations, endurance, leverage, results from prior assessments…)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292934"/>
                </a:solidFill>
              </a:rPr>
              <a:t>E1B Network Team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ea typeface="+mj-ea"/>
              </a:rPr>
              <a:t>Create a Scope &amp; Sequence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527175"/>
            <a:ext cx="8610600" cy="457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292934"/>
                </a:solidFill>
              </a:rPr>
              <a:t>E1B Network Team 2014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610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ea typeface="+mj-ea"/>
              </a:rPr>
              <a:t>Create the Blueprint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1116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Determine the length/type of the assessment.</a:t>
            </a:r>
          </a:p>
          <a:p>
            <a:pPr lvl="1" eaLnBrk="1" hangingPunct="1"/>
            <a:r>
              <a:rPr lang="en-US">
                <a:latin typeface="Arial" charset="0"/>
              </a:rPr>
              <a:t># of multiple choice</a:t>
            </a:r>
          </a:p>
          <a:p>
            <a:pPr lvl="1" eaLnBrk="1" hangingPunct="1"/>
            <a:r>
              <a:rPr lang="en-US">
                <a:latin typeface="Arial" charset="0"/>
              </a:rPr>
              <a:t># of constructed response</a:t>
            </a:r>
          </a:p>
          <a:p>
            <a:pPr lvl="1" eaLnBrk="1" hangingPunct="1"/>
            <a:r>
              <a:rPr lang="en-US">
                <a:latin typeface="Arial" charset="0"/>
              </a:rPr>
              <a:t>Project</a:t>
            </a:r>
          </a:p>
          <a:p>
            <a:pPr lvl="1" eaLnBrk="1" hangingPunct="1"/>
            <a:r>
              <a:rPr lang="en-US">
                <a:latin typeface="Arial" charset="0"/>
              </a:rPr>
              <a:t>Performance</a:t>
            </a:r>
          </a:p>
          <a:p>
            <a:pPr eaLnBrk="1" hangingPunct="1"/>
            <a:r>
              <a:rPr lang="en-US">
                <a:latin typeface="Arial" charset="0"/>
              </a:rPr>
              <a:t>Determine distribution of questions by standard.</a:t>
            </a:r>
          </a:p>
          <a:p>
            <a:pPr lvl="1" eaLnBrk="1" hangingPunct="1"/>
            <a:r>
              <a:rPr lang="en-US">
                <a:latin typeface="Arial" charset="0"/>
              </a:rPr>
              <a:t>Emphasis designation (major, supporting, additional)</a:t>
            </a:r>
          </a:p>
          <a:p>
            <a:pPr lvl="1" eaLnBrk="1" hangingPunct="1"/>
            <a:r>
              <a:rPr lang="en-US">
                <a:latin typeface="Arial" charset="0"/>
              </a:rPr>
              <a:t>Data from state, classroom, and third party assessments</a:t>
            </a:r>
          </a:p>
          <a:p>
            <a:pPr lvl="1" eaLnBrk="1" hangingPunct="1"/>
            <a:r>
              <a:rPr lang="en-US">
                <a:latin typeface="Arial" charset="0"/>
              </a:rPr>
              <a:t>Endurance and leverage of content and skill</a:t>
            </a:r>
          </a:p>
          <a:p>
            <a:pPr lvl="1" eaLnBrk="1" hangingPunct="1"/>
            <a:r>
              <a:rPr lang="en-US">
                <a:latin typeface="Arial" charset="0"/>
              </a:rPr>
              <a:t>Teacher recommendation hierarchy of importance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292934"/>
                </a:solidFill>
              </a:rPr>
              <a:t>E1B Network Team 2014</a:t>
            </a:r>
          </a:p>
        </p:txBody>
      </p:sp>
      <p:sp>
        <p:nvSpPr>
          <p:cNvPr id="10245" name="Rectangle 3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895600" y="5632450"/>
            <a:ext cx="343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292934"/>
                </a:solidFill>
                <a:latin typeface="Comic Sans MS" charset="0"/>
                <a:ea typeface="ＭＳ Ｐゴシック" charset="0"/>
                <a:hlinkClick r:id="rId3" action="ppaction://hlinkfile"/>
              </a:rPr>
              <a:t>Grade 4 Math Example</a:t>
            </a:r>
            <a:endParaRPr lang="en-US" sz="2400" smtClean="0">
              <a:solidFill>
                <a:srgbClr val="292934"/>
              </a:solidFill>
              <a:latin typeface="Comic Sans M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ea typeface="+mj-ea"/>
              </a:rPr>
              <a:t>Assessment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Assessment aligns to the blue print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292934"/>
                </a:solidFill>
              </a:rPr>
              <a:t>E1B Network Team 2014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2133600" y="3209925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292934"/>
                </a:solidFill>
                <a:latin typeface="Comic Sans MS" charset="0"/>
                <a:ea typeface="ＭＳ Ｐゴシック" charset="0"/>
                <a:hlinkClick r:id="rId2" action="ppaction://hlinkfile"/>
              </a:rPr>
              <a:t>Grade 4 Math Interim </a:t>
            </a:r>
            <a:endParaRPr lang="en-US" sz="2800" smtClean="0">
              <a:solidFill>
                <a:srgbClr val="292934"/>
              </a:solidFill>
              <a:latin typeface="Comic Sans M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67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1344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ea typeface="+mj-ea"/>
              </a:rPr>
              <a:t>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Provides correct answers and/or rubric for scoring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Rational is provided for incorrect distractors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292934"/>
                </a:solidFill>
              </a:rPr>
              <a:t>E1B Network Team 2014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2286000" y="4648200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292934"/>
                </a:solidFill>
                <a:latin typeface="Comic Sans MS" charset="0"/>
                <a:ea typeface="ＭＳ Ｐゴシック" charset="0"/>
                <a:hlinkClick r:id="rId2" action="ppaction://hlinkfile"/>
              </a:rPr>
              <a:t>Grade 4 Annotation</a:t>
            </a:r>
            <a:endParaRPr lang="en-US" sz="2800" smtClean="0">
              <a:solidFill>
                <a:srgbClr val="292934"/>
              </a:solidFill>
              <a:latin typeface="Comic Sans M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ea typeface="+mj-ea"/>
              </a:rPr>
              <a:t>Data Driven Instruction: Critical Attributes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Analysis</a:t>
            </a:r>
          </a:p>
          <a:p>
            <a:pPr lvl="1" eaLnBrk="1" hangingPunct="1"/>
            <a:r>
              <a:rPr lang="en-US">
                <a:latin typeface="Arial" charset="0"/>
              </a:rPr>
              <a:t>Immediate turnaround (ideally 48 hours)</a:t>
            </a:r>
          </a:p>
          <a:p>
            <a:pPr lvl="1" eaLnBrk="1" hangingPunct="1"/>
            <a:r>
              <a:rPr lang="en-US">
                <a:latin typeface="Arial" charset="0"/>
              </a:rPr>
              <a:t>Data reports (performance, item analysis, standards reports)</a:t>
            </a:r>
          </a:p>
          <a:p>
            <a:pPr lvl="2" eaLnBrk="1" hangingPunct="1"/>
            <a:r>
              <a:rPr lang="en-US">
                <a:latin typeface="Arial" charset="0"/>
              </a:rPr>
              <a:t>Step 1: Collect and Chart Data</a:t>
            </a:r>
          </a:p>
          <a:p>
            <a:pPr lvl="2" eaLnBrk="1" hangingPunct="1"/>
            <a:r>
              <a:rPr lang="en-US">
                <a:latin typeface="Arial" charset="0"/>
              </a:rPr>
              <a:t>Step 2: Analyze Strengths and Weaknesses</a:t>
            </a:r>
          </a:p>
          <a:p>
            <a:pPr lvl="1" eaLnBrk="1" hangingPunct="1"/>
            <a:r>
              <a:rPr lang="en-US">
                <a:latin typeface="Arial" charset="0"/>
              </a:rPr>
              <a:t>Test in hand (when reviewing data teachers should have a copy of the assessment questions/student work)</a:t>
            </a:r>
          </a:p>
          <a:p>
            <a:pPr lvl="1" eaLnBrk="1" hangingPunct="1"/>
            <a:r>
              <a:rPr lang="en-US">
                <a:latin typeface="Arial" charset="0"/>
              </a:rPr>
              <a:t>Deep analysis (going beyond right and wrong answers to infer misconceptions)</a:t>
            </a:r>
          </a:p>
          <a:p>
            <a:pPr lvl="2" eaLnBrk="1" hangingPunct="1"/>
            <a:r>
              <a:rPr lang="en-US">
                <a:latin typeface="Arial" charset="0"/>
              </a:rPr>
              <a:t>Step 2: Analyze Strengths and Weaknesses</a:t>
            </a:r>
          </a:p>
          <a:p>
            <a:pPr lvl="2" eaLnBrk="1" hangingPunct="1"/>
            <a:r>
              <a:rPr lang="en-US">
                <a:latin typeface="Arial" charset="0"/>
              </a:rPr>
              <a:t>Step 3: Goals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292934"/>
                </a:solidFill>
              </a:rPr>
              <a:t>E1B Network Team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ea typeface="+mj-ea"/>
              </a:rPr>
              <a:t>Data Driven Instruction: Critical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873625"/>
          </a:xfrm>
        </p:spPr>
        <p:txBody>
          <a:bodyPr rtlCol="0">
            <a:normAutofit fontScale="92500"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Action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Planning (new lessons and strategies based on data analysis)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Step 3: </a:t>
            </a:r>
            <a:r>
              <a:rPr lang="en-US" dirty="0" smtClean="0">
                <a:ea typeface="+mn-ea"/>
              </a:rPr>
              <a:t>Goals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Step 4: Instructional Strategies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Implementation (action plans for whole class, small group and individuals)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Step 4: Instructional </a:t>
            </a:r>
            <a:r>
              <a:rPr lang="en-US" dirty="0" smtClean="0">
                <a:ea typeface="+mn-ea"/>
              </a:rPr>
              <a:t>Strategies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On-going assessment (formative in the classroom between interim assessments)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Step 5: Results Indicators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Accountability (instructional leader [coaches, math chairs, etc.] review, observe and provide feedback on lessons related to action plans)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Step 5: Results </a:t>
            </a:r>
            <a:r>
              <a:rPr lang="en-US" dirty="0" smtClean="0">
                <a:ea typeface="+mn-ea"/>
              </a:rPr>
              <a:t>Indicators</a:t>
            </a:r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Engage students (students know end goal and the actions being taken to improve)</a:t>
            </a:r>
          </a:p>
          <a:p>
            <a:pPr marL="731520" lvl="2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Step 3: Goals</a:t>
            </a:r>
            <a:endParaRPr lang="en-US" dirty="0">
              <a:ea typeface="+mn-ea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292934"/>
                </a:solidFill>
              </a:rPr>
              <a:t>E1B Network Team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>
                <a:ea typeface="+mj-ea"/>
              </a:rPr>
              <a:t>Obstacles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Time</a:t>
            </a:r>
          </a:p>
          <a:p>
            <a:pPr eaLnBrk="1" hangingPunct="1"/>
            <a:r>
              <a:rPr lang="en-US">
                <a:latin typeface="Arial" charset="0"/>
              </a:rPr>
              <a:t>Administrative support</a:t>
            </a:r>
          </a:p>
          <a:p>
            <a:pPr eaLnBrk="1" hangingPunct="1"/>
            <a:r>
              <a:rPr lang="en-US">
                <a:latin typeface="Arial" charset="0"/>
              </a:rPr>
              <a:t>Collegial environment among professional/unprofessional colleagues</a:t>
            </a:r>
          </a:p>
          <a:p>
            <a:pPr eaLnBrk="1" hangingPunct="1"/>
            <a:r>
              <a:rPr lang="en-US">
                <a:latin typeface="Arial" charset="0"/>
              </a:rPr>
              <a:t>Team buy-in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>
              <a:ea typeface="+mj-ea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>
                <a:latin typeface="Arial" charset="0"/>
              </a:rPr>
              <a:t>Q and A</a:t>
            </a:r>
          </a:p>
          <a:p>
            <a:pPr marL="0" indent="0" eaLnBrk="1" hangingPunct="1">
              <a:buFontTx/>
              <a:buNone/>
            </a:pPr>
            <a:endParaRPr lang="en-US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>
                <a:latin typeface="Arial" charset="0"/>
              </a:rPr>
              <a:t>Next Steps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0"/>
            <a:ext cx="91222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9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3-8 Instructional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 Response Analysis per student</a:t>
            </a:r>
          </a:p>
          <a:p>
            <a:r>
              <a:rPr lang="en-US" dirty="0" smtClean="0"/>
              <a:t>Summary Score Report</a:t>
            </a:r>
          </a:p>
          <a:p>
            <a:r>
              <a:rPr lang="en-US" dirty="0" smtClean="0"/>
              <a:t>Performance Report w/ Gap Analysis</a:t>
            </a:r>
          </a:p>
          <a:p>
            <a:r>
              <a:rPr lang="en-US" dirty="0" smtClean="0"/>
              <a:t>Constructed Response Distribution of Points</a:t>
            </a:r>
          </a:p>
          <a:p>
            <a:r>
              <a:rPr lang="en-US" dirty="0" smtClean="0"/>
              <a:t>Released Question Performance Report</a:t>
            </a:r>
          </a:p>
          <a:p>
            <a:r>
              <a:rPr lang="en-US" dirty="0" smtClean="0"/>
              <a:t>Scatter plots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9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3813"/>
            <a:ext cx="91059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61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91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4775"/>
            <a:ext cx="885825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51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793</Words>
  <Application>Microsoft Macintosh PowerPoint</Application>
  <PresentationFormat>On-screen Show (4:3)</PresentationFormat>
  <Paragraphs>172</Paragraphs>
  <Slides>44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Clarity</vt:lpstr>
      <vt:lpstr>What’s in the Data Warehouse?</vt:lpstr>
      <vt:lpstr>What’s in the Data Warehouse</vt:lpstr>
      <vt:lpstr>PowerPoint Presentation</vt:lpstr>
      <vt:lpstr>PowerPoint Presentation</vt:lpstr>
      <vt:lpstr>PowerPoint Presentation</vt:lpstr>
      <vt:lpstr>3-8 Instructional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it look like for High School?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Opening Page</vt:lpstr>
      <vt:lpstr>Accountability Folder</vt:lpstr>
      <vt:lpstr>SIRS 101 Screen Shot</vt:lpstr>
      <vt:lpstr>Annual Outcomes</vt:lpstr>
      <vt:lpstr>SIRS 309 Screen Shot</vt:lpstr>
      <vt:lpstr>Reports than lead to DDI</vt:lpstr>
      <vt:lpstr>Contacts</vt:lpstr>
      <vt:lpstr>Data Driven Instruction</vt:lpstr>
      <vt:lpstr>Data Driven Instruction: Critical Attributes</vt:lpstr>
      <vt:lpstr>Data Driven Instruction: Critical Attributes</vt:lpstr>
      <vt:lpstr>Create a Scope &amp; Sequence</vt:lpstr>
      <vt:lpstr>Create a Scope &amp; Sequence</vt:lpstr>
      <vt:lpstr>Create the Blueprint</vt:lpstr>
      <vt:lpstr>Assessment</vt:lpstr>
      <vt:lpstr>Annotation</vt:lpstr>
      <vt:lpstr>Data Driven Instruction: Critical Attributes</vt:lpstr>
      <vt:lpstr>Data Driven Instruction: Critical Attributes</vt:lpstr>
      <vt:lpstr>Obstacles</vt:lpstr>
      <vt:lpstr>PowerPoint Presentation</vt:lpstr>
    </vt:vector>
  </TitlesOfParts>
  <Company>Erie 1 BOCES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</dc:title>
  <dc:creator>E1 Staff</dc:creator>
  <cp:lastModifiedBy>Tamarazio, Andrea</cp:lastModifiedBy>
  <cp:revision>35</cp:revision>
  <dcterms:created xsi:type="dcterms:W3CDTF">2014-05-22T18:23:58Z</dcterms:created>
  <dcterms:modified xsi:type="dcterms:W3CDTF">2014-08-19T14:59:21Z</dcterms:modified>
</cp:coreProperties>
</file>