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48"/>
  </p:notesMasterIdLst>
  <p:handoutMasterIdLst>
    <p:handoutMasterId r:id="rId49"/>
  </p:handoutMasterIdLst>
  <p:sldIdLst>
    <p:sldId id="256" r:id="rId2"/>
    <p:sldId id="267" r:id="rId3"/>
    <p:sldId id="286" r:id="rId4"/>
    <p:sldId id="287" r:id="rId5"/>
    <p:sldId id="288" r:id="rId6"/>
    <p:sldId id="289" r:id="rId7"/>
    <p:sldId id="290" r:id="rId8"/>
    <p:sldId id="291" r:id="rId9"/>
    <p:sldId id="292" r:id="rId10"/>
    <p:sldId id="306" r:id="rId11"/>
    <p:sldId id="307" r:id="rId12"/>
    <p:sldId id="295" r:id="rId13"/>
    <p:sldId id="296" r:id="rId14"/>
    <p:sldId id="297" r:id="rId15"/>
    <p:sldId id="280" r:id="rId16"/>
    <p:sldId id="257" r:id="rId17"/>
    <p:sldId id="264" r:id="rId18"/>
    <p:sldId id="268" r:id="rId19"/>
    <p:sldId id="269" r:id="rId20"/>
    <p:sldId id="282" r:id="rId21"/>
    <p:sldId id="294" r:id="rId22"/>
    <p:sldId id="285" r:id="rId23"/>
    <p:sldId id="293" r:id="rId24"/>
    <p:sldId id="284" r:id="rId25"/>
    <p:sldId id="266" r:id="rId26"/>
    <p:sldId id="271" r:id="rId27"/>
    <p:sldId id="308" r:id="rId28"/>
    <p:sldId id="310" r:id="rId29"/>
    <p:sldId id="311" r:id="rId30"/>
    <p:sldId id="309" r:id="rId31"/>
    <p:sldId id="272" r:id="rId32"/>
    <p:sldId id="303" r:id="rId33"/>
    <p:sldId id="304" r:id="rId34"/>
    <p:sldId id="305" r:id="rId35"/>
    <p:sldId id="265" r:id="rId36"/>
    <p:sldId id="298" r:id="rId37"/>
    <p:sldId id="262" r:id="rId38"/>
    <p:sldId id="281" r:id="rId39"/>
    <p:sldId id="299" r:id="rId40"/>
    <p:sldId id="258" r:id="rId41"/>
    <p:sldId id="279" r:id="rId42"/>
    <p:sldId id="301" r:id="rId43"/>
    <p:sldId id="300" r:id="rId44"/>
    <p:sldId id="278" r:id="rId45"/>
    <p:sldId id="263" r:id="rId46"/>
    <p:sldId id="302"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94660"/>
  </p:normalViewPr>
  <p:slideViewPr>
    <p:cSldViewPr snapToGrid="0">
      <p:cViewPr varScale="1">
        <p:scale>
          <a:sx n="69" d="100"/>
          <a:sy n="69"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2B699CB-5C45-4A56-AD7D-64F487BE9928}" type="datetimeFigureOut">
              <a:rPr lang="en-US" smtClean="0"/>
              <a:t>2/10/2016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A4A560C-9A35-49AF-898F-17A7F56C2754}" type="slidenum">
              <a:rPr lang="en-US" smtClean="0"/>
              <a:t>‹#›</a:t>
            </a:fld>
            <a:endParaRPr lang="en-US"/>
          </a:p>
        </p:txBody>
      </p:sp>
    </p:spTree>
    <p:extLst>
      <p:ext uri="{BB962C8B-B14F-4D97-AF65-F5344CB8AC3E}">
        <p14:creationId xmlns:p14="http://schemas.microsoft.com/office/powerpoint/2010/main" val="362163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B89C40-0BB5-4F56-86CC-90A63D62CD6E}" type="datetimeFigureOut">
              <a:rPr lang="en-US"/>
              <a:t>2/10/2016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5294A4-0D23-4624-83C3-863B61D1BA3B}" type="slidenum">
              <a:rPr lang="en-US"/>
              <a:t>‹#›</a:t>
            </a:fld>
            <a:endParaRPr lang="en-US"/>
          </a:p>
        </p:txBody>
      </p:sp>
    </p:spTree>
    <p:extLst>
      <p:ext uri="{BB962C8B-B14F-4D97-AF65-F5344CB8AC3E}">
        <p14:creationId xmlns:p14="http://schemas.microsoft.com/office/powerpoint/2010/main" val="3028371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1</a:t>
            </a:fld>
            <a:endParaRPr lang="en-US"/>
          </a:p>
        </p:txBody>
      </p:sp>
    </p:spTree>
    <p:extLst>
      <p:ext uri="{BB962C8B-B14F-4D97-AF65-F5344CB8AC3E}">
        <p14:creationId xmlns:p14="http://schemas.microsoft.com/office/powerpoint/2010/main" val="23650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10</a:t>
            </a:fld>
            <a:endParaRPr lang="en-US"/>
          </a:p>
        </p:txBody>
      </p:sp>
    </p:spTree>
    <p:extLst>
      <p:ext uri="{BB962C8B-B14F-4D97-AF65-F5344CB8AC3E}">
        <p14:creationId xmlns:p14="http://schemas.microsoft.com/office/powerpoint/2010/main" val="85096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11</a:t>
            </a:fld>
            <a:endParaRPr lang="en-US"/>
          </a:p>
        </p:txBody>
      </p:sp>
    </p:spTree>
    <p:extLst>
      <p:ext uri="{BB962C8B-B14F-4D97-AF65-F5344CB8AC3E}">
        <p14:creationId xmlns:p14="http://schemas.microsoft.com/office/powerpoint/2010/main" val="715471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12</a:t>
            </a:fld>
            <a:endParaRPr lang="en-US"/>
          </a:p>
        </p:txBody>
      </p:sp>
    </p:spTree>
    <p:extLst>
      <p:ext uri="{BB962C8B-B14F-4D97-AF65-F5344CB8AC3E}">
        <p14:creationId xmlns:p14="http://schemas.microsoft.com/office/powerpoint/2010/main" val="31264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13</a:t>
            </a:fld>
            <a:endParaRPr lang="en-US"/>
          </a:p>
        </p:txBody>
      </p:sp>
    </p:spTree>
    <p:extLst>
      <p:ext uri="{BB962C8B-B14F-4D97-AF65-F5344CB8AC3E}">
        <p14:creationId xmlns:p14="http://schemas.microsoft.com/office/powerpoint/2010/main" val="1521344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14</a:t>
            </a:fld>
            <a:endParaRPr lang="en-US"/>
          </a:p>
        </p:txBody>
      </p:sp>
    </p:spTree>
    <p:extLst>
      <p:ext uri="{BB962C8B-B14F-4D97-AF65-F5344CB8AC3E}">
        <p14:creationId xmlns:p14="http://schemas.microsoft.com/office/powerpoint/2010/main" val="249355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on Bolt </a:t>
            </a:r>
          </a:p>
        </p:txBody>
      </p:sp>
      <p:sp>
        <p:nvSpPr>
          <p:cNvPr id="4" name="Slide Number Placeholder 3"/>
          <p:cNvSpPr>
            <a:spLocks noGrp="1"/>
          </p:cNvSpPr>
          <p:nvPr>
            <p:ph type="sldNum" sz="quarter" idx="10"/>
          </p:nvPr>
        </p:nvSpPr>
        <p:spPr/>
        <p:txBody>
          <a:bodyPr/>
          <a:lstStyle/>
          <a:p>
            <a:fld id="{455294A4-0D23-4624-83C3-863B61D1BA3B}" type="slidenum">
              <a:rPr lang="en-US" smtClean="0"/>
              <a:t>15</a:t>
            </a:fld>
            <a:endParaRPr lang="en-US"/>
          </a:p>
        </p:txBody>
      </p:sp>
    </p:spTree>
    <p:extLst>
      <p:ext uri="{BB962C8B-B14F-4D97-AF65-F5344CB8AC3E}">
        <p14:creationId xmlns:p14="http://schemas.microsoft.com/office/powerpoint/2010/main" val="3928427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16</a:t>
            </a:fld>
            <a:endParaRPr lang="en-US"/>
          </a:p>
        </p:txBody>
      </p:sp>
    </p:spTree>
    <p:extLst>
      <p:ext uri="{BB962C8B-B14F-4D97-AF65-F5344CB8AC3E}">
        <p14:creationId xmlns:p14="http://schemas.microsoft.com/office/powerpoint/2010/main" val="2507525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17</a:t>
            </a:fld>
            <a:endParaRPr lang="en-US"/>
          </a:p>
        </p:txBody>
      </p:sp>
    </p:spTree>
    <p:extLst>
      <p:ext uri="{BB962C8B-B14F-4D97-AF65-F5344CB8AC3E}">
        <p14:creationId xmlns:p14="http://schemas.microsoft.com/office/powerpoint/2010/main" val="3558886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18</a:t>
            </a:fld>
            <a:endParaRPr lang="en-US"/>
          </a:p>
        </p:txBody>
      </p:sp>
    </p:spTree>
    <p:extLst>
      <p:ext uri="{BB962C8B-B14F-4D97-AF65-F5344CB8AC3E}">
        <p14:creationId xmlns:p14="http://schemas.microsoft.com/office/powerpoint/2010/main" val="3002499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19</a:t>
            </a:fld>
            <a:endParaRPr lang="en-US"/>
          </a:p>
        </p:txBody>
      </p:sp>
    </p:spTree>
    <p:extLst>
      <p:ext uri="{BB962C8B-B14F-4D97-AF65-F5344CB8AC3E}">
        <p14:creationId xmlns:p14="http://schemas.microsoft.com/office/powerpoint/2010/main" val="298268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2</a:t>
            </a:fld>
            <a:endParaRPr lang="en-US"/>
          </a:p>
        </p:txBody>
      </p:sp>
    </p:spTree>
    <p:extLst>
      <p:ext uri="{BB962C8B-B14F-4D97-AF65-F5344CB8AC3E}">
        <p14:creationId xmlns:p14="http://schemas.microsoft.com/office/powerpoint/2010/main" val="3057373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20</a:t>
            </a:fld>
            <a:endParaRPr lang="en-US"/>
          </a:p>
        </p:txBody>
      </p:sp>
    </p:spTree>
    <p:extLst>
      <p:ext uri="{BB962C8B-B14F-4D97-AF65-F5344CB8AC3E}">
        <p14:creationId xmlns:p14="http://schemas.microsoft.com/office/powerpoint/2010/main" val="1162653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21</a:t>
            </a:fld>
            <a:endParaRPr lang="en-US"/>
          </a:p>
        </p:txBody>
      </p:sp>
    </p:spTree>
    <p:extLst>
      <p:ext uri="{BB962C8B-B14F-4D97-AF65-F5344CB8AC3E}">
        <p14:creationId xmlns:p14="http://schemas.microsoft.com/office/powerpoint/2010/main" val="452876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701041" y="4415790"/>
            <a:ext cx="5608319" cy="4183380"/>
          </a:xfrm>
          <a:prstGeom prst="rect">
            <a:avLst/>
          </a:prstGeom>
        </p:spPr>
        <p:txBody>
          <a:bodyPr lIns="93162" tIns="93162" rIns="93162" bIns="93162" anchor="ctr" anchorCtr="0">
            <a:noAutofit/>
          </a:bodyPr>
          <a:lstStyle/>
          <a:p>
            <a:endParaRPr/>
          </a:p>
        </p:txBody>
      </p:sp>
      <p:sp>
        <p:nvSpPr>
          <p:cNvPr id="103" name="Shape 1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6649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you talk about checking for understanding </a:t>
            </a:r>
          </a:p>
        </p:txBody>
      </p:sp>
      <p:sp>
        <p:nvSpPr>
          <p:cNvPr id="4" name="Slide Number Placeholder 3"/>
          <p:cNvSpPr>
            <a:spLocks noGrp="1"/>
          </p:cNvSpPr>
          <p:nvPr>
            <p:ph type="sldNum" sz="quarter" idx="10"/>
          </p:nvPr>
        </p:nvSpPr>
        <p:spPr/>
        <p:txBody>
          <a:bodyPr/>
          <a:lstStyle/>
          <a:p>
            <a:fld id="{455294A4-0D23-4624-83C3-863B61D1BA3B}" type="slidenum">
              <a:rPr lang="en-US"/>
              <a:t>23</a:t>
            </a:fld>
            <a:endParaRPr lang="en-US"/>
          </a:p>
        </p:txBody>
      </p:sp>
    </p:spTree>
    <p:extLst>
      <p:ext uri="{BB962C8B-B14F-4D97-AF65-F5344CB8AC3E}">
        <p14:creationId xmlns:p14="http://schemas.microsoft.com/office/powerpoint/2010/main" val="2455664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326423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25</a:t>
            </a:fld>
            <a:endParaRPr lang="en-US"/>
          </a:p>
        </p:txBody>
      </p:sp>
    </p:spTree>
    <p:extLst>
      <p:ext uri="{BB962C8B-B14F-4D97-AF65-F5344CB8AC3E}">
        <p14:creationId xmlns:p14="http://schemas.microsoft.com/office/powerpoint/2010/main" val="629748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26</a:t>
            </a:fld>
            <a:endParaRPr lang="en-US"/>
          </a:p>
        </p:txBody>
      </p:sp>
    </p:spTree>
    <p:extLst>
      <p:ext uri="{BB962C8B-B14F-4D97-AF65-F5344CB8AC3E}">
        <p14:creationId xmlns:p14="http://schemas.microsoft.com/office/powerpoint/2010/main" val="777374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27</a:t>
            </a:fld>
            <a:endParaRPr lang="en-US"/>
          </a:p>
        </p:txBody>
      </p:sp>
    </p:spTree>
    <p:extLst>
      <p:ext uri="{BB962C8B-B14F-4D97-AF65-F5344CB8AC3E}">
        <p14:creationId xmlns:p14="http://schemas.microsoft.com/office/powerpoint/2010/main" val="1101003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rPr>
              <a:t>In mathematics, more knowledgeable teachers were more likely to present problems in contexts that were familiar to the students and to link problems to what students already learned. Teachers who understood multiple representations of mathematics concepts were able to use these representations to further students' understanding. In contrast, teachers with less mathematics knowledge tended to focus on algorithms rather than on the underlying mathematics concepts. More knowledgeable teachers tended to approach students' questions mathematically and solve problems collaboratively, rather than looking up correct answers in response to students' questions. Similarly, in science, teachers with deeper content knowledge were more likely than those with weaker knowledge to pose questions, suggest alternative explanations, and propose additional inquiries</a:t>
            </a:r>
          </a:p>
          <a:p>
            <a:r>
              <a:rPr lang="en-US">
                <a:latin typeface="Times New Roman"/>
              </a:rPr>
              <a:t/>
            </a:r>
            <a:br>
              <a:rPr lang="en-US">
                <a:latin typeface="Times New Roman"/>
              </a:rPr>
            </a:br>
            <a:endParaRPr lang="en-US">
              <a:latin typeface="Times New Roman"/>
            </a:endParaRPr>
          </a:p>
        </p:txBody>
      </p:sp>
      <p:sp>
        <p:nvSpPr>
          <p:cNvPr id="4" name="Slide Number Placeholder 3"/>
          <p:cNvSpPr>
            <a:spLocks noGrp="1"/>
          </p:cNvSpPr>
          <p:nvPr>
            <p:ph type="sldNum" sz="quarter" idx="10"/>
          </p:nvPr>
        </p:nvSpPr>
        <p:spPr/>
        <p:txBody>
          <a:bodyPr/>
          <a:lstStyle/>
          <a:p>
            <a:fld id="{455294A4-0D23-4624-83C3-863B61D1BA3B}" type="slidenum">
              <a:rPr lang="en-US"/>
              <a:t>28</a:t>
            </a:fld>
            <a:endParaRPr lang="en-US"/>
          </a:p>
        </p:txBody>
      </p:sp>
    </p:spTree>
    <p:extLst>
      <p:ext uri="{BB962C8B-B14F-4D97-AF65-F5344CB8AC3E}">
        <p14:creationId xmlns:p14="http://schemas.microsoft.com/office/powerpoint/2010/main" val="3447895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rPr>
              <a:t>In mathematics, more knowledgeable teachers were more likely to present problems in contexts that were familiar to the students and to link problems to what students already learned. Teachers who understood multiple representations of mathematics concepts were able to use these representations to further students' understanding. In contrast, teachers with less mathematics knowledge tended to focus on algorithms rather than on the underlying mathematics concepts. More knowledgeable teachers tended to approach students' questions mathematically and solve problems collaboratively, rather than looking up correct answers in response to students' questions. Similarly, in science, teachers with deeper content knowledge were more likely than those with weaker knowledge to pose questions, suggest alternative explanations, and propose additional inquiries</a:t>
            </a:r>
          </a:p>
          <a:p>
            <a:r>
              <a:rPr lang="en-US">
                <a:latin typeface="Times New Roman"/>
              </a:rPr>
              <a:t/>
            </a:r>
            <a:br>
              <a:rPr lang="en-US">
                <a:latin typeface="Times New Roman"/>
              </a:rPr>
            </a:br>
            <a:endParaRPr lang="en-US">
              <a:latin typeface="Times New Roman"/>
            </a:endParaRPr>
          </a:p>
        </p:txBody>
      </p:sp>
      <p:sp>
        <p:nvSpPr>
          <p:cNvPr id="4" name="Slide Number Placeholder 3"/>
          <p:cNvSpPr>
            <a:spLocks noGrp="1"/>
          </p:cNvSpPr>
          <p:nvPr>
            <p:ph type="sldNum" sz="quarter" idx="10"/>
          </p:nvPr>
        </p:nvSpPr>
        <p:spPr/>
        <p:txBody>
          <a:bodyPr/>
          <a:lstStyle/>
          <a:p>
            <a:fld id="{455294A4-0D23-4624-83C3-863B61D1BA3B}" type="slidenum">
              <a:rPr lang="en-US"/>
              <a:t>30</a:t>
            </a:fld>
            <a:endParaRPr lang="en-US"/>
          </a:p>
        </p:txBody>
      </p:sp>
    </p:spTree>
    <p:extLst>
      <p:ext uri="{BB962C8B-B14F-4D97-AF65-F5344CB8AC3E}">
        <p14:creationId xmlns:p14="http://schemas.microsoft.com/office/powerpoint/2010/main" val="43557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8" name="Shape 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7357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rPr>
              <a:t>In mathematics, more knowledgeable teachers were more likely to present problems in contexts that were familiar to the students and to link problems to what students already learned. Teachers who understood multiple representations of mathematics concepts were able to use these representations to further students' understanding. In contrast, teachers with less mathematics knowledge tended to focus on algorithms rather than on the underlying mathematics concepts. More knowledgeable teachers tended to approach students' questions mathematically and solve problems collaboratively, rather than looking up correct answers in response to students' questions. Similarly, in science, teachers with deeper content knowledge were more likely than those with weaker knowledge to pose questions, suggest alternative explanations, and propose additional inquiries</a:t>
            </a:r>
          </a:p>
          <a:p>
            <a:r>
              <a:rPr lang="en-US">
                <a:latin typeface="Times New Roman"/>
              </a:rPr>
              <a:t/>
            </a:r>
            <a:br>
              <a:rPr lang="en-US">
                <a:latin typeface="Times New Roman"/>
              </a:rPr>
            </a:br>
            <a:endParaRPr lang="en-US">
              <a:latin typeface="Times New Roman"/>
            </a:endParaRPr>
          </a:p>
        </p:txBody>
      </p:sp>
      <p:sp>
        <p:nvSpPr>
          <p:cNvPr id="4" name="Slide Number Placeholder 3"/>
          <p:cNvSpPr>
            <a:spLocks noGrp="1"/>
          </p:cNvSpPr>
          <p:nvPr>
            <p:ph type="sldNum" sz="quarter" idx="10"/>
          </p:nvPr>
        </p:nvSpPr>
        <p:spPr/>
        <p:txBody>
          <a:bodyPr/>
          <a:lstStyle/>
          <a:p>
            <a:fld id="{455294A4-0D23-4624-83C3-863B61D1BA3B}" type="slidenum">
              <a:rPr lang="en-US"/>
              <a:t>31</a:t>
            </a:fld>
            <a:endParaRPr lang="en-US"/>
          </a:p>
        </p:txBody>
      </p:sp>
    </p:spTree>
    <p:extLst>
      <p:ext uri="{BB962C8B-B14F-4D97-AF65-F5344CB8AC3E}">
        <p14:creationId xmlns:p14="http://schemas.microsoft.com/office/powerpoint/2010/main" val="629839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32</a:t>
            </a:fld>
            <a:endParaRPr lang="en-US"/>
          </a:p>
        </p:txBody>
      </p:sp>
    </p:spTree>
    <p:extLst>
      <p:ext uri="{BB962C8B-B14F-4D97-AF65-F5344CB8AC3E}">
        <p14:creationId xmlns:p14="http://schemas.microsoft.com/office/powerpoint/2010/main" val="4066553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Studies have found that by age four, children in middle and upper class families hear 15 million more words than children in working-class families, and 30 million more words than children in families on welfare. This disparity in hearing words from parents and caregivers translates directly into a disparity in learning words. And that puts our children born with the fewest advantages even further behind. Among those born in 2001, only 58 percent of poor children started school ready to learn, compared to 75 percent of children from middle-income families.</a:t>
            </a:r>
            <a:endParaRPr lang="en-US" dirty="0"/>
          </a:p>
        </p:txBody>
      </p:sp>
      <p:sp>
        <p:nvSpPr>
          <p:cNvPr id="4" name="Slide Number Placeholder 3"/>
          <p:cNvSpPr>
            <a:spLocks noGrp="1"/>
          </p:cNvSpPr>
          <p:nvPr>
            <p:ph type="sldNum" sz="quarter" idx="10"/>
          </p:nvPr>
        </p:nvSpPr>
        <p:spPr/>
        <p:txBody>
          <a:bodyPr/>
          <a:lstStyle/>
          <a:p>
            <a:fld id="{455294A4-0D23-4624-83C3-863B61D1BA3B}" type="slidenum">
              <a:rPr lang="en-US" smtClean="0"/>
              <a:t>33</a:t>
            </a:fld>
            <a:endParaRPr lang="en-US"/>
          </a:p>
        </p:txBody>
      </p:sp>
    </p:spTree>
    <p:extLst>
      <p:ext uri="{BB962C8B-B14F-4D97-AF65-F5344CB8AC3E}">
        <p14:creationId xmlns:p14="http://schemas.microsoft.com/office/powerpoint/2010/main" val="3774097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table share </a:t>
            </a:r>
          </a:p>
        </p:txBody>
      </p:sp>
      <p:sp>
        <p:nvSpPr>
          <p:cNvPr id="4" name="Slide Number Placeholder 3"/>
          <p:cNvSpPr>
            <a:spLocks noGrp="1"/>
          </p:cNvSpPr>
          <p:nvPr>
            <p:ph type="sldNum" sz="quarter" idx="10"/>
          </p:nvPr>
        </p:nvSpPr>
        <p:spPr/>
        <p:txBody>
          <a:bodyPr/>
          <a:lstStyle/>
          <a:p>
            <a:fld id="{455294A4-0D23-4624-83C3-863B61D1BA3B}" type="slidenum">
              <a:rPr lang="en-US" smtClean="0"/>
              <a:t>34</a:t>
            </a:fld>
            <a:endParaRPr lang="en-US"/>
          </a:p>
        </p:txBody>
      </p:sp>
    </p:spTree>
    <p:extLst>
      <p:ext uri="{BB962C8B-B14F-4D97-AF65-F5344CB8AC3E}">
        <p14:creationId xmlns:p14="http://schemas.microsoft.com/office/powerpoint/2010/main" val="3957934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35</a:t>
            </a:fld>
            <a:endParaRPr lang="en-US"/>
          </a:p>
        </p:txBody>
      </p:sp>
    </p:spTree>
    <p:extLst>
      <p:ext uri="{BB962C8B-B14F-4D97-AF65-F5344CB8AC3E}">
        <p14:creationId xmlns:p14="http://schemas.microsoft.com/office/powerpoint/2010/main" val="1288755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36</a:t>
            </a:fld>
            <a:endParaRPr lang="en-US"/>
          </a:p>
        </p:txBody>
      </p:sp>
    </p:spTree>
    <p:extLst>
      <p:ext uri="{BB962C8B-B14F-4D97-AF65-F5344CB8AC3E}">
        <p14:creationId xmlns:p14="http://schemas.microsoft.com/office/powerpoint/2010/main" val="1245385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37</a:t>
            </a:fld>
            <a:endParaRPr lang="en-US"/>
          </a:p>
        </p:txBody>
      </p:sp>
    </p:spTree>
    <p:extLst>
      <p:ext uri="{BB962C8B-B14F-4D97-AF65-F5344CB8AC3E}">
        <p14:creationId xmlns:p14="http://schemas.microsoft.com/office/powerpoint/2010/main" val="2704084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38</a:t>
            </a:fld>
            <a:endParaRPr lang="en-US"/>
          </a:p>
        </p:txBody>
      </p:sp>
    </p:spTree>
    <p:extLst>
      <p:ext uri="{BB962C8B-B14F-4D97-AF65-F5344CB8AC3E}">
        <p14:creationId xmlns:p14="http://schemas.microsoft.com/office/powerpoint/2010/main" val="2381187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39</a:t>
            </a:fld>
            <a:endParaRPr lang="en-US"/>
          </a:p>
        </p:txBody>
      </p:sp>
    </p:spTree>
    <p:extLst>
      <p:ext uri="{BB962C8B-B14F-4D97-AF65-F5344CB8AC3E}">
        <p14:creationId xmlns:p14="http://schemas.microsoft.com/office/powerpoint/2010/main" val="2612815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about Memo</a:t>
            </a:r>
            <a:endParaRPr lang="en-US" dirty="0"/>
          </a:p>
        </p:txBody>
      </p:sp>
      <p:sp>
        <p:nvSpPr>
          <p:cNvPr id="4" name="Slide Number Placeholder 3"/>
          <p:cNvSpPr>
            <a:spLocks noGrp="1"/>
          </p:cNvSpPr>
          <p:nvPr>
            <p:ph type="sldNum" sz="quarter" idx="10"/>
          </p:nvPr>
        </p:nvSpPr>
        <p:spPr/>
        <p:txBody>
          <a:bodyPr/>
          <a:lstStyle/>
          <a:p>
            <a:fld id="{455294A4-0D23-4624-83C3-863B61D1BA3B}" type="slidenum">
              <a:rPr lang="en-US"/>
              <a:t>40</a:t>
            </a:fld>
            <a:endParaRPr lang="en-US"/>
          </a:p>
        </p:txBody>
      </p:sp>
    </p:spTree>
    <p:extLst>
      <p:ext uri="{BB962C8B-B14F-4D97-AF65-F5344CB8AC3E}">
        <p14:creationId xmlns:p14="http://schemas.microsoft.com/office/powerpoint/2010/main" val="37460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9-12 can’t use building wide measure (i.e., principal growth score) but can still use SLOs with the Regents exams</a:t>
            </a:r>
          </a:p>
          <a:p>
            <a:r>
              <a:rPr lang="en-US" dirty="0"/>
              <a:t>Can</a:t>
            </a:r>
            <a:r>
              <a:rPr lang="en-US" baseline="0" dirty="0"/>
              <a:t> still use NYSAA and NYSELAT</a:t>
            </a:r>
          </a:p>
          <a:p>
            <a:r>
              <a:rPr lang="en-US" baseline="0" dirty="0"/>
              <a:t>Target setting with NYSAA-there will be a conversion chart, continue to target set as you have before </a:t>
            </a:r>
            <a:endParaRPr dirty="0"/>
          </a:p>
        </p:txBody>
      </p:sp>
      <p:sp>
        <p:nvSpPr>
          <p:cNvPr id="54" name="Shape 5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088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solidFill>
                  <a:srgbClr val="262626"/>
                </a:solidFill>
                <a:latin typeface="Gill Sans MT"/>
              </a:rPr>
              <a:t>Cause (Teacher Behavior)​</a:t>
            </a:r>
          </a:p>
          <a:p>
            <a:pPr marL="174708" indent="-174708">
              <a:buFont typeface="Arial" panose="020B0604020202020204" pitchFamily="34" charset="0"/>
              <a:buChar char="•"/>
            </a:pPr>
            <a:r>
              <a:rPr lang="en-US">
                <a:solidFill>
                  <a:srgbClr val="262626"/>
                </a:solidFill>
                <a:latin typeface="Gill Sans MT"/>
              </a:rPr>
              <a:t>Effect (Student Learning)​</a:t>
            </a:r>
          </a:p>
          <a:p>
            <a:pPr marL="174708" indent="-174708">
              <a:buFont typeface="Arial" panose="020B0604020202020204" pitchFamily="34" charset="0"/>
              <a:buChar char="•"/>
            </a:pPr>
            <a:r>
              <a:rPr lang="en-US">
                <a:solidFill>
                  <a:srgbClr val="262626"/>
                </a:solidFill>
                <a:latin typeface="Gill Sans MT"/>
              </a:rPr>
              <a:t>Model is about tracking​</a:t>
            </a:r>
          </a:p>
          <a:p>
            <a:pPr marL="174708" indent="-174708">
              <a:buFont typeface="Arial" panose="020B0604020202020204" pitchFamily="34" charset="0"/>
              <a:buChar char="•"/>
            </a:pPr>
            <a:r>
              <a:rPr lang="en-US">
                <a:solidFill>
                  <a:srgbClr val="262626"/>
                </a:solidFill>
                <a:latin typeface="Gill Sans MT"/>
              </a:rPr>
              <a:t>​</a:t>
            </a:r>
          </a:p>
          <a:p>
            <a:pPr marL="174708" indent="-174708">
              <a:buFont typeface="Arial" panose="020B0604020202020204" pitchFamily="34" charset="0"/>
              <a:buChar char="•"/>
            </a:pPr>
            <a:r>
              <a:rPr lang="en-US">
                <a:solidFill>
                  <a:srgbClr val="262626"/>
                </a:solidFill>
                <a:latin typeface="Gill Sans MT"/>
              </a:rPr>
              <a:t>​</a:t>
            </a:r>
          </a:p>
          <a:p>
            <a:pPr marL="174708" indent="-174708">
              <a:buFont typeface="Arial" panose="020B0604020202020204" pitchFamily="34" charset="0"/>
              <a:buChar char="•"/>
            </a:pPr>
            <a:r>
              <a:rPr lang="en-US">
                <a:solidFill>
                  <a:srgbClr val="262626"/>
                </a:solidFill>
                <a:latin typeface="Gill Sans MT"/>
              </a:rPr>
              <a:t> Marzano – Cause and effect blurb </a:t>
            </a:r>
          </a:p>
        </p:txBody>
      </p:sp>
      <p:sp>
        <p:nvSpPr>
          <p:cNvPr id="4" name="Slide Number Placeholder 3"/>
          <p:cNvSpPr>
            <a:spLocks noGrp="1"/>
          </p:cNvSpPr>
          <p:nvPr>
            <p:ph type="sldNum" sz="quarter" idx="10"/>
          </p:nvPr>
        </p:nvSpPr>
        <p:spPr/>
        <p:txBody>
          <a:bodyPr/>
          <a:lstStyle/>
          <a:p>
            <a:fld id="{455294A4-0D23-4624-83C3-863B61D1BA3B}" type="slidenum">
              <a:rPr lang="en-US"/>
              <a:t>41</a:t>
            </a:fld>
            <a:endParaRPr lang="en-US"/>
          </a:p>
        </p:txBody>
      </p:sp>
    </p:spTree>
    <p:extLst>
      <p:ext uri="{BB962C8B-B14F-4D97-AF65-F5344CB8AC3E}">
        <p14:creationId xmlns:p14="http://schemas.microsoft.com/office/powerpoint/2010/main" val="3018262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i="1" dirty="0">
                <a:latin typeface="Arial" pitchFamily="34" charset="0"/>
              </a:rPr>
              <a:t>Suggested Language:</a:t>
            </a:r>
            <a:r>
              <a:rPr lang="en-US" dirty="0">
                <a:latin typeface="Arial" pitchFamily="34" charset="0"/>
              </a:rPr>
              <a:t> </a:t>
            </a:r>
            <a:r>
              <a:rPr lang="ja-JP" altLang="en-US" dirty="0">
                <a:latin typeface="Arial" pitchFamily="34" charset="0"/>
              </a:rPr>
              <a:t>“</a:t>
            </a:r>
            <a:r>
              <a:rPr lang="en-US" altLang="ja-JP" b="1" dirty="0">
                <a:latin typeface="Arial" pitchFamily="34" charset="0"/>
              </a:rPr>
              <a:t>Paraphrasing</a:t>
            </a:r>
            <a:r>
              <a:rPr lang="en-US" altLang="ja-JP" dirty="0">
                <a:latin typeface="Arial" pitchFamily="34" charset="0"/>
              </a:rPr>
              <a:t> is brain-compatible. The </a:t>
            </a:r>
            <a:r>
              <a:rPr lang="en-US" altLang="ja-JP" b="1" dirty="0">
                <a:latin typeface="Arial" pitchFamily="34" charset="0"/>
              </a:rPr>
              <a:t>paraphrase</a:t>
            </a:r>
            <a:r>
              <a:rPr lang="en-US" altLang="ja-JP" dirty="0">
                <a:latin typeface="Arial" pitchFamily="34" charset="0"/>
              </a:rPr>
              <a:t> sends a message I am not attacking you.  Allows blood flow to neo-cortex instead of to brain stem and limbic system.  Peptides located throughout body carry messages in blood stream, positively affects body chemistry.</a:t>
            </a:r>
            <a:r>
              <a:rPr lang="ja-JP" altLang="en-US" dirty="0">
                <a:latin typeface="Arial" pitchFamily="34" charset="0"/>
              </a:rPr>
              <a:t>”</a:t>
            </a:r>
            <a:endParaRPr lang="en-US" altLang="ja-JP" dirty="0">
              <a:latin typeface="Arial" pitchFamily="34" charset="0"/>
            </a:endParaRPr>
          </a:p>
          <a:p>
            <a:pPr eaLnBrk="1" hangingPunct="1">
              <a:spcBef>
                <a:spcPct val="0"/>
              </a:spcBef>
            </a:pPr>
            <a:endParaRPr lang="en-US" dirty="0">
              <a:latin typeface="Arial" pitchFamily="34" charset="0"/>
            </a:endParaRPr>
          </a:p>
          <a:p>
            <a:r>
              <a:rPr lang="en-US" dirty="0">
                <a:latin typeface="Arial" pitchFamily="34" charset="0"/>
              </a:rPr>
              <a:t>Strategy:  </a:t>
            </a:r>
            <a:r>
              <a:rPr lang="en-US" u="sng" dirty="0">
                <a:latin typeface="Arial" pitchFamily="34" charset="0"/>
              </a:rPr>
              <a:t>Focused Reading</a:t>
            </a:r>
          </a:p>
          <a:p>
            <a:r>
              <a:rPr lang="en-US" dirty="0">
                <a:latin typeface="Arial" pitchFamily="34" charset="0"/>
              </a:rPr>
              <a:t>OR</a:t>
            </a:r>
          </a:p>
          <a:p>
            <a:r>
              <a:rPr lang="en-US" dirty="0">
                <a:latin typeface="Arial" pitchFamily="34" charset="0"/>
              </a:rPr>
              <a:t>Strategy: </a:t>
            </a:r>
            <a:r>
              <a:rPr lang="en-US" u="sng" dirty="0">
                <a:latin typeface="Arial" pitchFamily="34" charset="0"/>
              </a:rPr>
              <a:t>Partners Paraphrase</a:t>
            </a:r>
          </a:p>
          <a:p>
            <a:pPr>
              <a:lnSpc>
                <a:spcPct val="110000"/>
              </a:lnSpc>
              <a:spcAft>
                <a:spcPts val="1246"/>
              </a:spcAft>
              <a:buClr>
                <a:srgbClr val="800000"/>
              </a:buClr>
              <a:buFontTx/>
              <a:buAutoNum type="arabicPeriod"/>
            </a:pPr>
            <a:r>
              <a:rPr lang="en-US" dirty="0">
                <a:solidFill>
                  <a:srgbClr val="000090"/>
                </a:solidFill>
              </a:rPr>
              <a:t>Designate an </a:t>
            </a:r>
            <a:r>
              <a:rPr lang="en-US" b="1" dirty="0">
                <a:solidFill>
                  <a:srgbClr val="000090"/>
                </a:solidFill>
              </a:rPr>
              <a:t>A</a:t>
            </a:r>
            <a:r>
              <a:rPr lang="en-US" dirty="0">
                <a:solidFill>
                  <a:srgbClr val="000090"/>
                </a:solidFill>
              </a:rPr>
              <a:t> and </a:t>
            </a:r>
            <a:r>
              <a:rPr lang="en-US" b="1" dirty="0">
                <a:solidFill>
                  <a:srgbClr val="000090"/>
                </a:solidFill>
              </a:rPr>
              <a:t>B</a:t>
            </a:r>
            <a:r>
              <a:rPr lang="en-US" dirty="0">
                <a:solidFill>
                  <a:srgbClr val="000090"/>
                </a:solidFill>
              </a:rPr>
              <a:t>.</a:t>
            </a:r>
          </a:p>
          <a:p>
            <a:pPr>
              <a:lnSpc>
                <a:spcPct val="110000"/>
              </a:lnSpc>
              <a:spcAft>
                <a:spcPts val="1246"/>
              </a:spcAft>
              <a:buClr>
                <a:srgbClr val="800000"/>
              </a:buClr>
              <a:buFontTx/>
              <a:buAutoNum type="arabicPeriod"/>
            </a:pPr>
            <a:r>
              <a:rPr lang="en-US" dirty="0">
                <a:solidFill>
                  <a:srgbClr val="000090"/>
                </a:solidFill>
              </a:rPr>
              <a:t>Beginning on page 47 in the </a:t>
            </a:r>
            <a:r>
              <a:rPr lang="en-US" b="1" dirty="0">
                <a:solidFill>
                  <a:srgbClr val="000090"/>
                </a:solidFill>
              </a:rPr>
              <a:t>LG,</a:t>
            </a:r>
            <a:r>
              <a:rPr lang="en-US" dirty="0">
                <a:solidFill>
                  <a:srgbClr val="000090"/>
                </a:solidFill>
              </a:rPr>
              <a:t> </a:t>
            </a:r>
            <a:r>
              <a:rPr lang="en-US" i="1" dirty="0">
                <a:solidFill>
                  <a:srgbClr val="000090"/>
                </a:solidFill>
              </a:rPr>
              <a:t>Paraphrasing</a:t>
            </a:r>
            <a:r>
              <a:rPr lang="en-US" dirty="0">
                <a:solidFill>
                  <a:srgbClr val="000090"/>
                </a:solidFill>
              </a:rPr>
              <a:t>, read the first paragraph, silently simultaneously. </a:t>
            </a:r>
          </a:p>
          <a:p>
            <a:pPr>
              <a:lnSpc>
                <a:spcPct val="110000"/>
              </a:lnSpc>
              <a:spcAft>
                <a:spcPts val="1246"/>
              </a:spcAft>
              <a:buClr>
                <a:srgbClr val="800000"/>
              </a:buClr>
              <a:buFontTx/>
              <a:buAutoNum type="arabicPeriod"/>
            </a:pPr>
            <a:r>
              <a:rPr lang="en-US" dirty="0">
                <a:solidFill>
                  <a:srgbClr val="000090"/>
                </a:solidFill>
              </a:rPr>
              <a:t>After reading, </a:t>
            </a:r>
            <a:r>
              <a:rPr lang="en-US" b="1" dirty="0">
                <a:solidFill>
                  <a:srgbClr val="000090"/>
                </a:solidFill>
              </a:rPr>
              <a:t>A</a:t>
            </a:r>
            <a:r>
              <a:rPr lang="en-US" dirty="0">
                <a:solidFill>
                  <a:srgbClr val="000090"/>
                </a:solidFill>
              </a:rPr>
              <a:t> will paraphrase.</a:t>
            </a:r>
          </a:p>
          <a:p>
            <a:pPr>
              <a:lnSpc>
                <a:spcPct val="110000"/>
              </a:lnSpc>
              <a:spcAft>
                <a:spcPts val="1246"/>
              </a:spcAft>
              <a:buClr>
                <a:srgbClr val="800000"/>
              </a:buClr>
              <a:buFontTx/>
              <a:buAutoNum type="arabicPeriod"/>
            </a:pPr>
            <a:r>
              <a:rPr lang="en-US" dirty="0">
                <a:solidFill>
                  <a:srgbClr val="000090"/>
                </a:solidFill>
              </a:rPr>
              <a:t>Read the next paragraph and </a:t>
            </a:r>
            <a:r>
              <a:rPr lang="en-US" b="1" dirty="0">
                <a:solidFill>
                  <a:srgbClr val="000090"/>
                </a:solidFill>
              </a:rPr>
              <a:t>B</a:t>
            </a:r>
            <a:r>
              <a:rPr lang="en-US" dirty="0">
                <a:solidFill>
                  <a:srgbClr val="000090"/>
                </a:solidFill>
              </a:rPr>
              <a:t> will paraphrase.</a:t>
            </a:r>
          </a:p>
          <a:p>
            <a:pPr>
              <a:lnSpc>
                <a:spcPct val="110000"/>
              </a:lnSpc>
              <a:spcAft>
                <a:spcPts val="1246"/>
              </a:spcAft>
              <a:buClr>
                <a:srgbClr val="800000"/>
              </a:buClr>
              <a:buFontTx/>
              <a:buAutoNum type="arabicPeriod"/>
            </a:pPr>
            <a:r>
              <a:rPr lang="en-US" dirty="0">
                <a:solidFill>
                  <a:srgbClr val="000090"/>
                </a:solidFill>
              </a:rPr>
              <a:t>Continue pattern until the end of the</a:t>
            </a:r>
            <a:r>
              <a:rPr lang="en-US" i="1" dirty="0">
                <a:solidFill>
                  <a:srgbClr val="000090"/>
                </a:solidFill>
              </a:rPr>
              <a:t> </a:t>
            </a:r>
            <a:r>
              <a:rPr lang="en-US" dirty="0">
                <a:latin typeface="Arial" pitchFamily="34" charset="0"/>
              </a:rPr>
              <a:t>page</a:t>
            </a:r>
          </a:p>
          <a:p>
            <a:endParaRPr lang="en-US" dirty="0"/>
          </a:p>
        </p:txBody>
      </p:sp>
      <p:sp>
        <p:nvSpPr>
          <p:cNvPr id="4" name="Slide Number Placeholder 3"/>
          <p:cNvSpPr>
            <a:spLocks noGrp="1"/>
          </p:cNvSpPr>
          <p:nvPr>
            <p:ph type="sldNum" sz="quarter" idx="10"/>
          </p:nvPr>
        </p:nvSpPr>
        <p:spPr/>
        <p:txBody>
          <a:bodyPr/>
          <a:lstStyle/>
          <a:p>
            <a:fld id="{FAD84FC9-E1D0-4A57-8AB9-1903010315F8}" type="slidenum">
              <a:rPr lang="en-US" smtClean="0"/>
              <a:pPr/>
              <a:t>42</a:t>
            </a:fld>
            <a:endParaRPr lang="en-US"/>
          </a:p>
        </p:txBody>
      </p:sp>
    </p:spTree>
    <p:extLst>
      <p:ext uri="{BB962C8B-B14F-4D97-AF65-F5344CB8AC3E}">
        <p14:creationId xmlns:p14="http://schemas.microsoft.com/office/powerpoint/2010/main" val="36493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stating or making the objective visible enough?</a:t>
            </a:r>
            <a:r>
              <a:rPr lang="en-US" baseline="0" dirty="0"/>
              <a:t> Or does it need to be taught? </a:t>
            </a:r>
            <a:endParaRPr lang="en-US" dirty="0"/>
          </a:p>
        </p:txBody>
      </p:sp>
      <p:sp>
        <p:nvSpPr>
          <p:cNvPr id="4" name="Slide Number Placeholder 3"/>
          <p:cNvSpPr>
            <a:spLocks noGrp="1"/>
          </p:cNvSpPr>
          <p:nvPr>
            <p:ph type="sldNum" sz="quarter" idx="10"/>
          </p:nvPr>
        </p:nvSpPr>
        <p:spPr/>
        <p:txBody>
          <a:bodyPr/>
          <a:lstStyle/>
          <a:p>
            <a:fld id="{455294A4-0D23-4624-83C3-863B61D1BA3B}" type="slidenum">
              <a:rPr lang="en-US" smtClean="0"/>
              <a:t>43</a:t>
            </a:fld>
            <a:endParaRPr lang="en-US"/>
          </a:p>
        </p:txBody>
      </p:sp>
    </p:spTree>
    <p:extLst>
      <p:ext uri="{BB962C8B-B14F-4D97-AF65-F5344CB8AC3E}">
        <p14:creationId xmlns:p14="http://schemas.microsoft.com/office/powerpoint/2010/main" val="3327844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5294A4-0D23-4624-83C3-863B61D1BA3B}" type="slidenum">
              <a:rPr lang="en-US"/>
              <a:t>45</a:t>
            </a:fld>
            <a:endParaRPr lang="en-US"/>
          </a:p>
        </p:txBody>
      </p:sp>
    </p:spTree>
    <p:extLst>
      <p:ext uri="{BB962C8B-B14F-4D97-AF65-F5344CB8AC3E}">
        <p14:creationId xmlns:p14="http://schemas.microsoft.com/office/powerpoint/2010/main" val="3573769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Last bullet is different from what was adopted by the BOR in December </a:t>
            </a:r>
            <a:endParaRPr dirty="0"/>
          </a:p>
        </p:txBody>
      </p:sp>
      <p:sp>
        <p:nvSpPr>
          <p:cNvPr id="61" name="Shape 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72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It is assumed all will be at 3012(d)</a:t>
            </a:r>
          </a:p>
          <a:p>
            <a:r>
              <a:rPr lang="en-US" dirty="0"/>
              <a:t>If already approved 3012(d) the department will being releasing a form, an addendum to come</a:t>
            </a:r>
            <a:r>
              <a:rPr lang="en-US" baseline="0" dirty="0"/>
              <a:t> into compliance with these requirements. The form will require signatures</a:t>
            </a:r>
            <a:endParaRPr dirty="0"/>
          </a:p>
        </p:txBody>
      </p:sp>
      <p:sp>
        <p:nvSpPr>
          <p:cNvPr id="69" name="Shape 6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75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District measure still can’t use 3-8 ELA and/or math</a:t>
            </a:r>
          </a:p>
          <a:p>
            <a:endParaRPr lang="en-US" dirty="0"/>
          </a:p>
          <a:p>
            <a:r>
              <a:rPr lang="en-US" dirty="0"/>
              <a:t>Currently</a:t>
            </a:r>
            <a:r>
              <a:rPr lang="en-US" baseline="0" dirty="0"/>
              <a:t> only state assessments are to be used for a building-wide/school/group or team measure. This change is being considered by the department</a:t>
            </a:r>
          </a:p>
          <a:p>
            <a:endParaRPr lang="en-US" baseline="0" dirty="0"/>
          </a:p>
          <a:p>
            <a:r>
              <a:rPr lang="en-US" baseline="0" dirty="0"/>
              <a:t>For 2016-17 and forward-</a:t>
            </a:r>
            <a:r>
              <a:rPr lang="en-US" i="1" baseline="0" dirty="0"/>
              <a:t>3</a:t>
            </a:r>
            <a:r>
              <a:rPr lang="en-US" i="1" baseline="30000" dirty="0"/>
              <a:t>rd</a:t>
            </a:r>
            <a:r>
              <a:rPr lang="en-US" i="1" baseline="0" dirty="0"/>
              <a:t> grade teachers still have to set a SLO using the 3</a:t>
            </a:r>
            <a:r>
              <a:rPr lang="en-US" i="1" baseline="30000" dirty="0"/>
              <a:t>rd</a:t>
            </a:r>
            <a:r>
              <a:rPr lang="en-US" i="1" baseline="0" dirty="0"/>
              <a:t> grade ELA and math test. They will also need another student performance measure that does not include the 3-8 ELA and/or math assessments</a:t>
            </a:r>
          </a:p>
          <a:p>
            <a:endParaRPr lang="en-US" baseline="0" dirty="0"/>
          </a:p>
          <a:p>
            <a:r>
              <a:rPr lang="en-US" baseline="0" dirty="0"/>
              <a:t>3012(d) 4-8 ELA and </a:t>
            </a:r>
            <a:r>
              <a:rPr lang="en-US" baseline="0"/>
              <a:t>math (2016-17, 2017-18, 2018-19)</a:t>
            </a:r>
          </a:p>
          <a:p>
            <a:r>
              <a:rPr lang="en-US" dirty="0"/>
              <a:t>Overall: transition SLO that does not use the state 3-8 ELA or math assessments </a:t>
            </a:r>
          </a:p>
          <a:p>
            <a:r>
              <a:rPr lang="en-US" dirty="0"/>
              <a:t>Original (state</a:t>
            </a:r>
            <a:r>
              <a:rPr lang="en-US" baseline="0" dirty="0"/>
              <a:t> provided growth score): state-provided growth score </a:t>
            </a:r>
            <a:r>
              <a:rPr lang="en-US" b="1" u="sng" baseline="0" dirty="0"/>
              <a:t>and</a:t>
            </a:r>
            <a:r>
              <a:rPr lang="en-US" baseline="0" dirty="0"/>
              <a:t> an alternate SLO </a:t>
            </a:r>
          </a:p>
          <a:p>
            <a:r>
              <a:rPr lang="en-US" sz="1800" i="1" dirty="0"/>
              <a:t>“You are still expected to implement your plan as approved. In the plan you had approved you attested that there will be back-up SLOs for 3-8 ELA and math. Even though you will not be using these scores for transition scores, you are still required to have them for the advisory score reasons during the transition period”</a:t>
            </a:r>
            <a:endParaRPr i="1" dirty="0"/>
          </a:p>
        </p:txBody>
      </p:sp>
      <p:sp>
        <p:nvSpPr>
          <p:cNvPr id="76" name="Shape 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88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3012(d) plan to SED by July 1 to get approval by Sept 1</a:t>
            </a:r>
          </a:p>
          <a:p>
            <a:r>
              <a:rPr lang="en-US" dirty="0"/>
              <a:t>Alternate SLO form, for those with approved 3012(d)</a:t>
            </a:r>
            <a:r>
              <a:rPr lang="en-US" baseline="0" dirty="0"/>
              <a:t> plans</a:t>
            </a:r>
            <a:r>
              <a:rPr lang="en-US" dirty="0"/>
              <a:t> will be available in March </a:t>
            </a:r>
            <a:endParaRPr dirty="0"/>
          </a:p>
        </p:txBody>
      </p:sp>
      <p:sp>
        <p:nvSpPr>
          <p:cNvPr id="84" name="Shape 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58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3012(d)</a:t>
            </a:r>
          </a:p>
          <a:p>
            <a:r>
              <a:rPr lang="en-US" dirty="0"/>
              <a:t>Teacher</a:t>
            </a:r>
            <a:r>
              <a:rPr lang="en-US" baseline="0" dirty="0"/>
              <a:t> is rated D or I during the transition “overall” score</a:t>
            </a:r>
          </a:p>
          <a:p>
            <a:r>
              <a:rPr lang="en-US" baseline="0" dirty="0"/>
              <a:t>Same teacher is rated as E with original score</a:t>
            </a:r>
          </a:p>
          <a:p>
            <a:r>
              <a:rPr lang="en-US" baseline="0" dirty="0"/>
              <a:t>Could the teacher appeal? Locally determined </a:t>
            </a:r>
            <a:endParaRPr dirty="0"/>
          </a:p>
        </p:txBody>
      </p:sp>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81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2/10/2016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2/10/2016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2/10/2016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2/10/2016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sXfrVdhmil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polleverywhere.com/multiple_choice_polls/5HBZpK6TIeeAZ9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wrightslaw.com/bks/selaw2/selaw2.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nyric-my.sharepoint.com/personal/jkarches_e1b_org/Documents/Admin%202016/How%20Do%20Teachers.doc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CpkSiqa8IEreM&amp;tbnid=t9Xmp_uIS4HgeM:&amp;ved=0CAUQjRw&amp;url=http://www.studydog.com/parents/blog/index.php/keep-it-cool-3-ways-to-help-your-child-stay-focused-while-reading/&amp;ei=u2uNUtbIONC1sAT2loHABw&amp;bvm=bv.56988011,d.cWc&amp;psig=AFQjCNHojYzeCmdbrQD3soHI2OXAfzqTaA&amp;ust=1385086225686383"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hyperlink" Target="https://www.polleverywhere.com/multiple_choice_polls/Mpcon4Te3tHh5Y3"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hyperlink" Target="http://dataworks-ed.com/videogallery/"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oz_differentiated.jpg"/>
          <p:cNvPicPr>
            <a:picLocks noChangeAspect="1"/>
          </p:cNvPicPr>
          <p:nvPr/>
        </p:nvPicPr>
        <p:blipFill>
          <a:blip r:embed="rId3"/>
          <a:stretch>
            <a:fillRect/>
          </a:stretch>
        </p:blipFill>
        <p:spPr>
          <a:xfrm>
            <a:off x="415118" y="469425"/>
            <a:ext cx="11351868" cy="5698811"/>
          </a:xfrm>
          <a:prstGeom prst="rect">
            <a:avLst/>
          </a:prstGeom>
        </p:spPr>
      </p:pic>
      <p:sp>
        <p:nvSpPr>
          <p:cNvPr id="2" name="Title 1"/>
          <p:cNvSpPr>
            <a:spLocks noGrp="1"/>
          </p:cNvSpPr>
          <p:nvPr>
            <p:ph type="ctrTitle"/>
          </p:nvPr>
        </p:nvSpPr>
        <p:spPr>
          <a:xfrm>
            <a:off x="59901" y="5155616"/>
            <a:ext cx="8991600" cy="1645920"/>
          </a:xfrm>
        </p:spPr>
        <p:txBody>
          <a:bodyPr/>
          <a:lstStyle/>
          <a:p>
            <a:r>
              <a:rPr lang="en-US"/>
              <a:t>Communicating with students</a:t>
            </a:r>
            <a:endParaRPr lang="en-US" dirty="0"/>
          </a:p>
        </p:txBody>
      </p:sp>
      <p:sp>
        <p:nvSpPr>
          <p:cNvPr id="3" name="Subtitle 2"/>
          <p:cNvSpPr>
            <a:spLocks noGrp="1"/>
          </p:cNvSpPr>
          <p:nvPr>
            <p:ph type="subTitle" idx="1"/>
          </p:nvPr>
        </p:nvSpPr>
        <p:spPr>
          <a:xfrm>
            <a:off x="8673403" y="6239774"/>
            <a:ext cx="3903621" cy="1239838"/>
          </a:xfrm>
        </p:spPr>
        <p:txBody>
          <a:bodyPr vert="horz" lIns="91440" tIns="45720" rIns="91440" bIns="45720" rtlCol="0" anchor="t">
            <a:normAutofit/>
          </a:bodyPr>
          <a:lstStyle/>
          <a:p>
            <a:r>
              <a:rPr lang="en-US" dirty="0"/>
              <a:t>February 11, 2016</a:t>
            </a:r>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stretch>
            <a:fillRect/>
          </a:stretch>
        </p:blipFill>
        <p:spPr>
          <a:xfrm>
            <a:off x="1249680" y="0"/>
            <a:ext cx="7970520" cy="1896819"/>
          </a:xfrm>
          <a:prstGeom prst="rect">
            <a:avLst/>
          </a:prstGeom>
        </p:spPr>
      </p:pic>
      <p:graphicFrame>
        <p:nvGraphicFramePr>
          <p:cNvPr id="9" name="Content Placeholder 6"/>
          <p:cNvGraphicFramePr>
            <a:graphicFrameLocks/>
          </p:cNvGraphicFramePr>
          <p:nvPr>
            <p:extLst>
              <p:ext uri="{D42A27DB-BD31-4B8C-83A1-F6EECF244321}">
                <p14:modId xmlns:p14="http://schemas.microsoft.com/office/powerpoint/2010/main" val="728037747"/>
              </p:ext>
            </p:extLst>
          </p:nvPr>
        </p:nvGraphicFramePr>
        <p:xfrm>
          <a:off x="858012" y="2334835"/>
          <a:ext cx="9509760" cy="1854200"/>
        </p:xfrm>
        <a:graphic>
          <a:graphicData uri="http://schemas.openxmlformats.org/drawingml/2006/table">
            <a:tbl>
              <a:tblPr firstRow="1" bandRow="1">
                <a:tableStyleId>{5C22544A-7EE6-4342-B048-85BDC9FD1C3A}</a:tableStyleId>
              </a:tblPr>
              <a:tblGrid>
                <a:gridCol w="3169920">
                  <a:extLst>
                    <a:ext uri="{9D8B030D-6E8A-4147-A177-3AD203B41FA5}">
                      <a16:colId xmlns:a16="http://schemas.microsoft.com/office/drawing/2014/main" val="2243473201"/>
                    </a:ext>
                  </a:extLst>
                </a:gridCol>
                <a:gridCol w="3169920">
                  <a:extLst>
                    <a:ext uri="{9D8B030D-6E8A-4147-A177-3AD203B41FA5}">
                      <a16:colId xmlns:a16="http://schemas.microsoft.com/office/drawing/2014/main" val="2609982042"/>
                    </a:ext>
                  </a:extLst>
                </a:gridCol>
                <a:gridCol w="3169920">
                  <a:extLst>
                    <a:ext uri="{9D8B030D-6E8A-4147-A177-3AD203B41FA5}">
                      <a16:colId xmlns:a16="http://schemas.microsoft.com/office/drawing/2014/main" val="2164733494"/>
                    </a:ext>
                  </a:extLst>
                </a:gridCol>
              </a:tblGrid>
              <a:tr h="370840">
                <a:tc>
                  <a:txBody>
                    <a:bodyPr/>
                    <a:lstStyle/>
                    <a:p>
                      <a:endParaRPr lang="en-US" dirty="0"/>
                    </a:p>
                  </a:txBody>
                  <a:tcPr/>
                </a:tc>
                <a:tc>
                  <a:txBody>
                    <a:bodyPr/>
                    <a:lstStyle/>
                    <a:p>
                      <a:r>
                        <a:rPr lang="en-US" dirty="0"/>
                        <a:t>Original score/rating</a:t>
                      </a:r>
                    </a:p>
                  </a:txBody>
                  <a:tcPr/>
                </a:tc>
                <a:tc>
                  <a:txBody>
                    <a:bodyPr/>
                    <a:lstStyle/>
                    <a:p>
                      <a:r>
                        <a:rPr lang="en-US" dirty="0"/>
                        <a:t>Transition score/rating</a:t>
                      </a:r>
                    </a:p>
                  </a:txBody>
                  <a:tcPr/>
                </a:tc>
                <a:extLst>
                  <a:ext uri="{0D108BD9-81ED-4DB2-BD59-A6C34878D82A}">
                    <a16:rowId xmlns:a16="http://schemas.microsoft.com/office/drawing/2014/main" val="1030074373"/>
                  </a:ext>
                </a:extLst>
              </a:tr>
              <a:tr h="370840">
                <a:tc>
                  <a:txBody>
                    <a:bodyPr/>
                    <a:lstStyle/>
                    <a:p>
                      <a:r>
                        <a:rPr lang="en-US" dirty="0"/>
                        <a:t>State Growth subcomponent</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2942333671"/>
                  </a:ext>
                </a:extLst>
              </a:tr>
              <a:tr h="370840">
                <a:tc>
                  <a:txBody>
                    <a:bodyPr/>
                    <a:lstStyle/>
                    <a:p>
                      <a:r>
                        <a:rPr lang="en-US" dirty="0"/>
                        <a:t>Local subcomponent </a:t>
                      </a:r>
                    </a:p>
                  </a:txBody>
                  <a:tcPr/>
                </a:tc>
                <a:tc>
                  <a:txBody>
                    <a:bodyPr/>
                    <a:lstStyle/>
                    <a:p>
                      <a:r>
                        <a:rPr lang="en-US" dirty="0"/>
                        <a:t>8</a:t>
                      </a:r>
                    </a:p>
                  </a:txBody>
                  <a:tcPr/>
                </a:tc>
                <a:tc>
                  <a:txBody>
                    <a:bodyPr/>
                    <a:lstStyle/>
                    <a:p>
                      <a:r>
                        <a:rPr lang="en-US" dirty="0"/>
                        <a:t>8</a:t>
                      </a:r>
                    </a:p>
                  </a:txBody>
                  <a:tcPr/>
                </a:tc>
                <a:extLst>
                  <a:ext uri="{0D108BD9-81ED-4DB2-BD59-A6C34878D82A}">
                    <a16:rowId xmlns:a16="http://schemas.microsoft.com/office/drawing/2014/main" val="582282400"/>
                  </a:ext>
                </a:extLst>
              </a:tr>
              <a:tr h="370840">
                <a:tc>
                  <a:txBody>
                    <a:bodyPr/>
                    <a:lstStyle/>
                    <a:p>
                      <a:r>
                        <a:rPr lang="en-US" dirty="0"/>
                        <a:t>Other Measures subcomponent </a:t>
                      </a:r>
                    </a:p>
                  </a:txBody>
                  <a:tcPr/>
                </a:tc>
                <a:tc>
                  <a:txBody>
                    <a:bodyPr/>
                    <a:lstStyle/>
                    <a:p>
                      <a:r>
                        <a:rPr lang="en-US" dirty="0"/>
                        <a:t>56</a:t>
                      </a:r>
                    </a:p>
                  </a:txBody>
                  <a:tcPr/>
                </a:tc>
                <a:tc>
                  <a:txBody>
                    <a:bodyPr/>
                    <a:lstStyle/>
                    <a:p>
                      <a:r>
                        <a:rPr lang="en-US" dirty="0"/>
                        <a:t>56</a:t>
                      </a:r>
                    </a:p>
                  </a:txBody>
                  <a:tcPr/>
                </a:tc>
                <a:extLst>
                  <a:ext uri="{0D108BD9-81ED-4DB2-BD59-A6C34878D82A}">
                    <a16:rowId xmlns:a16="http://schemas.microsoft.com/office/drawing/2014/main" val="2122353441"/>
                  </a:ext>
                </a:extLst>
              </a:tr>
              <a:tr h="370840">
                <a:tc>
                  <a:txBody>
                    <a:bodyPr/>
                    <a:lstStyle/>
                    <a:p>
                      <a:r>
                        <a:rPr lang="en-US" dirty="0"/>
                        <a:t>Overall score/rating </a:t>
                      </a:r>
                    </a:p>
                  </a:txBody>
                  <a:tcPr/>
                </a:tc>
                <a:tc>
                  <a:txBody>
                    <a:bodyPr/>
                    <a:lstStyle/>
                    <a:p>
                      <a:r>
                        <a:rPr lang="en-US" dirty="0"/>
                        <a:t>72 (Developing)</a:t>
                      </a:r>
                    </a:p>
                  </a:txBody>
                  <a:tcPr/>
                </a:tc>
                <a:tc>
                  <a:txBody>
                    <a:bodyPr/>
                    <a:lstStyle/>
                    <a:p>
                      <a:r>
                        <a:rPr lang="en-US" dirty="0"/>
                        <a:t>64/80 or 80%</a:t>
                      </a:r>
                      <a:r>
                        <a:rPr lang="en-US" baseline="0" dirty="0"/>
                        <a:t>, (Effective)</a:t>
                      </a:r>
                      <a:endParaRPr lang="en-US" dirty="0"/>
                    </a:p>
                  </a:txBody>
                  <a:tcPr/>
                </a:tc>
                <a:extLst>
                  <a:ext uri="{0D108BD9-81ED-4DB2-BD59-A6C34878D82A}">
                    <a16:rowId xmlns:a16="http://schemas.microsoft.com/office/drawing/2014/main" val="3799230174"/>
                  </a:ext>
                </a:extLst>
              </a:tr>
            </a:tbl>
          </a:graphicData>
        </a:graphic>
      </p:graphicFrame>
      <p:sp>
        <p:nvSpPr>
          <p:cNvPr id="10" name="Content Placeholder 9"/>
          <p:cNvSpPr>
            <a:spLocks noGrp="1"/>
          </p:cNvSpPr>
          <p:nvPr>
            <p:ph sz="half" idx="2"/>
          </p:nvPr>
        </p:nvSpPr>
        <p:spPr/>
        <p:txBody>
          <a:bodyPr/>
          <a:lstStyle/>
          <a:p>
            <a:endParaRPr lang="en-US"/>
          </a:p>
        </p:txBody>
      </p:sp>
    </p:spTree>
    <p:extLst>
      <p:ext uri="{BB962C8B-B14F-4D97-AF65-F5344CB8AC3E}">
        <p14:creationId xmlns:p14="http://schemas.microsoft.com/office/powerpoint/2010/main" val="286013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graphicFrame>
        <p:nvGraphicFramePr>
          <p:cNvPr id="5" name="Content Placeholder 6"/>
          <p:cNvGraphicFramePr>
            <a:graphicFrameLocks/>
          </p:cNvGraphicFramePr>
          <p:nvPr>
            <p:extLst>
              <p:ext uri="{D42A27DB-BD31-4B8C-83A1-F6EECF244321}">
                <p14:modId xmlns:p14="http://schemas.microsoft.com/office/powerpoint/2010/main" val="3493414704"/>
              </p:ext>
            </p:extLst>
          </p:nvPr>
        </p:nvGraphicFramePr>
        <p:xfrm>
          <a:off x="918972" y="3261935"/>
          <a:ext cx="9509760" cy="1854200"/>
        </p:xfrm>
        <a:graphic>
          <a:graphicData uri="http://schemas.openxmlformats.org/drawingml/2006/table">
            <a:tbl>
              <a:tblPr firstRow="1" bandRow="1">
                <a:tableStyleId>{5C22544A-7EE6-4342-B048-85BDC9FD1C3A}</a:tableStyleId>
              </a:tblPr>
              <a:tblGrid>
                <a:gridCol w="3169920">
                  <a:extLst>
                    <a:ext uri="{9D8B030D-6E8A-4147-A177-3AD203B41FA5}">
                      <a16:colId xmlns:a16="http://schemas.microsoft.com/office/drawing/2014/main" val="2243473201"/>
                    </a:ext>
                  </a:extLst>
                </a:gridCol>
                <a:gridCol w="3169920">
                  <a:extLst>
                    <a:ext uri="{9D8B030D-6E8A-4147-A177-3AD203B41FA5}">
                      <a16:colId xmlns:a16="http://schemas.microsoft.com/office/drawing/2014/main" val="2609982042"/>
                    </a:ext>
                  </a:extLst>
                </a:gridCol>
                <a:gridCol w="3169920">
                  <a:extLst>
                    <a:ext uri="{9D8B030D-6E8A-4147-A177-3AD203B41FA5}">
                      <a16:colId xmlns:a16="http://schemas.microsoft.com/office/drawing/2014/main" val="2164733494"/>
                    </a:ext>
                  </a:extLst>
                </a:gridCol>
              </a:tblGrid>
              <a:tr h="370840">
                <a:tc>
                  <a:txBody>
                    <a:bodyPr/>
                    <a:lstStyle/>
                    <a:p>
                      <a:endParaRPr lang="en-US" dirty="0"/>
                    </a:p>
                  </a:txBody>
                  <a:tcPr/>
                </a:tc>
                <a:tc>
                  <a:txBody>
                    <a:bodyPr/>
                    <a:lstStyle/>
                    <a:p>
                      <a:r>
                        <a:rPr lang="en-US" dirty="0"/>
                        <a:t>Original score/rating</a:t>
                      </a:r>
                    </a:p>
                  </a:txBody>
                  <a:tcPr/>
                </a:tc>
                <a:tc>
                  <a:txBody>
                    <a:bodyPr/>
                    <a:lstStyle/>
                    <a:p>
                      <a:r>
                        <a:rPr lang="en-US" dirty="0"/>
                        <a:t>Transition score/rating</a:t>
                      </a:r>
                    </a:p>
                  </a:txBody>
                  <a:tcPr/>
                </a:tc>
                <a:extLst>
                  <a:ext uri="{0D108BD9-81ED-4DB2-BD59-A6C34878D82A}">
                    <a16:rowId xmlns:a16="http://schemas.microsoft.com/office/drawing/2014/main" val="1030074373"/>
                  </a:ext>
                </a:extLst>
              </a:tr>
              <a:tr h="370840">
                <a:tc>
                  <a:txBody>
                    <a:bodyPr/>
                    <a:lstStyle/>
                    <a:p>
                      <a:r>
                        <a:rPr lang="en-US" dirty="0"/>
                        <a:t>State Growth subcomponent</a:t>
                      </a:r>
                    </a:p>
                  </a:txBody>
                  <a:tcPr/>
                </a:tc>
                <a:tc>
                  <a:txBody>
                    <a:bodyPr/>
                    <a:lstStyle/>
                    <a:p>
                      <a:r>
                        <a:rPr lang="en-US" dirty="0"/>
                        <a:t>19</a:t>
                      </a:r>
                    </a:p>
                  </a:txBody>
                  <a:tcPr/>
                </a:tc>
                <a:tc>
                  <a:txBody>
                    <a:bodyPr/>
                    <a:lstStyle/>
                    <a:p>
                      <a:r>
                        <a:rPr lang="en-US" dirty="0"/>
                        <a:t>***</a:t>
                      </a:r>
                    </a:p>
                  </a:txBody>
                  <a:tcPr/>
                </a:tc>
                <a:extLst>
                  <a:ext uri="{0D108BD9-81ED-4DB2-BD59-A6C34878D82A}">
                    <a16:rowId xmlns:a16="http://schemas.microsoft.com/office/drawing/2014/main" val="2942333671"/>
                  </a:ext>
                </a:extLst>
              </a:tr>
              <a:tr h="370840">
                <a:tc>
                  <a:txBody>
                    <a:bodyPr/>
                    <a:lstStyle/>
                    <a:p>
                      <a:r>
                        <a:rPr lang="en-US" dirty="0"/>
                        <a:t>Local subcomponent </a:t>
                      </a:r>
                    </a:p>
                  </a:txBody>
                  <a:tcPr/>
                </a:tc>
                <a:tc>
                  <a:txBody>
                    <a:bodyPr/>
                    <a:lstStyle/>
                    <a:p>
                      <a:r>
                        <a:rPr lang="en-US" dirty="0"/>
                        <a:t>4</a:t>
                      </a:r>
                    </a:p>
                  </a:txBody>
                  <a:tcPr/>
                </a:tc>
                <a:tc>
                  <a:txBody>
                    <a:bodyPr/>
                    <a:lstStyle/>
                    <a:p>
                      <a:r>
                        <a:rPr lang="en-US" dirty="0"/>
                        <a:t>4</a:t>
                      </a:r>
                    </a:p>
                  </a:txBody>
                  <a:tcPr/>
                </a:tc>
                <a:extLst>
                  <a:ext uri="{0D108BD9-81ED-4DB2-BD59-A6C34878D82A}">
                    <a16:rowId xmlns:a16="http://schemas.microsoft.com/office/drawing/2014/main" val="582282400"/>
                  </a:ext>
                </a:extLst>
              </a:tr>
              <a:tr h="370840">
                <a:tc>
                  <a:txBody>
                    <a:bodyPr/>
                    <a:lstStyle/>
                    <a:p>
                      <a:r>
                        <a:rPr lang="en-US" dirty="0"/>
                        <a:t>Other Measures subcomponent </a:t>
                      </a:r>
                    </a:p>
                  </a:txBody>
                  <a:tcPr/>
                </a:tc>
                <a:tc>
                  <a:txBody>
                    <a:bodyPr/>
                    <a:lstStyle/>
                    <a:p>
                      <a:r>
                        <a:rPr lang="en-US" dirty="0"/>
                        <a:t>54</a:t>
                      </a:r>
                    </a:p>
                  </a:txBody>
                  <a:tcPr/>
                </a:tc>
                <a:tc>
                  <a:txBody>
                    <a:bodyPr/>
                    <a:lstStyle/>
                    <a:p>
                      <a:r>
                        <a:rPr lang="en-US" dirty="0"/>
                        <a:t>54</a:t>
                      </a:r>
                    </a:p>
                  </a:txBody>
                  <a:tcPr/>
                </a:tc>
                <a:extLst>
                  <a:ext uri="{0D108BD9-81ED-4DB2-BD59-A6C34878D82A}">
                    <a16:rowId xmlns:a16="http://schemas.microsoft.com/office/drawing/2014/main" val="2122353441"/>
                  </a:ext>
                </a:extLst>
              </a:tr>
              <a:tr h="370840">
                <a:tc>
                  <a:txBody>
                    <a:bodyPr/>
                    <a:lstStyle/>
                    <a:p>
                      <a:r>
                        <a:rPr lang="en-US" dirty="0"/>
                        <a:t>Overall score/rating </a:t>
                      </a:r>
                    </a:p>
                  </a:txBody>
                  <a:tcPr/>
                </a:tc>
                <a:tc>
                  <a:txBody>
                    <a:bodyPr/>
                    <a:lstStyle/>
                    <a:p>
                      <a:r>
                        <a:rPr lang="en-US" dirty="0"/>
                        <a:t>77 (Effective)</a:t>
                      </a:r>
                    </a:p>
                  </a:txBody>
                  <a:tcPr/>
                </a:tc>
                <a:tc>
                  <a:txBody>
                    <a:bodyPr/>
                    <a:lstStyle/>
                    <a:p>
                      <a:r>
                        <a:rPr lang="en-US" dirty="0"/>
                        <a:t>58/80 or 73%</a:t>
                      </a:r>
                      <a:r>
                        <a:rPr lang="en-US" baseline="0" dirty="0"/>
                        <a:t>, (Developing)</a:t>
                      </a:r>
                      <a:endParaRPr lang="en-US" dirty="0"/>
                    </a:p>
                  </a:txBody>
                  <a:tcPr/>
                </a:tc>
                <a:extLst>
                  <a:ext uri="{0D108BD9-81ED-4DB2-BD59-A6C34878D82A}">
                    <a16:rowId xmlns:a16="http://schemas.microsoft.com/office/drawing/2014/main" val="3799230174"/>
                  </a:ext>
                </a:extLst>
              </a:tr>
            </a:tbl>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1266374009"/>
              </p:ext>
            </p:extLst>
          </p:nvPr>
        </p:nvGraphicFramePr>
        <p:xfrm>
          <a:off x="918972" y="783844"/>
          <a:ext cx="9509760" cy="1854200"/>
        </p:xfrm>
        <a:graphic>
          <a:graphicData uri="http://schemas.openxmlformats.org/drawingml/2006/table">
            <a:tbl>
              <a:tblPr firstRow="1" bandRow="1">
                <a:tableStyleId>{5C22544A-7EE6-4342-B048-85BDC9FD1C3A}</a:tableStyleId>
              </a:tblPr>
              <a:tblGrid>
                <a:gridCol w="3169920">
                  <a:extLst>
                    <a:ext uri="{9D8B030D-6E8A-4147-A177-3AD203B41FA5}">
                      <a16:colId xmlns:a16="http://schemas.microsoft.com/office/drawing/2014/main" val="2243473201"/>
                    </a:ext>
                  </a:extLst>
                </a:gridCol>
                <a:gridCol w="3169920">
                  <a:extLst>
                    <a:ext uri="{9D8B030D-6E8A-4147-A177-3AD203B41FA5}">
                      <a16:colId xmlns:a16="http://schemas.microsoft.com/office/drawing/2014/main" val="2609982042"/>
                    </a:ext>
                  </a:extLst>
                </a:gridCol>
                <a:gridCol w="3169920">
                  <a:extLst>
                    <a:ext uri="{9D8B030D-6E8A-4147-A177-3AD203B41FA5}">
                      <a16:colId xmlns:a16="http://schemas.microsoft.com/office/drawing/2014/main" val="2164733494"/>
                    </a:ext>
                  </a:extLst>
                </a:gridCol>
              </a:tblGrid>
              <a:tr h="370840">
                <a:tc>
                  <a:txBody>
                    <a:bodyPr/>
                    <a:lstStyle/>
                    <a:p>
                      <a:endParaRPr lang="en-US" dirty="0"/>
                    </a:p>
                  </a:txBody>
                  <a:tcPr/>
                </a:tc>
                <a:tc>
                  <a:txBody>
                    <a:bodyPr/>
                    <a:lstStyle/>
                    <a:p>
                      <a:r>
                        <a:rPr lang="en-US" dirty="0"/>
                        <a:t>Original score/rating</a:t>
                      </a:r>
                    </a:p>
                  </a:txBody>
                  <a:tcPr/>
                </a:tc>
                <a:tc>
                  <a:txBody>
                    <a:bodyPr/>
                    <a:lstStyle/>
                    <a:p>
                      <a:r>
                        <a:rPr lang="en-US" dirty="0"/>
                        <a:t>Transition score/rating</a:t>
                      </a:r>
                    </a:p>
                  </a:txBody>
                  <a:tcPr/>
                </a:tc>
                <a:extLst>
                  <a:ext uri="{0D108BD9-81ED-4DB2-BD59-A6C34878D82A}">
                    <a16:rowId xmlns:a16="http://schemas.microsoft.com/office/drawing/2014/main" val="1030074373"/>
                  </a:ext>
                </a:extLst>
              </a:tr>
              <a:tr h="370840">
                <a:tc>
                  <a:txBody>
                    <a:bodyPr/>
                    <a:lstStyle/>
                    <a:p>
                      <a:r>
                        <a:rPr lang="en-US" dirty="0"/>
                        <a:t>State Growth subcomponent</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942333671"/>
                  </a:ext>
                </a:extLst>
              </a:tr>
              <a:tr h="370840">
                <a:tc>
                  <a:txBody>
                    <a:bodyPr/>
                    <a:lstStyle/>
                    <a:p>
                      <a:r>
                        <a:rPr lang="en-US" dirty="0"/>
                        <a:t>Local subcomponent </a:t>
                      </a:r>
                    </a:p>
                  </a:txBody>
                  <a:tcPr/>
                </a:tc>
                <a:tc>
                  <a:txBody>
                    <a:bodyPr/>
                    <a:lstStyle/>
                    <a:p>
                      <a:r>
                        <a:rPr lang="en-US" dirty="0"/>
                        <a:t>17</a:t>
                      </a:r>
                    </a:p>
                  </a:txBody>
                  <a:tcPr/>
                </a:tc>
                <a:tc>
                  <a:txBody>
                    <a:bodyPr/>
                    <a:lstStyle/>
                    <a:p>
                      <a:r>
                        <a:rPr lang="en-US" dirty="0"/>
                        <a:t>17</a:t>
                      </a:r>
                    </a:p>
                  </a:txBody>
                  <a:tcPr/>
                </a:tc>
                <a:extLst>
                  <a:ext uri="{0D108BD9-81ED-4DB2-BD59-A6C34878D82A}">
                    <a16:rowId xmlns:a16="http://schemas.microsoft.com/office/drawing/2014/main" val="582282400"/>
                  </a:ext>
                </a:extLst>
              </a:tr>
              <a:tr h="370840">
                <a:tc>
                  <a:txBody>
                    <a:bodyPr/>
                    <a:lstStyle/>
                    <a:p>
                      <a:r>
                        <a:rPr lang="en-US" dirty="0"/>
                        <a:t>Other Measures subcomponent </a:t>
                      </a:r>
                    </a:p>
                  </a:txBody>
                  <a:tcPr/>
                </a:tc>
                <a:tc>
                  <a:txBody>
                    <a:bodyPr/>
                    <a:lstStyle/>
                    <a:p>
                      <a:r>
                        <a:rPr lang="en-US" dirty="0"/>
                        <a:t>56</a:t>
                      </a:r>
                    </a:p>
                  </a:txBody>
                  <a:tcPr/>
                </a:tc>
                <a:tc>
                  <a:txBody>
                    <a:bodyPr/>
                    <a:lstStyle/>
                    <a:p>
                      <a:r>
                        <a:rPr lang="en-US" dirty="0"/>
                        <a:t>56</a:t>
                      </a:r>
                    </a:p>
                  </a:txBody>
                  <a:tcPr/>
                </a:tc>
                <a:extLst>
                  <a:ext uri="{0D108BD9-81ED-4DB2-BD59-A6C34878D82A}">
                    <a16:rowId xmlns:a16="http://schemas.microsoft.com/office/drawing/2014/main" val="2122353441"/>
                  </a:ext>
                </a:extLst>
              </a:tr>
              <a:tr h="370840">
                <a:tc>
                  <a:txBody>
                    <a:bodyPr/>
                    <a:lstStyle/>
                    <a:p>
                      <a:r>
                        <a:rPr lang="en-US" dirty="0"/>
                        <a:t>Overall score/rating </a:t>
                      </a:r>
                    </a:p>
                  </a:txBody>
                  <a:tcPr/>
                </a:tc>
                <a:tc>
                  <a:txBody>
                    <a:bodyPr/>
                    <a:lstStyle/>
                    <a:p>
                      <a:r>
                        <a:rPr lang="en-US" dirty="0"/>
                        <a:t>74 (Developing)</a:t>
                      </a:r>
                    </a:p>
                  </a:txBody>
                  <a:tcPr/>
                </a:tc>
                <a:tc>
                  <a:txBody>
                    <a:bodyPr/>
                    <a:lstStyle/>
                    <a:p>
                      <a:r>
                        <a:rPr lang="en-US" dirty="0"/>
                        <a:t>73/80 or 91%</a:t>
                      </a:r>
                      <a:r>
                        <a:rPr lang="en-US" baseline="0" dirty="0"/>
                        <a:t>, (Highly Effective)</a:t>
                      </a:r>
                      <a:endParaRPr lang="en-US" dirty="0"/>
                    </a:p>
                  </a:txBody>
                  <a:tcPr/>
                </a:tc>
                <a:extLst>
                  <a:ext uri="{0D108BD9-81ED-4DB2-BD59-A6C34878D82A}">
                    <a16:rowId xmlns:a16="http://schemas.microsoft.com/office/drawing/2014/main" val="3799230174"/>
                  </a:ext>
                </a:extLst>
              </a:tr>
            </a:tbl>
          </a:graphicData>
        </a:graphic>
      </p:graphicFrame>
    </p:spTree>
    <p:extLst>
      <p:ext uri="{BB962C8B-B14F-4D97-AF65-F5344CB8AC3E}">
        <p14:creationId xmlns:p14="http://schemas.microsoft.com/office/powerpoint/2010/main" val="251999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3-8 Testing: January 2016</a:t>
            </a:r>
          </a:p>
        </p:txBody>
      </p:sp>
      <p:sp>
        <p:nvSpPr>
          <p:cNvPr id="3" name="Content Placeholder 2"/>
          <p:cNvSpPr>
            <a:spLocks noGrp="1"/>
          </p:cNvSpPr>
          <p:nvPr>
            <p:ph idx="1"/>
          </p:nvPr>
        </p:nvSpPr>
        <p:spPr/>
        <p:txBody>
          <a:bodyPr/>
          <a:lstStyle/>
          <a:p>
            <a:pPr marL="0" indent="0">
              <a:buNone/>
            </a:pPr>
            <a:endParaRPr lang="en-US" dirty="0"/>
          </a:p>
          <a:p>
            <a:r>
              <a:rPr lang="en-US" sz="2400" dirty="0"/>
              <a:t> Greater involvement of educators in the test development process, </a:t>
            </a:r>
          </a:p>
          <a:p>
            <a:r>
              <a:rPr lang="en-US" sz="2400" dirty="0"/>
              <a:t>Decrease in the number of test questions, and </a:t>
            </a:r>
          </a:p>
          <a:p>
            <a:r>
              <a:rPr lang="en-US" sz="2400" dirty="0"/>
              <a:t>A shift to untimed testing. </a:t>
            </a:r>
          </a:p>
          <a:p>
            <a:pPr marL="0" indent="0">
              <a:buNone/>
            </a:pPr>
            <a:r>
              <a:rPr lang="en-US" dirty="0"/>
              <a:t>	</a:t>
            </a:r>
          </a:p>
          <a:p>
            <a:endParaRPr lang="en-US" dirty="0"/>
          </a:p>
        </p:txBody>
      </p:sp>
    </p:spTree>
    <p:extLst>
      <p:ext uri="{BB962C8B-B14F-4D97-AF65-F5344CB8AC3E}">
        <p14:creationId xmlns:p14="http://schemas.microsoft.com/office/powerpoint/2010/main" val="360544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Testing Format: ELA</a:t>
            </a:r>
          </a:p>
        </p:txBody>
      </p:sp>
      <p:pic>
        <p:nvPicPr>
          <p:cNvPr id="4" name="Content Placeholder 3"/>
          <p:cNvPicPr>
            <a:picLocks noGrp="1" noChangeAspect="1"/>
          </p:cNvPicPr>
          <p:nvPr>
            <p:ph idx="1"/>
          </p:nvPr>
        </p:nvPicPr>
        <p:blipFill>
          <a:blip r:embed="rId3"/>
          <a:stretch>
            <a:fillRect/>
          </a:stretch>
        </p:blipFill>
        <p:spPr>
          <a:xfrm>
            <a:off x="540328" y="244700"/>
            <a:ext cx="11055928" cy="6349090"/>
          </a:xfrm>
          <a:prstGeom prst="rect">
            <a:avLst/>
          </a:prstGeom>
        </p:spPr>
      </p:pic>
    </p:spTree>
    <p:extLst>
      <p:ext uri="{BB962C8B-B14F-4D97-AF65-F5344CB8AC3E}">
        <p14:creationId xmlns:p14="http://schemas.microsoft.com/office/powerpoint/2010/main" val="78691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Testing Format: Math</a:t>
            </a:r>
          </a:p>
        </p:txBody>
      </p:sp>
      <p:pic>
        <p:nvPicPr>
          <p:cNvPr id="4" name="Content Placeholder 3"/>
          <p:cNvPicPr>
            <a:picLocks noGrp="1" noChangeAspect="1"/>
          </p:cNvPicPr>
          <p:nvPr>
            <p:ph idx="1"/>
          </p:nvPr>
        </p:nvPicPr>
        <p:blipFill>
          <a:blip r:embed="rId3"/>
          <a:stretch>
            <a:fillRect/>
          </a:stretch>
        </p:blipFill>
        <p:spPr>
          <a:xfrm>
            <a:off x="598968" y="309093"/>
            <a:ext cx="10983432" cy="6326261"/>
          </a:xfrm>
          <a:prstGeom prst="rect">
            <a:avLst/>
          </a:prstGeom>
        </p:spPr>
      </p:pic>
    </p:spTree>
    <p:extLst>
      <p:ext uri="{BB962C8B-B14F-4D97-AF65-F5344CB8AC3E}">
        <p14:creationId xmlns:p14="http://schemas.microsoft.com/office/powerpoint/2010/main" val="234604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self fulfilling prophecy?</a:t>
            </a:r>
          </a:p>
        </p:txBody>
      </p:sp>
      <p:pic>
        <p:nvPicPr>
          <p:cNvPr id="2050" name="Picture 2" descr="Image result for usain bol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2480626"/>
            <a:ext cx="6929437" cy="415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0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Self Fulfilling Prophecy </a:t>
            </a:r>
            <a:endParaRPr lang="en-US" dirty="0"/>
          </a:p>
        </p:txBody>
      </p:sp>
      <p:pic>
        <p:nvPicPr>
          <p:cNvPr id="6" name="Content Placeholder 5"/>
          <p:cNvPicPr>
            <a:picLocks noGrp="1" noChangeAspect="1"/>
          </p:cNvPicPr>
          <p:nvPr>
            <p:ph idx="1"/>
          </p:nvPr>
        </p:nvPicPr>
        <p:blipFill>
          <a:blip r:embed="rId4"/>
          <a:stretch>
            <a:fillRect/>
          </a:stretch>
        </p:blipFill>
        <p:spPr>
          <a:xfrm>
            <a:off x="1943100" y="2524125"/>
            <a:ext cx="2586958" cy="3875520"/>
          </a:xfrm>
          <a:prstGeom prst="rect">
            <a:avLst/>
          </a:prstGeom>
        </p:spPr>
      </p:pic>
      <p:sp>
        <p:nvSpPr>
          <p:cNvPr id="7" name="TextBox 6"/>
          <p:cNvSpPr txBox="1"/>
          <p:nvPr/>
        </p:nvSpPr>
        <p:spPr>
          <a:xfrm>
            <a:off x="5582653" y="3014663"/>
            <a:ext cx="4989094" cy="1200329"/>
          </a:xfrm>
          <a:prstGeom prst="rect">
            <a:avLst/>
          </a:prstGeom>
          <a:solidFill>
            <a:srgbClr val="92D050"/>
          </a:solidFill>
        </p:spPr>
        <p:txBody>
          <a:bodyPr wrap="square" rtlCol="0">
            <a:spAutoFit/>
          </a:bodyPr>
          <a:lstStyle/>
          <a:p>
            <a:r>
              <a:rPr lang="en-US" b="1" dirty="0">
                <a:solidFill>
                  <a:srgbClr val="FF0000"/>
                </a:solidFill>
              </a:rPr>
              <a:t>Turn and Talk to your Elbow Partner:</a:t>
            </a:r>
          </a:p>
          <a:p>
            <a:r>
              <a:rPr lang="en-US" dirty="0"/>
              <a:t>How does “self fulfilling prophecy” and the content of the video conflict, and how do both relate to student learning experiences in school?</a:t>
            </a:r>
          </a:p>
        </p:txBody>
      </p:sp>
    </p:spTree>
    <p:extLst>
      <p:ext uri="{BB962C8B-B14F-4D97-AF65-F5344CB8AC3E}">
        <p14:creationId xmlns:p14="http://schemas.microsoft.com/office/powerpoint/2010/main" val="319580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Teacher Role in Shaping student opinion</a:t>
            </a:r>
          </a:p>
        </p:txBody>
      </p:sp>
      <p:sp>
        <p:nvSpPr>
          <p:cNvPr id="3" name="Content Placeholder 2"/>
          <p:cNvSpPr>
            <a:spLocks noGrp="1"/>
          </p:cNvSpPr>
          <p:nvPr>
            <p:ph idx="1"/>
          </p:nvPr>
        </p:nvSpPr>
        <p:spPr>
          <a:xfrm>
            <a:off x="1293223" y="2638044"/>
            <a:ext cx="9744891" cy="3671316"/>
          </a:xfrm>
        </p:spPr>
        <p:txBody>
          <a:bodyPr vert="horz" lIns="91440" tIns="45720" rIns="91440" bIns="45720" rtlCol="0" anchor="t">
            <a:normAutofit lnSpcReduction="10000"/>
          </a:bodyPr>
          <a:lstStyle/>
          <a:p>
            <a:r>
              <a:rPr lang="en-US" sz="2400" dirty="0">
                <a:latin typeface="Times New Roman" charset="0"/>
              </a:rPr>
              <a:t> In one survey of 133 fourth-grade students from 16 urban classrooms, students were asked to rate their intelligence and then asked why they rated themselves as they did.  Approximately two-thirds of respondents rated their intelligence based on the comments or actions of teachers, while only five percent of students cited peers or parents.  Twenty-five percent of students said they determined their intelligence based on their own beliefs (Weinstein, 2002).  </a:t>
            </a:r>
          </a:p>
          <a:p>
            <a:endParaRPr lang="en-US" sz="2400" dirty="0">
              <a:latin typeface="Times New Roman" charset="0"/>
            </a:endParaRPr>
          </a:p>
          <a:p>
            <a:r>
              <a:rPr lang="en-US" sz="2400" dirty="0">
                <a:solidFill>
                  <a:srgbClr val="FF0000"/>
                </a:solidFill>
                <a:ea typeface="SimSun" panose="02010600030101010101" pitchFamily="2" charset="-122"/>
              </a:rPr>
              <a:t>What teacher comments or actions enhance a student’s opinion of themselves?</a:t>
            </a:r>
          </a:p>
        </p:txBody>
      </p:sp>
    </p:spTree>
    <p:extLst>
      <p:ext uri="{BB962C8B-B14F-4D97-AF65-F5344CB8AC3E}">
        <p14:creationId xmlns:p14="http://schemas.microsoft.com/office/powerpoint/2010/main" val="280519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Standards </a:t>
            </a:r>
          </a:p>
        </p:txBody>
      </p:sp>
      <p:sp>
        <p:nvSpPr>
          <p:cNvPr id="3" name="Content Placeholder 2"/>
          <p:cNvSpPr>
            <a:spLocks noGrp="1"/>
          </p:cNvSpPr>
          <p:nvPr>
            <p:ph idx="1"/>
          </p:nvPr>
        </p:nvSpPr>
        <p:spPr>
          <a:xfrm>
            <a:off x="2231136" y="2638044"/>
            <a:ext cx="7729728" cy="3634169"/>
          </a:xfrm>
        </p:spPr>
        <p:txBody>
          <a:bodyPr>
            <a:normAutofit/>
          </a:bodyPr>
          <a:lstStyle/>
          <a:p>
            <a:r>
              <a:rPr lang="en-US" dirty="0"/>
              <a:t>3.2 Culminates clearly and accurately with students to maximize their understanding and learning</a:t>
            </a:r>
          </a:p>
          <a:p>
            <a:pPr fontAlgn="base"/>
            <a:r>
              <a:rPr lang="en-US" dirty="0"/>
              <a:t>3.3 Sets high expectations and creates challenging learning experiences for students</a:t>
            </a:r>
          </a:p>
          <a:p>
            <a:pPr fontAlgn="base"/>
            <a:r>
              <a:rPr lang="en-US" dirty="0"/>
              <a:t>2.1 Knowledge of the content they teach including relationships among central concepts, tools of inquiry, and structures and current developments within their disciplines</a:t>
            </a:r>
          </a:p>
          <a:p>
            <a:pPr fontAlgn="base"/>
            <a:r>
              <a:rPr lang="en-US" dirty="0"/>
              <a:t>2.4 Establishes goals and expectations for all students that align with learning standards and allow for multiple pathways to achievement. </a:t>
            </a:r>
          </a:p>
          <a:p>
            <a:pPr marL="0" indent="0" fontAlgn="base">
              <a:buNone/>
            </a:pPr>
            <a:endParaRPr lang="en-US" dirty="0"/>
          </a:p>
          <a:p>
            <a:endParaRPr lang="en-US" dirty="0"/>
          </a:p>
        </p:txBody>
      </p:sp>
    </p:spTree>
    <p:extLst>
      <p:ext uri="{BB962C8B-B14F-4D97-AF65-F5344CB8AC3E}">
        <p14:creationId xmlns:p14="http://schemas.microsoft.com/office/powerpoint/2010/main" val="2621023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 Evaluator </a:t>
            </a:r>
          </a:p>
        </p:txBody>
      </p:sp>
      <p:sp>
        <p:nvSpPr>
          <p:cNvPr id="3" name="Content Placeholder 2"/>
          <p:cNvSpPr>
            <a:spLocks noGrp="1"/>
          </p:cNvSpPr>
          <p:nvPr>
            <p:ph idx="1"/>
          </p:nvPr>
        </p:nvSpPr>
        <p:spPr/>
        <p:txBody>
          <a:bodyPr/>
          <a:lstStyle/>
          <a:p>
            <a:pPr marL="0" indent="0">
              <a:buNone/>
            </a:pPr>
            <a:r>
              <a:rPr lang="en-US" dirty="0"/>
              <a:t>1. </a:t>
            </a:r>
            <a:r>
              <a:rPr lang="en-US" dirty="0">
                <a:latin typeface="Arial"/>
                <a:cs typeface="Arial"/>
              </a:rPr>
              <a:t>New York State Teaching Standards and Leadership Standards </a:t>
            </a:r>
          </a:p>
          <a:p>
            <a:pPr marL="0" indent="0">
              <a:buNone/>
            </a:pPr>
            <a:r>
              <a:rPr lang="en-US" dirty="0"/>
              <a:t>2. </a:t>
            </a:r>
            <a:r>
              <a:rPr lang="en-US" dirty="0">
                <a:latin typeface="Arial"/>
                <a:cs typeface="Arial"/>
              </a:rPr>
              <a:t>Evidence-based observation </a:t>
            </a:r>
          </a:p>
          <a:p>
            <a:pPr marL="0" indent="0">
              <a:buNone/>
            </a:pPr>
            <a:r>
              <a:rPr lang="en-US" dirty="0">
                <a:latin typeface="Arial"/>
                <a:cs typeface="Arial"/>
              </a:rPr>
              <a:t>3. Application and use of Student Growth Percentile </a:t>
            </a:r>
          </a:p>
          <a:p>
            <a:pPr marL="0" indent="0">
              <a:buNone/>
            </a:pPr>
            <a:r>
              <a:rPr lang="en-US" dirty="0"/>
              <a:t>4. </a:t>
            </a:r>
            <a:r>
              <a:rPr lang="en-US" dirty="0">
                <a:latin typeface="Arial"/>
                <a:cs typeface="Arial"/>
              </a:rPr>
              <a:t>Application and use of the State-approved teacher or principal rubrics </a:t>
            </a:r>
          </a:p>
          <a:p>
            <a:pPr marL="0" indent="0">
              <a:buNone/>
            </a:pPr>
            <a:r>
              <a:rPr lang="en-US" dirty="0"/>
              <a:t>8. </a:t>
            </a:r>
            <a:r>
              <a:rPr lang="en-US" dirty="0">
                <a:latin typeface="Arial"/>
                <a:cs typeface="Arial"/>
              </a:rPr>
              <a:t>Scoring methodology used to evaluate teachers and principals </a:t>
            </a:r>
          </a:p>
          <a:p>
            <a:pPr marL="0" indent="0">
              <a:buNone/>
            </a:pPr>
            <a:r>
              <a:rPr lang="en-US" dirty="0"/>
              <a:t>9.</a:t>
            </a:r>
            <a:r>
              <a:rPr lang="en-US" dirty="0">
                <a:latin typeface="Arial"/>
                <a:cs typeface="Arial"/>
              </a:rPr>
              <a:t> Specific considerations in evaluating teachers and principals of ELLs and students with disabilities </a:t>
            </a:r>
          </a:p>
          <a:p>
            <a:pPr marL="0" indent="0">
              <a:buNone/>
            </a:pPr>
            <a:endParaRPr lang="en-US" dirty="0"/>
          </a:p>
        </p:txBody>
      </p:sp>
    </p:spTree>
    <p:extLst>
      <p:ext uri="{BB962C8B-B14F-4D97-AF65-F5344CB8AC3E}">
        <p14:creationId xmlns:p14="http://schemas.microsoft.com/office/powerpoint/2010/main" val="18043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0" indent="0">
              <a:buNone/>
            </a:pPr>
            <a:r>
              <a:rPr lang="en-US" dirty="0"/>
              <a:t>I.     NYSED Updates</a:t>
            </a:r>
          </a:p>
          <a:p>
            <a:pPr lvl="2"/>
            <a:r>
              <a:rPr lang="en-US" dirty="0"/>
              <a:t>APPR</a:t>
            </a:r>
          </a:p>
          <a:p>
            <a:pPr lvl="2"/>
            <a:r>
              <a:rPr lang="en-US" dirty="0"/>
              <a:t>Testing</a:t>
            </a:r>
          </a:p>
          <a:p>
            <a:pPr marL="400050" indent="-400050">
              <a:buAutoNum type="romanUcPeriod" startAt="2"/>
            </a:pPr>
            <a:r>
              <a:rPr lang="en-US" dirty="0"/>
              <a:t>Alignment (Teaching Standards, Lead Evaluator, Danielson)</a:t>
            </a:r>
          </a:p>
          <a:p>
            <a:pPr marL="400050" indent="-400050">
              <a:buAutoNum type="romanUcPeriod" startAt="2"/>
            </a:pPr>
            <a:r>
              <a:rPr lang="en-US" dirty="0"/>
              <a:t>Research and Best Practice</a:t>
            </a:r>
          </a:p>
          <a:p>
            <a:pPr marL="400050" indent="-400050">
              <a:buAutoNum type="romanUcPeriod" startAt="2"/>
            </a:pPr>
            <a:r>
              <a:rPr lang="en-US" dirty="0"/>
              <a:t>Inter-Rater-Reliability</a:t>
            </a:r>
          </a:p>
        </p:txBody>
      </p:sp>
    </p:spTree>
    <p:extLst>
      <p:ext uri="{BB962C8B-B14F-4D97-AF65-F5344CB8AC3E}">
        <p14:creationId xmlns:p14="http://schemas.microsoft.com/office/powerpoint/2010/main" val="175314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10658" y="3147351"/>
            <a:ext cx="3300412" cy="3432428"/>
          </a:xfrm>
          <a:prstGeom prst="rect">
            <a:avLst/>
          </a:prstGeom>
        </p:spPr>
      </p:pic>
      <p:sp>
        <p:nvSpPr>
          <p:cNvPr id="2" name="Title 1"/>
          <p:cNvSpPr>
            <a:spLocks noGrp="1"/>
          </p:cNvSpPr>
          <p:nvPr>
            <p:ph type="title"/>
          </p:nvPr>
        </p:nvSpPr>
        <p:spPr/>
        <p:txBody>
          <a:bodyPr/>
          <a:lstStyle/>
          <a:p>
            <a:r>
              <a:rPr lang="en-US" b="1" dirty="0">
                <a:solidFill>
                  <a:srgbClr val="002060"/>
                </a:solidFill>
              </a:rPr>
              <a:t>Danielson Bullets </a:t>
            </a:r>
          </a:p>
        </p:txBody>
      </p:sp>
      <p:sp>
        <p:nvSpPr>
          <p:cNvPr id="3" name="Content Placeholder 2"/>
          <p:cNvSpPr>
            <a:spLocks noGrp="1"/>
          </p:cNvSpPr>
          <p:nvPr>
            <p:ph idx="1"/>
          </p:nvPr>
        </p:nvSpPr>
        <p:spPr/>
        <p:txBody>
          <a:bodyPr/>
          <a:lstStyle/>
          <a:p>
            <a:pPr marL="0" indent="0">
              <a:buNone/>
            </a:pPr>
            <a:r>
              <a:rPr lang="en-US" sz="3200" b="1" dirty="0">
                <a:solidFill>
                  <a:srgbClr val="002060"/>
                </a:solidFill>
              </a:rPr>
              <a:t>3a - Communicating with students</a:t>
            </a:r>
          </a:p>
          <a:p>
            <a:pPr lvl="0"/>
            <a:r>
              <a:rPr lang="en-US" sz="3200" dirty="0">
                <a:solidFill>
                  <a:srgbClr val="C00000"/>
                </a:solidFill>
              </a:rPr>
              <a:t>expectations for learning</a:t>
            </a:r>
          </a:p>
          <a:p>
            <a:pPr lvl="0"/>
            <a:r>
              <a:rPr lang="en-US" sz="3200" dirty="0">
                <a:solidFill>
                  <a:srgbClr val="00B050"/>
                </a:solidFill>
              </a:rPr>
              <a:t>directions and procedures</a:t>
            </a:r>
          </a:p>
          <a:p>
            <a:pPr lvl="0"/>
            <a:r>
              <a:rPr lang="en-US" sz="3200" dirty="0">
                <a:solidFill>
                  <a:srgbClr val="7030A0"/>
                </a:solidFill>
              </a:rPr>
              <a:t>explanations of content</a:t>
            </a:r>
          </a:p>
          <a:p>
            <a:pPr lvl="0"/>
            <a:r>
              <a:rPr lang="en-US" sz="3200" dirty="0">
                <a:solidFill>
                  <a:schemeClr val="accent1"/>
                </a:solidFill>
              </a:rPr>
              <a:t>use of oral and written language</a:t>
            </a:r>
          </a:p>
          <a:p>
            <a:endParaRPr lang="en-US" dirty="0"/>
          </a:p>
          <a:p>
            <a:endParaRPr lang="en-US" dirty="0"/>
          </a:p>
        </p:txBody>
      </p:sp>
    </p:spTree>
    <p:extLst>
      <p:ext uri="{BB962C8B-B14F-4D97-AF65-F5344CB8AC3E}">
        <p14:creationId xmlns:p14="http://schemas.microsoft.com/office/powerpoint/2010/main" val="111833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 Vocabulary Game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1838" y="2390848"/>
            <a:ext cx="7509026" cy="3815265"/>
          </a:xfrm>
        </p:spPr>
      </p:pic>
    </p:spTree>
    <p:extLst>
      <p:ext uri="{BB962C8B-B14F-4D97-AF65-F5344CB8AC3E}">
        <p14:creationId xmlns:p14="http://schemas.microsoft.com/office/powerpoint/2010/main" val="73780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1371600" marR="0" lvl="0" indent="457200" algn="l" rtl="0">
              <a:lnSpc>
                <a:spcPct val="90000"/>
              </a:lnSpc>
              <a:spcBef>
                <a:spcPts val="0"/>
              </a:spcBef>
              <a:buClr>
                <a:schemeClr val="dk1"/>
              </a:buClr>
              <a:buSzPct val="25000"/>
              <a:buFont typeface="Calibri"/>
              <a:buNone/>
            </a:pPr>
            <a:endParaRPr lang="en-US" dirty="0"/>
          </a:p>
        </p:txBody>
      </p:sp>
      <p:sp>
        <p:nvSpPr>
          <p:cNvPr id="100" name="Shape 100"/>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buClr>
                <a:schemeClr val="dk1"/>
              </a:buClr>
              <a:buSzPct val="100000"/>
              <a:buNone/>
            </a:pPr>
            <a:endParaRPr lang="en-US" sz="2800" b="0" i="0" u="none" strike="noStrike" cap="none" baseline="0" dirty="0">
              <a:solidFill>
                <a:schemeClr val="dk1"/>
              </a:solidFill>
              <a:latin typeface="Calibri"/>
              <a:ea typeface="Calibri"/>
              <a:cs typeface="Calibri"/>
              <a:sym typeface="Calibri"/>
            </a:endParaRPr>
          </a:p>
        </p:txBody>
      </p:sp>
      <p:sp>
        <p:nvSpPr>
          <p:cNvPr id="2" name="Rectangle 1"/>
          <p:cNvSpPr/>
          <p:nvPr/>
        </p:nvSpPr>
        <p:spPr>
          <a:xfrm>
            <a:off x="5100638" y="3244334"/>
            <a:ext cx="1119755" cy="369332"/>
          </a:xfrm>
          <a:prstGeom prst="rect">
            <a:avLst/>
          </a:prstGeom>
        </p:spPr>
        <p:txBody>
          <a:bodyPr wrap="square">
            <a:spAutoFit/>
          </a:bodyPr>
          <a:lstStyle/>
          <a:p>
            <a:r>
              <a:rPr lang="en-US" dirty="0"/>
              <a:t> </a:t>
            </a:r>
          </a:p>
        </p:txBody>
      </p:sp>
      <p:pic>
        <p:nvPicPr>
          <p:cNvPr id="4" name="Picture 3"/>
          <p:cNvPicPr>
            <a:picLocks noChangeAspect="1"/>
          </p:cNvPicPr>
          <p:nvPr/>
        </p:nvPicPr>
        <p:blipFill>
          <a:blip r:embed="rId3"/>
          <a:stretch>
            <a:fillRect/>
          </a:stretch>
        </p:blipFill>
        <p:spPr>
          <a:xfrm>
            <a:off x="312584" y="365125"/>
            <a:ext cx="11527876" cy="6107113"/>
          </a:xfrm>
          <a:prstGeom prst="rect">
            <a:avLst/>
          </a:prstGeom>
        </p:spPr>
      </p:pic>
    </p:spTree>
    <p:extLst>
      <p:ext uri="{BB962C8B-B14F-4D97-AF65-F5344CB8AC3E}">
        <p14:creationId xmlns:p14="http://schemas.microsoft.com/office/powerpoint/2010/main" val="172718945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229317" y="314324"/>
            <a:ext cx="11679542" cy="6200775"/>
          </a:xfrm>
          <a:prstGeom prst="rect">
            <a:avLst/>
          </a:prstGeom>
        </p:spPr>
      </p:pic>
    </p:spTree>
    <p:extLst>
      <p:ext uri="{BB962C8B-B14F-4D97-AF65-F5344CB8AC3E}">
        <p14:creationId xmlns:p14="http://schemas.microsoft.com/office/powerpoint/2010/main" val="245129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0" y="365125"/>
            <a:ext cx="10515599" cy="1325700"/>
          </a:xfrm>
          <a:prstGeom prst="rect">
            <a:avLst/>
          </a:prstGeom>
        </p:spPr>
        <p:txBody>
          <a:bodyPr lIns="91425" tIns="91425" rIns="91425" bIns="91425" anchor="ctr" anchorCtr="0">
            <a:noAutofit/>
          </a:bodyPr>
          <a:lstStyle/>
          <a:p>
            <a:pPr>
              <a:spcBef>
                <a:spcPts val="0"/>
              </a:spcBef>
              <a:buNone/>
            </a:pPr>
            <a:r>
              <a:rPr lang="en-US"/>
              <a:t>Hattie’s Research</a:t>
            </a:r>
          </a:p>
        </p:txBody>
      </p:sp>
      <p:sp>
        <p:nvSpPr>
          <p:cNvPr id="87" name="Shape 87"/>
          <p:cNvSpPr txBox="1">
            <a:spLocks noGrp="1"/>
          </p:cNvSpPr>
          <p:nvPr>
            <p:ph type="body" idx="1"/>
          </p:nvPr>
        </p:nvSpPr>
        <p:spPr>
          <a:xfrm>
            <a:off x="838200" y="1825625"/>
            <a:ext cx="10515599" cy="4590900"/>
          </a:xfrm>
          <a:prstGeom prst="rect">
            <a:avLst/>
          </a:prstGeom>
        </p:spPr>
        <p:txBody>
          <a:bodyPr lIns="91425" tIns="91425" rIns="91425" bIns="91425" anchor="t" anchorCtr="0">
            <a:noAutofit/>
          </a:bodyPr>
          <a:lstStyle/>
          <a:p>
            <a:pPr marL="177800" indent="0">
              <a:spcBef>
                <a:spcPts val="0"/>
              </a:spcBef>
              <a:buNone/>
            </a:pPr>
            <a:r>
              <a:rPr lang="en-US"/>
              <a:t>***Effect size of 0.5 is equivalent to one grade level on exam results</a:t>
            </a:r>
          </a:p>
        </p:txBody>
      </p:sp>
      <p:graphicFrame>
        <p:nvGraphicFramePr>
          <p:cNvPr id="88" name="Shape 88"/>
          <p:cNvGraphicFramePr/>
          <p:nvPr>
            <p:extLst>
              <p:ext uri="{D42A27DB-BD31-4B8C-83A1-F6EECF244321}">
                <p14:modId xmlns:p14="http://schemas.microsoft.com/office/powerpoint/2010/main" val="745494127"/>
              </p:ext>
            </p:extLst>
          </p:nvPr>
        </p:nvGraphicFramePr>
        <p:xfrm>
          <a:off x="952500" y="2476500"/>
          <a:ext cx="10287000" cy="3961125"/>
        </p:xfrm>
        <a:graphic>
          <a:graphicData uri="http://schemas.openxmlformats.org/drawingml/2006/table">
            <a:tbl>
              <a:tblPr>
                <a:noFill/>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698600">
                <a:tc>
                  <a:txBody>
                    <a:bodyPr/>
                    <a:lstStyle/>
                    <a:p>
                      <a:pPr>
                        <a:spcBef>
                          <a:spcPts val="0"/>
                        </a:spcBef>
                        <a:buNone/>
                      </a:pPr>
                      <a:r>
                        <a:rPr lang="en-US" dirty="0">
                          <a:solidFill>
                            <a:srgbClr val="FF0000"/>
                          </a:solidFill>
                        </a:rPr>
                        <a:t>Influence</a:t>
                      </a:r>
                    </a:p>
                  </a:txBody>
                  <a:tcPr marL="91425" marR="91425" marT="91425" marB="91425"/>
                </a:tc>
                <a:tc>
                  <a:txBody>
                    <a:bodyPr/>
                    <a:lstStyle/>
                    <a:p>
                      <a:pPr>
                        <a:spcBef>
                          <a:spcPts val="0"/>
                        </a:spcBef>
                        <a:buNone/>
                      </a:pPr>
                      <a:r>
                        <a:rPr lang="en-US" dirty="0">
                          <a:solidFill>
                            <a:srgbClr val="FF0000"/>
                          </a:solidFill>
                        </a:rPr>
                        <a:t>Effect</a:t>
                      </a:r>
                    </a:p>
                  </a:txBody>
                  <a:tcPr marL="91425" marR="91425" marT="91425" marB="91425"/>
                </a:tc>
                <a:extLst>
                  <a:ext uri="{0D108BD9-81ED-4DB2-BD59-A6C34878D82A}">
                    <a16:rowId xmlns:a16="http://schemas.microsoft.com/office/drawing/2014/main" val="10000"/>
                  </a:ext>
                </a:extLst>
              </a:tr>
              <a:tr h="698600">
                <a:tc>
                  <a:txBody>
                    <a:bodyPr/>
                    <a:lstStyle/>
                    <a:p>
                      <a:pPr>
                        <a:spcBef>
                          <a:spcPts val="0"/>
                        </a:spcBef>
                        <a:buNone/>
                      </a:pPr>
                      <a:r>
                        <a:rPr lang="en-US" dirty="0"/>
                        <a:t>Setting objectives and providing Feedback</a:t>
                      </a:r>
                    </a:p>
                  </a:txBody>
                  <a:tcPr marL="91425" marR="91425" marT="91425" marB="91425"/>
                </a:tc>
                <a:tc>
                  <a:txBody>
                    <a:bodyPr/>
                    <a:lstStyle/>
                    <a:p>
                      <a:pPr>
                        <a:spcBef>
                          <a:spcPts val="0"/>
                        </a:spcBef>
                        <a:buNone/>
                      </a:pPr>
                      <a:r>
                        <a:rPr lang="en-US" dirty="0"/>
                        <a:t>1.13</a:t>
                      </a:r>
                    </a:p>
                  </a:txBody>
                  <a:tcPr marL="91425" marR="91425" marT="91425" marB="91425"/>
                </a:tc>
                <a:extLst>
                  <a:ext uri="{0D108BD9-81ED-4DB2-BD59-A6C34878D82A}">
                    <a16:rowId xmlns:a16="http://schemas.microsoft.com/office/drawing/2014/main" val="10001"/>
                  </a:ext>
                </a:extLst>
              </a:tr>
              <a:tr h="2563925">
                <a:tc>
                  <a:txBody>
                    <a:bodyPr/>
                    <a:lstStyle/>
                    <a:p>
                      <a:pPr rtl="0">
                        <a:spcBef>
                          <a:spcPts val="0"/>
                        </a:spcBef>
                        <a:buNone/>
                      </a:pPr>
                      <a:r>
                        <a:rPr lang="en-US" dirty="0"/>
                        <a:t>Instructional Quality</a:t>
                      </a:r>
                    </a:p>
                    <a:p>
                      <a:pPr rtl="0">
                        <a:spcBef>
                          <a:spcPts val="0"/>
                        </a:spcBef>
                        <a:buNone/>
                      </a:pPr>
                      <a:r>
                        <a:rPr lang="en-US" dirty="0"/>
                        <a:t>-Clear learning targets</a:t>
                      </a:r>
                    </a:p>
                    <a:p>
                      <a:pPr rtl="0">
                        <a:spcBef>
                          <a:spcPts val="0"/>
                        </a:spcBef>
                        <a:buNone/>
                      </a:pPr>
                      <a:r>
                        <a:rPr lang="en-US" dirty="0"/>
                        <a:t>-Student engagement</a:t>
                      </a:r>
                    </a:p>
                    <a:p>
                      <a:pPr rtl="0">
                        <a:spcBef>
                          <a:spcPts val="0"/>
                        </a:spcBef>
                        <a:buNone/>
                      </a:pPr>
                      <a:r>
                        <a:rPr lang="en-US" dirty="0"/>
                        <a:t>-Questioning and student discussion (High level)</a:t>
                      </a:r>
                    </a:p>
                    <a:p>
                      <a:pPr rtl="0">
                        <a:spcBef>
                          <a:spcPts val="0"/>
                        </a:spcBef>
                        <a:buNone/>
                      </a:pPr>
                      <a:r>
                        <a:rPr lang="en-US" dirty="0"/>
                        <a:t>-Checking for understanding</a:t>
                      </a:r>
                    </a:p>
                    <a:p>
                      <a:pPr>
                        <a:spcBef>
                          <a:spcPts val="0"/>
                        </a:spcBef>
                        <a:buNone/>
                      </a:pPr>
                      <a:r>
                        <a:rPr lang="en-US" dirty="0"/>
                        <a:t>-Assessment for learning</a:t>
                      </a:r>
                    </a:p>
                  </a:txBody>
                  <a:tcPr marL="91425" marR="91425" marT="91425" marB="91425"/>
                </a:tc>
                <a:tc>
                  <a:txBody>
                    <a:bodyPr/>
                    <a:lstStyle/>
                    <a:p>
                      <a:pPr>
                        <a:spcBef>
                          <a:spcPts val="0"/>
                        </a:spcBef>
                        <a:buNone/>
                      </a:pPr>
                      <a:r>
                        <a:rPr lang="en-US" dirty="0"/>
                        <a:t>1.00</a:t>
                      </a:r>
                    </a:p>
                  </a:txBody>
                  <a:tcPr marL="91425" marR="91425" marT="91425" marB="914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22437863"/>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225058" y="3943869"/>
            <a:ext cx="2609891" cy="2714286"/>
          </a:xfrm>
          <a:prstGeom prst="rect">
            <a:avLst/>
          </a:prstGeom>
        </p:spPr>
      </p:pic>
      <p:sp>
        <p:nvSpPr>
          <p:cNvPr id="2" name="Title 1"/>
          <p:cNvSpPr>
            <a:spLocks noGrp="1"/>
          </p:cNvSpPr>
          <p:nvPr>
            <p:ph type="title"/>
          </p:nvPr>
        </p:nvSpPr>
        <p:spPr>
          <a:xfrm>
            <a:off x="1071154" y="912440"/>
            <a:ext cx="9418320" cy="1188720"/>
          </a:xfrm>
        </p:spPr>
        <p:txBody>
          <a:bodyPr>
            <a:normAutofit fontScale="90000"/>
          </a:bodyPr>
          <a:lstStyle/>
          <a:p>
            <a:pPr lvl="0"/>
            <a:r>
              <a:rPr lang="en-US" b="1" dirty="0">
                <a:solidFill>
                  <a:srgbClr val="002060"/>
                </a:solidFill>
              </a:rPr>
              <a:t>3a - Communicating with students </a:t>
            </a:r>
            <a:r>
              <a:rPr lang="en-US" dirty="0">
                <a:solidFill>
                  <a:srgbClr val="00B050"/>
                </a:solidFill>
              </a:rPr>
              <a:t>directions and procedures</a:t>
            </a:r>
            <a:r>
              <a:rPr lang="en-US" b="1" dirty="0">
                <a:solidFill>
                  <a:srgbClr val="002060"/>
                </a:solidFill>
              </a:rPr>
              <a:t/>
            </a:r>
            <a:br>
              <a:rPr lang="en-US" b="1" dirty="0">
                <a:solidFill>
                  <a:srgbClr val="002060"/>
                </a:solidFill>
              </a:rPr>
            </a:br>
            <a:endParaRPr lang="en-US" dirty="0"/>
          </a:p>
        </p:txBody>
      </p:sp>
      <p:sp>
        <p:nvSpPr>
          <p:cNvPr id="3" name="Content Placeholder 2"/>
          <p:cNvSpPr>
            <a:spLocks noGrp="1"/>
          </p:cNvSpPr>
          <p:nvPr>
            <p:ph idx="1"/>
          </p:nvPr>
        </p:nvSpPr>
        <p:spPr>
          <a:xfrm>
            <a:off x="1251421" y="2507416"/>
            <a:ext cx="7729728" cy="3101983"/>
          </a:xfrm>
        </p:spPr>
        <p:txBody>
          <a:bodyPr>
            <a:noAutofit/>
          </a:bodyPr>
          <a:lstStyle/>
          <a:p>
            <a:r>
              <a:rPr lang="en-US" sz="3600" dirty="0"/>
              <a:t>§ Students are clear about expectations during the lesson—especially during independent or group work without direct teacher supervision. </a:t>
            </a:r>
          </a:p>
          <a:p>
            <a:r>
              <a:rPr lang="en-US" sz="3600" dirty="0"/>
              <a:t>§ Directions may be provided orally, in writing, or a combination of the two. </a:t>
            </a:r>
          </a:p>
        </p:txBody>
      </p:sp>
    </p:spTree>
    <p:extLst>
      <p:ext uri="{BB962C8B-B14F-4D97-AF65-F5344CB8AC3E}">
        <p14:creationId xmlns:p14="http://schemas.microsoft.com/office/powerpoint/2010/main" val="1091560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2040" y="2638044"/>
            <a:ext cx="9677400" cy="3101983"/>
          </a:xfrm>
        </p:spPr>
        <p:txBody>
          <a:bodyPr>
            <a:normAutofit fontScale="92500" lnSpcReduction="10000"/>
          </a:bodyPr>
          <a:lstStyle/>
          <a:p>
            <a:r>
              <a:rPr lang="en-US" sz="3600" dirty="0"/>
              <a:t>The number one problem in the classroom is not discipline; it is the lack of procedures and routines</a:t>
            </a:r>
          </a:p>
          <a:p>
            <a:endParaRPr lang="en-US" dirty="0"/>
          </a:p>
          <a:p>
            <a:pPr lvl="1"/>
            <a:r>
              <a:rPr lang="en-US" dirty="0"/>
              <a:t>- Harry K. Wong</a:t>
            </a:r>
          </a:p>
          <a:p>
            <a:pPr marL="228600" lvl="1" indent="0">
              <a:buNone/>
            </a:pPr>
            <a:endParaRPr lang="en-US" dirty="0"/>
          </a:p>
          <a:p>
            <a:pPr marL="228600" lvl="1" indent="0">
              <a:buNone/>
            </a:pPr>
            <a:r>
              <a:rPr lang="en-US" sz="3200" dirty="0">
                <a:solidFill>
                  <a:srgbClr val="FF0000"/>
                </a:solidFill>
              </a:rPr>
              <a:t>Describe strategies and the frequency that you observe teachers explicitly instructing procedures and routines…</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bwMode="black">
          <a:xfrm>
            <a:off x="1211580" y="964692"/>
            <a:ext cx="9418320" cy="1188720"/>
          </a:xfrm>
          <a:prstGeom prst="rect">
            <a:avLst/>
          </a:prstGeom>
          <a:solidFill>
            <a:srgbClr val="FFFFFF"/>
          </a:solidFill>
          <a:ln w="31750" cap="sq">
            <a:solidFill>
              <a:srgbClr val="404040"/>
            </a:solidFill>
            <a:miter lim="800000"/>
          </a:ln>
        </p:spPr>
        <p:txBody>
          <a:bodyPr vert="horz" lIns="182880" tIns="182880" rIns="182880" bIns="182880" rtlCol="0" anchor="ctr">
            <a:normAutofit fontScale="9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b="1">
                <a:solidFill>
                  <a:srgbClr val="002060"/>
                </a:solidFill>
              </a:rPr>
              <a:t>3a - Communicating with students </a:t>
            </a:r>
            <a:r>
              <a:rPr lang="en-US">
                <a:solidFill>
                  <a:srgbClr val="00B050"/>
                </a:solidFill>
              </a:rPr>
              <a:t>directions and procedures</a:t>
            </a:r>
            <a:r>
              <a:rPr lang="en-US" b="1">
                <a:solidFill>
                  <a:srgbClr val="002060"/>
                </a:solidFill>
              </a:rPr>
              <a:t/>
            </a:r>
            <a:br>
              <a:rPr lang="en-US" b="1">
                <a:solidFill>
                  <a:srgbClr val="002060"/>
                </a:solidFill>
              </a:rPr>
            </a:br>
            <a:endParaRPr lang="en-US" dirty="0"/>
          </a:p>
        </p:txBody>
      </p:sp>
    </p:spTree>
    <p:extLst>
      <p:ext uri="{BB962C8B-B14F-4D97-AF65-F5344CB8AC3E}">
        <p14:creationId xmlns:p14="http://schemas.microsoft.com/office/powerpoint/2010/main" val="2207156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727" y="2785120"/>
            <a:ext cx="10482431" cy="3743766"/>
          </a:xfrm>
        </p:spPr>
        <p:txBody>
          <a:bodyPr vert="horz" lIns="91440" tIns="45720" rIns="91440" bIns="45720" rtlCol="0" anchor="t">
            <a:normAutofit lnSpcReduction="10000"/>
          </a:bodyPr>
          <a:lstStyle/>
          <a:p>
            <a:r>
              <a:rPr lang="en-US" sz="3200" dirty="0">
                <a:solidFill>
                  <a:srgbClr val="000000"/>
                </a:solidFill>
                <a:latin typeface="Gill Sans MT" charset="0"/>
              </a:rPr>
              <a:t>Reflecting...</a:t>
            </a:r>
          </a:p>
          <a:p>
            <a:r>
              <a:rPr lang="en-US" sz="3200" dirty="0">
                <a:solidFill>
                  <a:srgbClr val="000000"/>
                </a:solidFill>
                <a:latin typeface="Gill Sans MT" charset="0"/>
              </a:rPr>
              <a:t>Talking Chips is used for regulation of communication</a:t>
            </a:r>
          </a:p>
          <a:p>
            <a:r>
              <a:rPr lang="en-US" sz="3200" dirty="0">
                <a:solidFill>
                  <a:srgbClr val="000000"/>
                </a:solidFill>
                <a:latin typeface="Gill Sans MT" charset="0"/>
              </a:rPr>
              <a:t>Prompt: </a:t>
            </a:r>
            <a:r>
              <a:rPr lang="en-US" sz="3200" dirty="0">
                <a:solidFill>
                  <a:srgbClr val="FF0000"/>
                </a:solidFill>
                <a:latin typeface="Gill Sans MT" charset="0"/>
              </a:rPr>
              <a:t> How often do you observe teachers</a:t>
            </a:r>
            <a:r>
              <a:rPr lang="en-US" sz="3200" dirty="0">
                <a:solidFill>
                  <a:srgbClr val="000000"/>
                </a:solidFill>
                <a:latin typeface="Gill Sans MT" charset="0"/>
              </a:rPr>
              <a:t> </a:t>
            </a:r>
            <a:r>
              <a:rPr lang="en-US" sz="3200" dirty="0">
                <a:solidFill>
                  <a:srgbClr val="FF0000"/>
                </a:solidFill>
                <a:latin typeface="Gill Sans MT" charset="0"/>
              </a:rPr>
              <a:t>explicitly instructing procedures and routines? What strategies are they using to do so? </a:t>
            </a:r>
          </a:p>
          <a:p>
            <a:r>
              <a:rPr lang="en-US" sz="3200" dirty="0">
                <a:solidFill>
                  <a:srgbClr val="000000"/>
                </a:solidFill>
                <a:latin typeface="Gill Sans MT" charset="0"/>
              </a:rPr>
              <a:t>You may contribute only as many times as the pieces you have. You must use your chips.</a:t>
            </a:r>
            <a:r>
              <a:rPr lang="en-US" sz="2400" dirty="0">
                <a:solidFill>
                  <a:srgbClr val="000000"/>
                </a:solidFill>
                <a:latin typeface="Gill Sans MT" charset="0"/>
              </a:rPr>
              <a:t> </a:t>
            </a:r>
          </a:p>
          <a:p>
            <a:endParaRPr lang="en-US" dirty="0"/>
          </a:p>
        </p:txBody>
      </p:sp>
      <p:pic>
        <p:nvPicPr>
          <p:cNvPr id="4" name="Picture 3" descr="Talking Chips.jpg"/>
          <p:cNvPicPr>
            <a:picLocks noChangeAspect="1"/>
          </p:cNvPicPr>
          <p:nvPr/>
        </p:nvPicPr>
        <p:blipFill>
          <a:blip r:embed="rId3"/>
          <a:stretch>
            <a:fillRect/>
          </a:stretch>
        </p:blipFill>
        <p:spPr>
          <a:xfrm>
            <a:off x="4321268" y="0"/>
            <a:ext cx="3788997" cy="3489517"/>
          </a:xfrm>
          <a:prstGeom prst="rect">
            <a:avLst/>
          </a:prstGeom>
        </p:spPr>
      </p:pic>
    </p:spTree>
    <p:extLst>
      <p:ext uri="{BB962C8B-B14F-4D97-AF65-F5344CB8AC3E}">
        <p14:creationId xmlns:p14="http://schemas.microsoft.com/office/powerpoint/2010/main" val="1441782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690372"/>
            <a:ext cx="8362841" cy="1188720"/>
          </a:xfrm>
        </p:spPr>
        <p:txBody>
          <a:bodyPr>
            <a:normAutofit fontScale="90000"/>
          </a:bodyPr>
          <a:lstStyle/>
          <a:p>
            <a:pPr lvl="0"/>
            <a:r>
              <a:rPr lang="en-US" b="1" dirty="0">
                <a:solidFill>
                  <a:srgbClr val="002060"/>
                </a:solidFill>
              </a:rPr>
              <a:t>3a - Communicating with students</a:t>
            </a:r>
            <a:br>
              <a:rPr lang="en-US" b="1" dirty="0">
                <a:solidFill>
                  <a:srgbClr val="002060"/>
                </a:solidFill>
              </a:rPr>
            </a:br>
            <a:r>
              <a:rPr lang="en-US" dirty="0">
                <a:solidFill>
                  <a:srgbClr val="7030A0"/>
                </a:solidFill>
              </a:rPr>
              <a:t>explanations of content</a:t>
            </a:r>
            <a:br>
              <a:rPr lang="en-US" dirty="0">
                <a:solidFill>
                  <a:srgbClr val="7030A0"/>
                </a:solidFill>
              </a:rPr>
            </a:br>
            <a:endParaRPr lang="en-US" dirty="0"/>
          </a:p>
        </p:txBody>
      </p:sp>
      <p:sp>
        <p:nvSpPr>
          <p:cNvPr id="3" name="Content Placeholder 2"/>
          <p:cNvSpPr>
            <a:spLocks noGrp="1"/>
          </p:cNvSpPr>
          <p:nvPr>
            <p:ph idx="1"/>
          </p:nvPr>
        </p:nvSpPr>
        <p:spPr>
          <a:xfrm>
            <a:off x="548640" y="2153412"/>
            <a:ext cx="10759440" cy="4201668"/>
          </a:xfrm>
        </p:spPr>
        <p:txBody>
          <a:bodyPr>
            <a:normAutofit fontScale="77500" lnSpcReduction="20000"/>
          </a:bodyPr>
          <a:lstStyle/>
          <a:p>
            <a:r>
              <a:rPr lang="en-US" sz="3600" dirty="0"/>
              <a:t>Researcher’s found that when a teacher’s content knowledge was insecure their ability to give appropriate and effective explanations in the classroom is limited.  They were more likely to behave like “ineffective” teachers. For instance, they are more likely to adopt closed and constrained pedagogy – developing the pedagogy to a more discursive style, keeping a tighter reign on what is taught, avoiding asking open-ended questions and discussion sessions, and being more authoritative in what they plan and do in class.</a:t>
            </a:r>
          </a:p>
          <a:p>
            <a:r>
              <a:rPr lang="en-US" sz="3600" dirty="0"/>
              <a:t>Pedagogy is important as well.</a:t>
            </a:r>
          </a:p>
          <a:p>
            <a:r>
              <a:rPr lang="en-US" sz="3600" dirty="0"/>
              <a:t>Pedagogical Content Knowledge is the Goal</a:t>
            </a:r>
          </a:p>
          <a:p>
            <a:pPr marL="0" indent="0">
              <a:buNone/>
            </a:pPr>
            <a:endParaRPr lang="en-US" sz="3600" dirty="0">
              <a:solidFill>
                <a:srgbClr val="FF0000"/>
              </a:solidFill>
            </a:endParaRPr>
          </a:p>
        </p:txBody>
      </p:sp>
    </p:spTree>
    <p:extLst>
      <p:ext uri="{BB962C8B-B14F-4D97-AF65-F5344CB8AC3E}">
        <p14:creationId xmlns:p14="http://schemas.microsoft.com/office/powerpoint/2010/main" val="3029820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438219"/>
            <a:ext cx="7729728" cy="1188720"/>
          </a:xfrm>
        </p:spPr>
        <p:txBody>
          <a:bodyPr>
            <a:normAutofit fontScale="90000"/>
          </a:bodyPr>
          <a:lstStyle/>
          <a:p>
            <a:r>
              <a:rPr lang="en-US" b="1" dirty="0">
                <a:solidFill>
                  <a:srgbClr val="002060"/>
                </a:solidFill>
              </a:rPr>
              <a:t>3a - Communicating with students</a:t>
            </a:r>
            <a:br>
              <a:rPr lang="en-US" b="1" dirty="0">
                <a:solidFill>
                  <a:srgbClr val="002060"/>
                </a:solidFill>
              </a:rPr>
            </a:br>
            <a:r>
              <a:rPr lang="en-US" dirty="0">
                <a:solidFill>
                  <a:srgbClr val="7030A0"/>
                </a:solidFill>
              </a:rPr>
              <a:t>explanations of content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910" y="1626940"/>
            <a:ext cx="8091054" cy="5231060"/>
          </a:xfrm>
        </p:spPr>
      </p:pic>
    </p:spTree>
    <p:extLst>
      <p:ext uri="{BB962C8B-B14F-4D97-AF65-F5344CB8AC3E}">
        <p14:creationId xmlns:p14="http://schemas.microsoft.com/office/powerpoint/2010/main" val="174566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2209800" y="2590800"/>
            <a:ext cx="7772400" cy="1470024"/>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606060"/>
              </a:buClr>
              <a:buSzPct val="25000"/>
            </a:pPr>
            <a:r>
              <a:rPr lang="en-US" sz="3500" b="1" cap="none" dirty="0">
                <a:solidFill>
                  <a:srgbClr val="002060"/>
                </a:solidFill>
                <a:latin typeface="Arial"/>
                <a:ea typeface="Arial"/>
                <a:cs typeface="Arial"/>
                <a:sym typeface="Arial"/>
              </a:rPr>
              <a:t>APPR Updates</a:t>
            </a:r>
          </a:p>
        </p:txBody>
      </p:sp>
      <p:sp>
        <p:nvSpPr>
          <p:cNvPr id="51" name="Shape 51"/>
          <p:cNvSpPr txBox="1">
            <a:spLocks noGrp="1"/>
          </p:cNvSpPr>
          <p:nvPr>
            <p:ph type="subTitle" idx="1"/>
          </p:nvPr>
        </p:nvSpPr>
        <p:spPr>
          <a:xfrm>
            <a:off x="2895601" y="4267201"/>
            <a:ext cx="6400799" cy="1219199"/>
          </a:xfrm>
          <a:prstGeom prst="rect">
            <a:avLst/>
          </a:prstGeom>
          <a:noFill/>
          <a:ln>
            <a:noFill/>
          </a:ln>
        </p:spPr>
        <p:txBody>
          <a:bodyPr vert="horz" lIns="91425" tIns="45700" rIns="91425" bIns="45700" rtlCol="0" anchor="t" anchorCtr="0">
            <a:noAutofit/>
          </a:bodyPr>
          <a:lstStyle/>
          <a:p>
            <a:pPr>
              <a:spcBef>
                <a:spcPts val="0"/>
              </a:spcBef>
              <a:buClr>
                <a:srgbClr val="78BCFF"/>
              </a:buClr>
              <a:buSzPct val="25000"/>
            </a:pPr>
            <a:r>
              <a:rPr lang="en-US" sz="2800" b="1" dirty="0">
                <a:solidFill>
                  <a:schemeClr val="tx1"/>
                </a:solidFill>
                <a:latin typeface="Arial"/>
                <a:ea typeface="Arial"/>
                <a:cs typeface="Arial"/>
                <a:sym typeface="Arial"/>
              </a:rPr>
              <a:t>Office of Teacher/Principal Quality and Professional Development</a:t>
            </a:r>
          </a:p>
        </p:txBody>
      </p:sp>
    </p:spTree>
    <p:extLst>
      <p:ext uri="{BB962C8B-B14F-4D97-AF65-F5344CB8AC3E}">
        <p14:creationId xmlns:p14="http://schemas.microsoft.com/office/powerpoint/2010/main" val="62935539"/>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690372"/>
            <a:ext cx="8362841" cy="1188720"/>
          </a:xfrm>
        </p:spPr>
        <p:txBody>
          <a:bodyPr>
            <a:normAutofit fontScale="90000"/>
          </a:bodyPr>
          <a:lstStyle/>
          <a:p>
            <a:pPr lvl="0"/>
            <a:r>
              <a:rPr lang="en-US" b="1" dirty="0">
                <a:solidFill>
                  <a:srgbClr val="002060"/>
                </a:solidFill>
              </a:rPr>
              <a:t>3a - Communicating with students</a:t>
            </a:r>
            <a:br>
              <a:rPr lang="en-US" b="1" dirty="0">
                <a:solidFill>
                  <a:srgbClr val="002060"/>
                </a:solidFill>
              </a:rPr>
            </a:br>
            <a:r>
              <a:rPr lang="en-US" dirty="0">
                <a:solidFill>
                  <a:srgbClr val="7030A0"/>
                </a:solidFill>
              </a:rPr>
              <a:t>explanations of content</a:t>
            </a:r>
            <a:br>
              <a:rPr lang="en-US" dirty="0">
                <a:solidFill>
                  <a:srgbClr val="7030A0"/>
                </a:solidFill>
              </a:rPr>
            </a:br>
            <a:endParaRPr lang="en-US" dirty="0"/>
          </a:p>
        </p:txBody>
      </p:sp>
      <p:sp>
        <p:nvSpPr>
          <p:cNvPr id="3" name="Content Placeholder 2"/>
          <p:cNvSpPr>
            <a:spLocks noGrp="1"/>
          </p:cNvSpPr>
          <p:nvPr>
            <p:ph idx="1"/>
          </p:nvPr>
        </p:nvSpPr>
        <p:spPr>
          <a:xfrm>
            <a:off x="548640" y="2153412"/>
            <a:ext cx="10759440" cy="4201668"/>
          </a:xfrm>
        </p:spPr>
        <p:txBody>
          <a:bodyPr>
            <a:normAutofit/>
          </a:bodyPr>
          <a:lstStyle/>
          <a:p>
            <a:r>
              <a:rPr lang="en-US" sz="2400" dirty="0"/>
              <a:t>What does research say about professional knowledge of the teacher?</a:t>
            </a:r>
          </a:p>
          <a:p>
            <a:r>
              <a:rPr lang="en-US" sz="2400" dirty="0"/>
              <a:t>Stronger content knowledge teachers are more likely to use practices that can help students construct and internalize knowledge, such as</a:t>
            </a:r>
          </a:p>
          <a:p>
            <a:pPr lvl="1"/>
            <a:r>
              <a:rPr lang="en-US" sz="2400" dirty="0"/>
              <a:t>Asking higher-level questions</a:t>
            </a:r>
          </a:p>
          <a:p>
            <a:pPr lvl="1"/>
            <a:r>
              <a:rPr lang="en-US" sz="2400" dirty="0"/>
              <a:t>Encouraging students to explore alternative explanations</a:t>
            </a:r>
          </a:p>
          <a:p>
            <a:pPr lvl="1"/>
            <a:r>
              <a:rPr lang="en-US" sz="2400" dirty="0"/>
              <a:t>Involving students in more inquiry based learning</a:t>
            </a:r>
          </a:p>
          <a:p>
            <a:pPr lvl="1"/>
            <a:r>
              <a:rPr lang="en-US" sz="2400" dirty="0"/>
              <a:t>Allowing more student-directed activities</a:t>
            </a:r>
          </a:p>
          <a:p>
            <a:pPr lvl="1"/>
            <a:r>
              <a:rPr lang="en-US" sz="2400" dirty="0"/>
              <a:t>Engaging students in the lessons</a:t>
            </a:r>
          </a:p>
          <a:p>
            <a:pPr marL="0" indent="0">
              <a:buNone/>
            </a:pPr>
            <a:endParaRPr lang="en-US" sz="3600" dirty="0">
              <a:solidFill>
                <a:srgbClr val="FF0000"/>
              </a:solidFill>
            </a:endParaRPr>
          </a:p>
        </p:txBody>
      </p:sp>
    </p:spTree>
    <p:extLst>
      <p:ext uri="{BB962C8B-B14F-4D97-AF65-F5344CB8AC3E}">
        <p14:creationId xmlns:p14="http://schemas.microsoft.com/office/powerpoint/2010/main" val="608948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690372"/>
            <a:ext cx="8362841" cy="1188720"/>
          </a:xfrm>
        </p:spPr>
        <p:txBody>
          <a:bodyPr>
            <a:normAutofit fontScale="90000"/>
          </a:bodyPr>
          <a:lstStyle/>
          <a:p>
            <a:pPr lvl="0"/>
            <a:r>
              <a:rPr lang="en-US" b="1" dirty="0">
                <a:solidFill>
                  <a:srgbClr val="002060"/>
                </a:solidFill>
              </a:rPr>
              <a:t>3a - Communicating with students</a:t>
            </a:r>
            <a:br>
              <a:rPr lang="en-US" b="1" dirty="0">
                <a:solidFill>
                  <a:srgbClr val="002060"/>
                </a:solidFill>
              </a:rPr>
            </a:br>
            <a:r>
              <a:rPr lang="en-US" dirty="0">
                <a:solidFill>
                  <a:srgbClr val="7030A0"/>
                </a:solidFill>
              </a:rPr>
              <a:t>explanations of content</a:t>
            </a:r>
            <a:br>
              <a:rPr lang="en-US" dirty="0">
                <a:solidFill>
                  <a:srgbClr val="7030A0"/>
                </a:solidFill>
              </a:rPr>
            </a:br>
            <a:endParaRPr lang="en-US" dirty="0"/>
          </a:p>
        </p:txBody>
      </p:sp>
      <p:sp>
        <p:nvSpPr>
          <p:cNvPr id="3" name="Content Placeholder 2"/>
          <p:cNvSpPr>
            <a:spLocks noGrp="1"/>
          </p:cNvSpPr>
          <p:nvPr>
            <p:ph idx="1"/>
          </p:nvPr>
        </p:nvSpPr>
        <p:spPr>
          <a:xfrm>
            <a:off x="548640" y="2153412"/>
            <a:ext cx="10759440" cy="4201668"/>
          </a:xfrm>
        </p:spPr>
        <p:txBody>
          <a:bodyPr>
            <a:normAutofit/>
          </a:bodyPr>
          <a:lstStyle/>
          <a:p>
            <a:r>
              <a:rPr lang="en-US" sz="3600" dirty="0"/>
              <a:t>Students of teachers in the top quartile showed gains in their scores that were equivalent to that of an additional two to three weeks of instruction</a:t>
            </a:r>
          </a:p>
          <a:p>
            <a:endParaRPr lang="en-US" sz="3600" dirty="0"/>
          </a:p>
          <a:p>
            <a:r>
              <a:rPr lang="en-US" sz="3600" dirty="0">
                <a:solidFill>
                  <a:srgbClr val="FF0000"/>
                </a:solidFill>
              </a:rPr>
              <a:t>How are we currently supporting the development of teacher expertise in content? </a:t>
            </a:r>
          </a:p>
        </p:txBody>
      </p:sp>
    </p:spTree>
    <p:extLst>
      <p:ext uri="{BB962C8B-B14F-4D97-AF65-F5344CB8AC3E}">
        <p14:creationId xmlns:p14="http://schemas.microsoft.com/office/powerpoint/2010/main" val="3934941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10658" y="3147351"/>
            <a:ext cx="3300412" cy="3432428"/>
          </a:xfrm>
          <a:prstGeom prst="rect">
            <a:avLst/>
          </a:prstGeom>
        </p:spPr>
      </p:pic>
      <p:sp>
        <p:nvSpPr>
          <p:cNvPr id="2" name="Title 1"/>
          <p:cNvSpPr>
            <a:spLocks noGrp="1"/>
          </p:cNvSpPr>
          <p:nvPr>
            <p:ph type="title"/>
          </p:nvPr>
        </p:nvSpPr>
        <p:spPr>
          <a:xfrm>
            <a:off x="1985554" y="964692"/>
            <a:ext cx="7975310" cy="1188720"/>
          </a:xfrm>
        </p:spPr>
        <p:txBody>
          <a:bodyPr>
            <a:normAutofit fontScale="90000"/>
          </a:bodyPr>
          <a:lstStyle/>
          <a:p>
            <a:pPr lvl="0"/>
            <a:r>
              <a:rPr lang="en-US" b="1" dirty="0">
                <a:solidFill>
                  <a:srgbClr val="002060"/>
                </a:solidFill>
              </a:rPr>
              <a:t>3a - Communicating with students</a:t>
            </a:r>
            <a:br>
              <a:rPr lang="en-US" b="1" dirty="0">
                <a:solidFill>
                  <a:srgbClr val="002060"/>
                </a:solidFill>
              </a:rPr>
            </a:br>
            <a:r>
              <a:rPr lang="en-US" dirty="0">
                <a:solidFill>
                  <a:schemeClr val="accent1"/>
                </a:solidFill>
              </a:rPr>
              <a:t>use of oral and written language</a:t>
            </a:r>
            <a:br>
              <a:rPr lang="en-US" dirty="0">
                <a:solidFill>
                  <a:schemeClr val="accent1"/>
                </a:solidFill>
              </a:rPr>
            </a:br>
            <a:endParaRPr lang="en-US" dirty="0"/>
          </a:p>
        </p:txBody>
      </p:sp>
      <p:sp>
        <p:nvSpPr>
          <p:cNvPr id="3" name="Content Placeholder 2"/>
          <p:cNvSpPr>
            <a:spLocks noGrp="1"/>
          </p:cNvSpPr>
          <p:nvPr>
            <p:ph idx="1"/>
          </p:nvPr>
        </p:nvSpPr>
        <p:spPr>
          <a:xfrm>
            <a:off x="846138" y="2389188"/>
            <a:ext cx="7729537" cy="4119121"/>
          </a:xfrm>
        </p:spPr>
        <p:txBody>
          <a:bodyPr vert="horz" lIns="91440" tIns="45720" rIns="91440" bIns="45720" rtlCol="0" anchor="t">
            <a:normAutofit/>
          </a:bodyPr>
          <a:lstStyle/>
          <a:p>
            <a:r>
              <a:rPr lang="en-US" sz="2800" dirty="0">
                <a:latin typeface="Gill Sans MT" charset="0"/>
              </a:rPr>
              <a:t>§ Teachers’ use of language represents a student’s best model of accurate syntax and rich vocabulary. </a:t>
            </a:r>
          </a:p>
          <a:p>
            <a:endParaRPr lang="en-US" dirty="0">
              <a:latin typeface="Gill Sans MT" charset="0"/>
            </a:endParaRPr>
          </a:p>
          <a:p>
            <a:r>
              <a:rPr lang="en-US" sz="2800" dirty="0">
                <a:latin typeface="Gill Sans MT" charset="0"/>
              </a:rPr>
              <a:t>§ Teachers’ modeling of language enables students to emulate language, making their own language more precise and expressive.</a:t>
            </a:r>
          </a:p>
        </p:txBody>
      </p:sp>
    </p:spTree>
    <p:extLst>
      <p:ext uri="{BB962C8B-B14F-4D97-AF65-F5344CB8AC3E}">
        <p14:creationId xmlns:p14="http://schemas.microsoft.com/office/powerpoint/2010/main" val="1343327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211" y="3377537"/>
            <a:ext cx="2397298" cy="3010199"/>
          </a:xfrm>
          <a:prstGeom prst="rect">
            <a:avLst/>
          </a:prstGeom>
        </p:spPr>
      </p:pic>
      <p:sp>
        <p:nvSpPr>
          <p:cNvPr id="2" name="Title 1"/>
          <p:cNvSpPr>
            <a:spLocks noGrp="1"/>
          </p:cNvSpPr>
          <p:nvPr>
            <p:ph type="title"/>
          </p:nvPr>
        </p:nvSpPr>
        <p:spPr>
          <a:xfrm>
            <a:off x="1985554" y="964692"/>
            <a:ext cx="7975310" cy="1188720"/>
          </a:xfrm>
        </p:spPr>
        <p:txBody>
          <a:bodyPr>
            <a:normAutofit fontScale="90000"/>
          </a:bodyPr>
          <a:lstStyle/>
          <a:p>
            <a:pPr lvl="0"/>
            <a:r>
              <a:rPr lang="en-US" b="1" dirty="0">
                <a:solidFill>
                  <a:srgbClr val="002060"/>
                </a:solidFill>
              </a:rPr>
              <a:t>3a - Communicating with students</a:t>
            </a:r>
            <a:br>
              <a:rPr lang="en-US" b="1" dirty="0">
                <a:solidFill>
                  <a:srgbClr val="002060"/>
                </a:solidFill>
              </a:rPr>
            </a:br>
            <a:r>
              <a:rPr lang="en-US" dirty="0">
                <a:solidFill>
                  <a:schemeClr val="accent1"/>
                </a:solidFill>
              </a:rPr>
              <a:t>use of oral and written language</a:t>
            </a:r>
            <a:br>
              <a:rPr lang="en-US" dirty="0">
                <a:solidFill>
                  <a:schemeClr val="accent1"/>
                </a:solidFill>
              </a:rPr>
            </a:br>
            <a:endParaRPr lang="en-US" dirty="0"/>
          </a:p>
        </p:txBody>
      </p:sp>
      <p:sp>
        <p:nvSpPr>
          <p:cNvPr id="3" name="Content Placeholder 2"/>
          <p:cNvSpPr>
            <a:spLocks noGrp="1"/>
          </p:cNvSpPr>
          <p:nvPr>
            <p:ph idx="1"/>
          </p:nvPr>
        </p:nvSpPr>
        <p:spPr>
          <a:xfrm>
            <a:off x="496389" y="2364377"/>
            <a:ext cx="9341684" cy="3271147"/>
          </a:xfrm>
        </p:spPr>
        <p:txBody>
          <a:bodyPr/>
          <a:lstStyle/>
          <a:p>
            <a:pPr marL="0" indent="0">
              <a:buNone/>
            </a:pPr>
            <a:r>
              <a:rPr lang="en-US" sz="3200" b="1" dirty="0"/>
              <a:t>“Unless vocabulary becomes an integral part of everyday literacy instruction, the gap among groups will continue to widen, making it harder for low-performing groups to catch up to their peers.”</a:t>
            </a:r>
          </a:p>
          <a:p>
            <a:pPr marL="0" indent="0">
              <a:buNone/>
            </a:pPr>
            <a:r>
              <a:rPr lang="en-US" dirty="0"/>
              <a:t>- </a:t>
            </a:r>
            <a:r>
              <a:rPr lang="en-US" dirty="0" err="1"/>
              <a:t>Elleman</a:t>
            </a:r>
            <a:r>
              <a:rPr lang="en-US" dirty="0"/>
              <a:t>, </a:t>
            </a:r>
            <a:r>
              <a:rPr lang="en-US" dirty="0" err="1"/>
              <a:t>Lindo</a:t>
            </a:r>
            <a:r>
              <a:rPr lang="en-US" dirty="0"/>
              <a:t>, </a:t>
            </a:r>
            <a:r>
              <a:rPr lang="en-US" dirty="0" err="1"/>
              <a:t>Morphy</a:t>
            </a:r>
            <a:r>
              <a:rPr lang="en-US" dirty="0"/>
              <a:t>, &amp; Compton, 2009</a:t>
            </a:r>
          </a:p>
        </p:txBody>
      </p:sp>
    </p:spTree>
    <p:extLst>
      <p:ext uri="{BB962C8B-B14F-4D97-AF65-F5344CB8AC3E}">
        <p14:creationId xmlns:p14="http://schemas.microsoft.com/office/powerpoint/2010/main" val="3588189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554" y="964692"/>
            <a:ext cx="7975310" cy="1188720"/>
          </a:xfrm>
        </p:spPr>
        <p:txBody>
          <a:bodyPr>
            <a:normAutofit fontScale="90000"/>
          </a:bodyPr>
          <a:lstStyle/>
          <a:p>
            <a:pPr lvl="0"/>
            <a:r>
              <a:rPr lang="en-US" b="1" dirty="0">
                <a:solidFill>
                  <a:srgbClr val="002060"/>
                </a:solidFill>
              </a:rPr>
              <a:t>3a - Communicating with students</a:t>
            </a:r>
            <a:br>
              <a:rPr lang="en-US" b="1" dirty="0">
                <a:solidFill>
                  <a:srgbClr val="002060"/>
                </a:solidFill>
              </a:rPr>
            </a:br>
            <a:r>
              <a:rPr lang="en-US" dirty="0">
                <a:solidFill>
                  <a:schemeClr val="accent1"/>
                </a:solidFill>
              </a:rPr>
              <a:t>use of oral and written language</a:t>
            </a:r>
            <a:br>
              <a:rPr lang="en-US" dirty="0">
                <a:solidFill>
                  <a:schemeClr val="accent1"/>
                </a:solidFill>
              </a:rPr>
            </a:br>
            <a:endParaRPr lang="en-US" dirty="0"/>
          </a:p>
        </p:txBody>
      </p:sp>
      <p:sp>
        <p:nvSpPr>
          <p:cNvPr id="3" name="Content Placeholder 2"/>
          <p:cNvSpPr>
            <a:spLocks noGrp="1"/>
          </p:cNvSpPr>
          <p:nvPr>
            <p:ph idx="1"/>
          </p:nvPr>
        </p:nvSpPr>
        <p:spPr>
          <a:xfrm>
            <a:off x="496389" y="2364377"/>
            <a:ext cx="10162902" cy="4114800"/>
          </a:xfrm>
        </p:spPr>
        <p:txBody>
          <a:bodyPr>
            <a:normAutofit fontScale="92500" lnSpcReduction="10000"/>
          </a:bodyPr>
          <a:lstStyle/>
          <a:p>
            <a:pPr marL="0" indent="0">
              <a:buNone/>
            </a:pPr>
            <a:r>
              <a:rPr lang="en-US" sz="2400" dirty="0"/>
              <a:t>*“One of the biggest barriers to vocabulary growth in school is the simplistic way many teachers talk to children. ”</a:t>
            </a:r>
          </a:p>
          <a:p>
            <a:pPr marL="0" indent="0">
              <a:buNone/>
            </a:pPr>
            <a:r>
              <a:rPr lang="en-US" sz="2400" dirty="0"/>
              <a:t>*“ … promoting incidental learning and word consciousness through frequent and deliberate modeling of sophisticated vocabulary can add substantial breadth to children's vocabularies.” </a:t>
            </a:r>
          </a:p>
          <a:p>
            <a:pPr marL="0" indent="0">
              <a:buNone/>
            </a:pPr>
            <a:r>
              <a:rPr lang="en-US" sz="1500" dirty="0"/>
              <a:t>- "ERIC - The Vocabulary-Rich Classroom: Modeling Sophisticated Word Use to Promote Word Consciousness and Vocabulary Growth, Reading Teacher, 2010-Feb. By: Holly Lane, Stephanie Allen, </a:t>
            </a:r>
            <a:r>
              <a:rPr lang="en-US" sz="1500" dirty="0" err="1"/>
              <a:t>n.d.</a:t>
            </a:r>
            <a:r>
              <a:rPr lang="en-US" sz="1500" dirty="0"/>
              <a:t> Web. 05 Feb. 2016.</a:t>
            </a:r>
          </a:p>
          <a:p>
            <a:pPr marL="0" indent="0">
              <a:buNone/>
            </a:pPr>
            <a:endParaRPr lang="en-US" dirty="0"/>
          </a:p>
          <a:p>
            <a:pPr marL="0" indent="0">
              <a:buNone/>
            </a:pPr>
            <a:r>
              <a:rPr lang="en-US" sz="2000" b="1" dirty="0">
                <a:solidFill>
                  <a:srgbClr val="FF0000"/>
                </a:solidFill>
              </a:rPr>
              <a:t>Identify one example of when you have heard a teacher simplify language rather than teach the technical (content) language…</a:t>
            </a:r>
          </a:p>
          <a:p>
            <a:pPr marL="0" indent="0">
              <a:buNone/>
            </a:pPr>
            <a:r>
              <a:rPr lang="en-US" sz="2000" b="1" dirty="0">
                <a:solidFill>
                  <a:srgbClr val="FF0000"/>
                </a:solidFill>
              </a:rPr>
              <a:t>What strategies have you have heard or seen a teacher utilize to successfully teach technical (content) language…</a:t>
            </a:r>
          </a:p>
        </p:txBody>
      </p:sp>
    </p:spTree>
    <p:extLst>
      <p:ext uri="{BB962C8B-B14F-4D97-AF65-F5344CB8AC3E}">
        <p14:creationId xmlns:p14="http://schemas.microsoft.com/office/powerpoint/2010/main" val="3600489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789" y="964692"/>
            <a:ext cx="8550075" cy="1188720"/>
          </a:xfrm>
        </p:spPr>
        <p:txBody>
          <a:bodyPr>
            <a:normAutofit fontScale="90000"/>
          </a:bodyPr>
          <a:lstStyle/>
          <a:p>
            <a:r>
              <a:rPr lang="en-US" b="1" dirty="0">
                <a:solidFill>
                  <a:srgbClr val="002060"/>
                </a:solidFill>
              </a:rPr>
              <a:t>3a - Communicating with students</a:t>
            </a:r>
            <a:r>
              <a:rPr lang="en-US" dirty="0"/>
              <a:t/>
            </a:r>
            <a:br>
              <a:rPr lang="en-US" dirty="0"/>
            </a:br>
            <a:r>
              <a:rPr lang="en-US" dirty="0">
                <a:solidFill>
                  <a:srgbClr val="C00000"/>
                </a:solidFill>
              </a:rPr>
              <a:t>Expectations for learning </a:t>
            </a:r>
          </a:p>
        </p:txBody>
      </p:sp>
      <p:sp>
        <p:nvSpPr>
          <p:cNvPr id="3" name="Content Placeholder 2"/>
          <p:cNvSpPr>
            <a:spLocks noGrp="1"/>
          </p:cNvSpPr>
          <p:nvPr>
            <p:ph idx="1"/>
          </p:nvPr>
        </p:nvSpPr>
        <p:spPr>
          <a:xfrm>
            <a:off x="1632857" y="2547258"/>
            <a:ext cx="8451669" cy="3192770"/>
          </a:xfrm>
        </p:spPr>
        <p:txBody>
          <a:bodyPr>
            <a:normAutofit/>
          </a:bodyPr>
          <a:lstStyle/>
          <a:p>
            <a:r>
              <a:rPr lang="en-US" sz="3600" dirty="0"/>
              <a:t>§ Goals for learning are communicated clearly to students. </a:t>
            </a:r>
          </a:p>
          <a:p>
            <a:r>
              <a:rPr lang="en-US" sz="3600" dirty="0"/>
              <a:t>§ Goals may be communicated during the lesson to help students clarify what they are learning.</a:t>
            </a:r>
          </a:p>
        </p:txBody>
      </p:sp>
    </p:spTree>
    <p:extLst>
      <p:ext uri="{BB962C8B-B14F-4D97-AF65-F5344CB8AC3E}">
        <p14:creationId xmlns:p14="http://schemas.microsoft.com/office/powerpoint/2010/main" val="2473535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Poll Everywhere </a:t>
            </a:r>
            <a:endParaRPr lang="en-US" dirty="0"/>
          </a:p>
        </p:txBody>
      </p:sp>
      <p:pic>
        <p:nvPicPr>
          <p:cNvPr id="4" name="Content Placeholder 3" descr="JPEG (satisfactory): 600dpi (172k), 300dpi (95k)"/>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89120" y="2255520"/>
            <a:ext cx="3413760" cy="3413760"/>
          </a:xfrm>
        </p:spPr>
      </p:pic>
      <p:sp>
        <p:nvSpPr>
          <p:cNvPr id="5" name="Title 1"/>
          <p:cNvSpPr txBox="1">
            <a:spLocks/>
          </p:cNvSpPr>
          <p:nvPr/>
        </p:nvSpPr>
        <p:spPr bwMode="black">
          <a:xfrm>
            <a:off x="1240971" y="5669280"/>
            <a:ext cx="9229344" cy="1056132"/>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b="1" dirty="0">
                <a:solidFill>
                  <a:srgbClr val="002060"/>
                </a:solidFill>
              </a:rPr>
              <a:t>3a - Communicating with students</a:t>
            </a:r>
            <a:r>
              <a:rPr lang="en-US" sz="2400" dirty="0"/>
              <a:t/>
            </a:r>
            <a:br>
              <a:rPr lang="en-US" sz="2400" dirty="0"/>
            </a:br>
            <a:r>
              <a:rPr lang="en-US" sz="2400" dirty="0">
                <a:solidFill>
                  <a:srgbClr val="C00000"/>
                </a:solidFill>
              </a:rPr>
              <a:t>Expectations for learning </a:t>
            </a:r>
          </a:p>
        </p:txBody>
      </p:sp>
    </p:spTree>
    <p:extLst>
      <p:ext uri="{BB962C8B-B14F-4D97-AF65-F5344CB8AC3E}">
        <p14:creationId xmlns:p14="http://schemas.microsoft.com/office/powerpoint/2010/main" val="1749186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charset="0"/>
              </a:rPr>
              <a:t>Ability -grouping/tracking/streaming</a:t>
            </a:r>
          </a:p>
        </p:txBody>
      </p:sp>
      <p:sp>
        <p:nvSpPr>
          <p:cNvPr id="5" name="Content Placeholder 4"/>
          <p:cNvSpPr>
            <a:spLocks noGrp="1"/>
          </p:cNvSpPr>
          <p:nvPr>
            <p:ph idx="1"/>
          </p:nvPr>
        </p:nvSpPr>
        <p:spPr/>
        <p:txBody>
          <a:bodyPr/>
          <a:lstStyle/>
          <a:p>
            <a:endParaRPr lang="en-US"/>
          </a:p>
        </p:txBody>
      </p:sp>
      <p:sp>
        <p:nvSpPr>
          <p:cNvPr id="6" name="TextBox 5"/>
          <p:cNvSpPr txBox="1"/>
          <p:nvPr/>
        </p:nvSpPr>
        <p:spPr>
          <a:xfrm>
            <a:off x="963613" y="2314575"/>
            <a:ext cx="9937750" cy="3970318"/>
          </a:xfrm>
          <a:prstGeom prst="rect">
            <a:avLst/>
          </a:prstGeom>
        </p:spPr>
        <p:txBody>
          <a:bodyPr rtlCol="0">
            <a:spAutoFit/>
          </a:bodyPr>
          <a:lstStyle/>
          <a:p>
            <a:r>
              <a:rPr lang="en-US" sz="3600" dirty="0"/>
              <a:t>Refers to whether classes are heterogeneous or homogeneous. Studies consider achievement effects and equity effects. More than 300 studies show tracking has minimal effects on learning outcomes and “profound negative equity effects.” Separate gifted programming is not considered in this set of studies.</a:t>
            </a:r>
          </a:p>
        </p:txBody>
      </p:sp>
      <p:sp>
        <p:nvSpPr>
          <p:cNvPr id="3" name="TextBox 2"/>
          <p:cNvSpPr txBox="1"/>
          <p:nvPr/>
        </p:nvSpPr>
        <p:spPr>
          <a:xfrm>
            <a:off x="431074" y="292381"/>
            <a:ext cx="1907177" cy="1477328"/>
          </a:xfrm>
          <a:prstGeom prst="rect">
            <a:avLst/>
          </a:prstGeom>
          <a:noFill/>
        </p:spPr>
        <p:txBody>
          <a:bodyPr wrap="square" rtlCol="0">
            <a:spAutoFit/>
          </a:bodyPr>
          <a:lstStyle/>
          <a:p>
            <a:r>
              <a:rPr lang="en-US" b="1" dirty="0">
                <a:solidFill>
                  <a:srgbClr val="002060"/>
                </a:solidFill>
              </a:rPr>
              <a:t>3a- Communicating with students  </a:t>
            </a:r>
            <a:r>
              <a:rPr lang="en-US" dirty="0">
                <a:solidFill>
                  <a:srgbClr val="C00000"/>
                </a:solidFill>
              </a:rPr>
              <a:t>Expectations for learning</a:t>
            </a:r>
          </a:p>
        </p:txBody>
      </p:sp>
    </p:spTree>
    <p:extLst>
      <p:ext uri="{BB962C8B-B14F-4D97-AF65-F5344CB8AC3E}">
        <p14:creationId xmlns:p14="http://schemas.microsoft.com/office/powerpoint/2010/main" val="310151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851" y="436685"/>
            <a:ext cx="7729728" cy="1188720"/>
          </a:xfrm>
        </p:spPr>
        <p:txBody>
          <a:bodyPr/>
          <a:lstStyle/>
          <a:p>
            <a:r>
              <a:rPr lang="en-US" dirty="0"/>
              <a:t>Additional Facts… </a:t>
            </a:r>
          </a:p>
        </p:txBody>
      </p:sp>
      <p:sp>
        <p:nvSpPr>
          <p:cNvPr id="3" name="Content Placeholder 2"/>
          <p:cNvSpPr>
            <a:spLocks noGrp="1"/>
          </p:cNvSpPr>
          <p:nvPr>
            <p:ph idx="1"/>
          </p:nvPr>
        </p:nvSpPr>
        <p:spPr>
          <a:xfrm>
            <a:off x="807720" y="1828800"/>
            <a:ext cx="10043160" cy="4495800"/>
          </a:xfrm>
        </p:spPr>
        <p:txBody>
          <a:bodyPr>
            <a:normAutofit fontScale="92500" lnSpcReduction="10000"/>
          </a:bodyPr>
          <a:lstStyle/>
          <a:p>
            <a:r>
              <a:rPr lang="en-US" sz="2800" dirty="0"/>
              <a:t>Assigning a student to a group can create a self fulfilling prophecy. </a:t>
            </a:r>
          </a:p>
          <a:p>
            <a:r>
              <a:rPr lang="en-US" sz="2800" dirty="0"/>
              <a:t>End of the year placement into groups effects parent and teacher perceptions of the student’s competency.</a:t>
            </a:r>
          </a:p>
          <a:p>
            <a:r>
              <a:rPr lang="en-US" sz="2800" dirty="0"/>
              <a:t>Ability grouping happens more often in reading than other content areas such as Math. </a:t>
            </a:r>
          </a:p>
          <a:p>
            <a:r>
              <a:rPr lang="en-US" sz="2800" dirty="0"/>
              <a:t>Results on mid-year achievement assessments can have up to a 25% variance in growth based on ability grouping (greater growth is achieved in the higher ability groups). </a:t>
            </a:r>
          </a:p>
          <a:p>
            <a:r>
              <a:rPr lang="en-US" sz="2800" dirty="0"/>
              <a:t>When in ability groups teachers are less likely to monitor individual growth. </a:t>
            </a:r>
          </a:p>
          <a:p>
            <a:endParaRPr lang="en-US" dirty="0"/>
          </a:p>
          <a:p>
            <a:endParaRPr lang="en-US" dirty="0"/>
          </a:p>
          <a:p>
            <a:endParaRPr lang="en-US" dirty="0"/>
          </a:p>
        </p:txBody>
      </p:sp>
      <p:sp>
        <p:nvSpPr>
          <p:cNvPr id="4" name="TextBox 3"/>
          <p:cNvSpPr txBox="1"/>
          <p:nvPr/>
        </p:nvSpPr>
        <p:spPr>
          <a:xfrm>
            <a:off x="431074" y="292381"/>
            <a:ext cx="1907177" cy="1477328"/>
          </a:xfrm>
          <a:prstGeom prst="rect">
            <a:avLst/>
          </a:prstGeom>
          <a:noFill/>
        </p:spPr>
        <p:txBody>
          <a:bodyPr wrap="square" rtlCol="0">
            <a:spAutoFit/>
          </a:bodyPr>
          <a:lstStyle/>
          <a:p>
            <a:r>
              <a:rPr lang="en-US" b="1" dirty="0">
                <a:solidFill>
                  <a:srgbClr val="002060"/>
                </a:solidFill>
              </a:rPr>
              <a:t>3a- Communicating with students  </a:t>
            </a:r>
            <a:r>
              <a:rPr lang="en-US" dirty="0">
                <a:solidFill>
                  <a:srgbClr val="C00000"/>
                </a:solidFill>
              </a:rPr>
              <a:t>Expectations for learning</a:t>
            </a:r>
          </a:p>
        </p:txBody>
      </p:sp>
    </p:spTree>
    <p:extLst>
      <p:ext uri="{BB962C8B-B14F-4D97-AF65-F5344CB8AC3E}">
        <p14:creationId xmlns:p14="http://schemas.microsoft.com/office/powerpoint/2010/main" val="2609408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a:t>
            </a:r>
          </a:p>
        </p:txBody>
      </p:sp>
      <p:sp>
        <p:nvSpPr>
          <p:cNvPr id="3" name="Content Placeholder 2"/>
          <p:cNvSpPr>
            <a:spLocks noGrp="1"/>
          </p:cNvSpPr>
          <p:nvPr>
            <p:ph idx="1"/>
          </p:nvPr>
        </p:nvSpPr>
        <p:spPr>
          <a:xfrm>
            <a:off x="1828800" y="2331720"/>
            <a:ext cx="9006840" cy="3870960"/>
          </a:xfrm>
        </p:spPr>
        <p:txBody>
          <a:bodyPr/>
          <a:lstStyle/>
          <a:p>
            <a:r>
              <a:rPr lang="en-US" sz="2800" dirty="0"/>
              <a:t>Teachers working with low ability groups are less likely to take into account student interest.</a:t>
            </a:r>
          </a:p>
          <a:p>
            <a:r>
              <a:rPr lang="en-US" sz="2800" dirty="0"/>
              <a:t>Students in low ability groups are more likely to be doing seat work, worksheets, and taking tests/quizzes. </a:t>
            </a:r>
          </a:p>
          <a:p>
            <a:r>
              <a:rPr lang="en-US" sz="2800" dirty="0"/>
              <a:t>Students describe teachers of high ability groups as more patient, respectful, and clear in their presentation than teachers of low ability groups. </a:t>
            </a:r>
          </a:p>
          <a:p>
            <a:pPr marL="0" indent="0">
              <a:buNone/>
            </a:pPr>
            <a:endParaRPr lang="en-US" dirty="0"/>
          </a:p>
        </p:txBody>
      </p:sp>
      <p:sp>
        <p:nvSpPr>
          <p:cNvPr id="4" name="TextBox 3"/>
          <p:cNvSpPr txBox="1"/>
          <p:nvPr/>
        </p:nvSpPr>
        <p:spPr>
          <a:xfrm>
            <a:off x="431074" y="292381"/>
            <a:ext cx="1907177" cy="1477328"/>
          </a:xfrm>
          <a:prstGeom prst="rect">
            <a:avLst/>
          </a:prstGeom>
          <a:noFill/>
        </p:spPr>
        <p:txBody>
          <a:bodyPr wrap="square" rtlCol="0">
            <a:spAutoFit/>
          </a:bodyPr>
          <a:lstStyle/>
          <a:p>
            <a:r>
              <a:rPr lang="en-US" b="1" dirty="0">
                <a:solidFill>
                  <a:srgbClr val="002060"/>
                </a:solidFill>
              </a:rPr>
              <a:t>3a- Communicating with students  </a:t>
            </a:r>
            <a:r>
              <a:rPr lang="en-US" dirty="0">
                <a:solidFill>
                  <a:srgbClr val="C00000"/>
                </a:solidFill>
              </a:rPr>
              <a:t>Expectations for learning</a:t>
            </a:r>
          </a:p>
        </p:txBody>
      </p:sp>
    </p:spTree>
    <p:extLst>
      <p:ext uri="{BB962C8B-B14F-4D97-AF65-F5344CB8AC3E}">
        <p14:creationId xmlns:p14="http://schemas.microsoft.com/office/powerpoint/2010/main" val="112070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p:nvPr/>
        </p:nvSpPr>
        <p:spPr>
          <a:xfrm>
            <a:off x="8534401" y="6553201"/>
            <a:ext cx="2133599" cy="304799"/>
          </a:xfrm>
          <a:prstGeom prst="rect">
            <a:avLst/>
          </a:prstGeom>
          <a:noFill/>
          <a:ln>
            <a:noFill/>
          </a:ln>
        </p:spPr>
        <p:txBody>
          <a:bodyPr lIns="91425" tIns="45700" rIns="91425" bIns="45700" anchor="t" anchorCtr="0">
            <a:noAutofit/>
          </a:bodyPr>
          <a:lstStyle/>
          <a:p>
            <a:pPr algn="r">
              <a:buClr>
                <a:schemeClr val="lt1"/>
              </a:buClr>
              <a:buSzPct val="25000"/>
            </a:pPr>
            <a:fld id="{00000000-1234-1234-1234-123412341234}" type="slidenum">
              <a:rPr lang="en-US" sz="1400">
                <a:solidFill>
                  <a:schemeClr val="lt1"/>
                </a:solidFill>
                <a:latin typeface="Arial"/>
                <a:ea typeface="Arial"/>
                <a:cs typeface="Arial"/>
                <a:sym typeface="Arial"/>
              </a:rPr>
              <a:pPr algn="r">
                <a:buClr>
                  <a:schemeClr val="lt1"/>
                </a:buClr>
                <a:buSzPct val="25000"/>
              </a:pPr>
              <a:t>4</a:t>
            </a:fld>
            <a:endParaRPr lang="en-US" sz="1400">
              <a:solidFill>
                <a:schemeClr val="lt1"/>
              </a:solidFill>
              <a:latin typeface="Arial"/>
              <a:ea typeface="Arial"/>
              <a:cs typeface="Arial"/>
              <a:sym typeface="Arial"/>
            </a:endParaRPr>
          </a:p>
        </p:txBody>
      </p:sp>
      <p:sp>
        <p:nvSpPr>
          <p:cNvPr id="57" name="Shape 5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l">
              <a:lnSpc>
                <a:spcPct val="100000"/>
              </a:lnSpc>
              <a:spcBef>
                <a:spcPts val="0"/>
              </a:spcBef>
              <a:buClr>
                <a:schemeClr val="lt1"/>
              </a:buClr>
              <a:buSzPct val="25000"/>
            </a:pPr>
            <a:r>
              <a:rPr lang="en-US" sz="1800" b="1" cap="none" dirty="0">
                <a:solidFill>
                  <a:srgbClr val="0070C0"/>
                </a:solidFill>
                <a:latin typeface="Arial"/>
                <a:ea typeface="Arial"/>
                <a:cs typeface="Arial"/>
                <a:sym typeface="Arial"/>
              </a:rPr>
              <a:t>At their December 2015 meeting, the Board of Regents adopted sections 30-2.14 and 30-3.17 of the Rules of the Board of Regents providing for APPR transition scores and ratings for the 2015-16 through 2018-19 school years.</a:t>
            </a:r>
          </a:p>
        </p:txBody>
      </p:sp>
      <p:sp>
        <p:nvSpPr>
          <p:cNvPr id="58" name="Shape 58"/>
          <p:cNvSpPr txBox="1">
            <a:spLocks noGrp="1"/>
          </p:cNvSpPr>
          <p:nvPr>
            <p:ph type="body" idx="1"/>
          </p:nvPr>
        </p:nvSpPr>
        <p:spPr>
          <a:xfrm>
            <a:off x="1981200" y="1600201"/>
            <a:ext cx="8229600" cy="4525961"/>
          </a:xfrm>
          <a:prstGeom prst="rect">
            <a:avLst/>
          </a:prstGeom>
          <a:noFill/>
          <a:ln>
            <a:noFill/>
          </a:ln>
        </p:spPr>
        <p:txBody>
          <a:bodyPr vert="horz" lIns="91425" tIns="45700" rIns="91425" bIns="45700" rtlCol="0" anchor="t" anchorCtr="0">
            <a:noAutofit/>
          </a:bodyPr>
          <a:lstStyle/>
          <a:p>
            <a:pPr marL="342900" indent="-342900">
              <a:spcBef>
                <a:spcPts val="0"/>
              </a:spcBef>
              <a:buClr>
                <a:srgbClr val="606060"/>
              </a:buClr>
              <a:buSzPct val="100000"/>
              <a:buFont typeface="Arial"/>
              <a:buChar char="•"/>
            </a:pPr>
            <a:r>
              <a:rPr lang="en-US" sz="2700" b="1" dirty="0">
                <a:solidFill>
                  <a:srgbClr val="606060"/>
                </a:solidFill>
                <a:latin typeface="Arial"/>
                <a:ea typeface="Arial"/>
                <a:cs typeface="Arial"/>
                <a:sym typeface="Arial"/>
              </a:rPr>
              <a:t>During the transition period, LEAs must calculate both original and transition scores and ratings.</a:t>
            </a:r>
          </a:p>
          <a:p>
            <a:pPr marL="342900" indent="-342900">
              <a:spcBef>
                <a:spcPts val="540"/>
              </a:spcBef>
              <a:buClr>
                <a:srgbClr val="606060"/>
              </a:buClr>
              <a:buSzPct val="100000"/>
              <a:buFont typeface="Arial"/>
              <a:buChar char="•"/>
            </a:pPr>
            <a:r>
              <a:rPr lang="en-US" sz="2700" b="1" dirty="0">
                <a:solidFill>
                  <a:srgbClr val="606060"/>
                </a:solidFill>
                <a:latin typeface="Arial"/>
                <a:ea typeface="Arial"/>
                <a:cs typeface="Arial"/>
                <a:sym typeface="Arial"/>
              </a:rPr>
              <a:t>The results of grades 3-8 ELA/math State assessments and any State-provided growth scores </a:t>
            </a:r>
            <a:r>
              <a:rPr lang="en-US" sz="2700" u="sng" dirty="0">
                <a:solidFill>
                  <a:srgbClr val="606060"/>
                </a:solidFill>
                <a:latin typeface="Arial"/>
                <a:ea typeface="Arial"/>
                <a:cs typeface="Arial"/>
                <a:sym typeface="Arial"/>
              </a:rPr>
              <a:t>must be excluded </a:t>
            </a:r>
            <a:r>
              <a:rPr lang="en-US" sz="2700" b="1" dirty="0">
                <a:solidFill>
                  <a:srgbClr val="606060"/>
                </a:solidFill>
                <a:latin typeface="Arial"/>
                <a:ea typeface="Arial"/>
                <a:cs typeface="Arial"/>
                <a:sym typeface="Arial"/>
              </a:rPr>
              <a:t>from the transition score/rating calculations.</a:t>
            </a:r>
          </a:p>
          <a:p>
            <a:pPr marL="342900" indent="-342900">
              <a:spcBef>
                <a:spcPts val="540"/>
              </a:spcBef>
              <a:buClr>
                <a:srgbClr val="606060"/>
              </a:buClr>
              <a:buSzPct val="100000"/>
              <a:buFont typeface="Arial"/>
              <a:buChar char="•"/>
            </a:pPr>
            <a:r>
              <a:rPr lang="en-US" sz="2700" b="1" dirty="0">
                <a:solidFill>
                  <a:srgbClr val="606060"/>
                </a:solidFill>
                <a:latin typeface="Arial"/>
                <a:ea typeface="Arial"/>
                <a:cs typeface="Arial"/>
                <a:sym typeface="Arial"/>
              </a:rPr>
              <a:t>State-provided growth scores and the original scores and ratings </a:t>
            </a:r>
            <a:r>
              <a:rPr lang="en-US" sz="2700" b="1" u="sng" dirty="0">
                <a:solidFill>
                  <a:srgbClr val="606060"/>
                </a:solidFill>
                <a:latin typeface="Arial"/>
                <a:ea typeface="Arial"/>
                <a:cs typeface="Arial"/>
                <a:sym typeface="Arial"/>
              </a:rPr>
              <a:t>must still be provided for advisory purposes</a:t>
            </a:r>
            <a:r>
              <a:rPr lang="en-US" sz="2700" b="1" dirty="0">
                <a:solidFill>
                  <a:srgbClr val="606060"/>
                </a:solidFill>
                <a:latin typeface="Arial"/>
                <a:ea typeface="Arial"/>
                <a:cs typeface="Arial"/>
                <a:sym typeface="Arial"/>
              </a:rPr>
              <a:t>.</a:t>
            </a:r>
          </a:p>
        </p:txBody>
      </p:sp>
    </p:spTree>
    <p:extLst>
      <p:ext uri="{BB962C8B-B14F-4D97-AF65-F5344CB8AC3E}">
        <p14:creationId xmlns:p14="http://schemas.microsoft.com/office/powerpoint/2010/main" val="719516331"/>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596" y="553212"/>
            <a:ext cx="7729728" cy="1188720"/>
          </a:xfrm>
        </p:spPr>
        <p:txBody>
          <a:bodyPr/>
          <a:lstStyle/>
          <a:p>
            <a:r>
              <a:rPr lang="en-US" dirty="0"/>
              <a:t>Connection to Special Education</a:t>
            </a:r>
          </a:p>
        </p:txBody>
      </p:sp>
      <p:sp>
        <p:nvSpPr>
          <p:cNvPr id="3" name="Content Placeholder 2"/>
          <p:cNvSpPr>
            <a:spLocks noGrp="1"/>
          </p:cNvSpPr>
          <p:nvPr>
            <p:ph idx="1"/>
          </p:nvPr>
        </p:nvSpPr>
        <p:spPr>
          <a:xfrm>
            <a:off x="701040" y="2087880"/>
            <a:ext cx="10530840" cy="4343400"/>
          </a:xfrm>
        </p:spPr>
        <p:txBody>
          <a:bodyPr vert="horz" lIns="91440" tIns="45720" rIns="91440" bIns="45720" rtlCol="0" anchor="t">
            <a:normAutofit/>
          </a:bodyPr>
          <a:lstStyle/>
          <a:p>
            <a:pPr fontAlgn="base"/>
            <a:r>
              <a:rPr lang="en-US" sz="2800" b="1" dirty="0"/>
              <a:t>Congress found that “over 30 years of research and experience” demonstrated that special education would be more effective by:</a:t>
            </a:r>
            <a:r>
              <a:rPr lang="en-US" sz="2800" dirty="0"/>
              <a:t>​</a:t>
            </a:r>
          </a:p>
          <a:p>
            <a:pPr fontAlgn="base"/>
            <a:r>
              <a:rPr lang="en-US" sz="2800" b="1" dirty="0"/>
              <a:t>“… </a:t>
            </a:r>
            <a:r>
              <a:rPr lang="en-US" sz="2800" b="1" dirty="0">
                <a:solidFill>
                  <a:srgbClr val="FF0000"/>
                </a:solidFill>
              </a:rPr>
              <a:t>having high expectations</a:t>
            </a:r>
            <a:r>
              <a:rPr lang="en-US" sz="2800" dirty="0"/>
              <a:t> for such children and ensuring their access to the general education curriculum in regular classrooms, to the maximum extent possible … to meet the challenging expectations that have been established for all children; and be prepared to lead productive and independent lives to the maximum extent possible.” (20 U.S.C. 1400(c)(5); page 46, </a:t>
            </a:r>
            <a:r>
              <a:rPr lang="en-US" sz="2800" dirty="0" err="1">
                <a:hlinkClick r:id="rId3"/>
              </a:rPr>
              <a:t>Wrightslaw</a:t>
            </a:r>
            <a:r>
              <a:rPr lang="en-US" sz="2800" dirty="0">
                <a:hlinkClick r:id="rId3"/>
              </a:rPr>
              <a:t>: Special Education Law</a:t>
            </a:r>
            <a:r>
              <a:rPr lang="en-US" sz="2800" dirty="0"/>
              <a:t>)</a:t>
            </a:r>
          </a:p>
          <a:p>
            <a:endParaRPr lang="en-US" dirty="0"/>
          </a:p>
        </p:txBody>
      </p:sp>
      <p:sp>
        <p:nvSpPr>
          <p:cNvPr id="4" name="TextBox 3"/>
          <p:cNvSpPr txBox="1"/>
          <p:nvPr/>
        </p:nvSpPr>
        <p:spPr>
          <a:xfrm>
            <a:off x="194419" y="264604"/>
            <a:ext cx="1907177" cy="1477328"/>
          </a:xfrm>
          <a:prstGeom prst="rect">
            <a:avLst/>
          </a:prstGeom>
          <a:noFill/>
        </p:spPr>
        <p:txBody>
          <a:bodyPr wrap="square" rtlCol="0">
            <a:spAutoFit/>
          </a:bodyPr>
          <a:lstStyle/>
          <a:p>
            <a:r>
              <a:rPr lang="en-US" b="1" dirty="0">
                <a:solidFill>
                  <a:srgbClr val="002060"/>
                </a:solidFill>
              </a:rPr>
              <a:t>3a- Communicating with students  </a:t>
            </a:r>
            <a:r>
              <a:rPr lang="en-US" dirty="0">
                <a:solidFill>
                  <a:srgbClr val="C00000"/>
                </a:solidFill>
              </a:rPr>
              <a:t>Expectations for learning</a:t>
            </a:r>
          </a:p>
        </p:txBody>
      </p:sp>
    </p:spTree>
    <p:extLst>
      <p:ext uri="{BB962C8B-B14F-4D97-AF65-F5344CB8AC3E}">
        <p14:creationId xmlns:p14="http://schemas.microsoft.com/office/powerpoint/2010/main" val="1231679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 y="320039"/>
            <a:ext cx="8778240" cy="2091299"/>
          </a:xfrm>
        </p:spPr>
        <p:txBody>
          <a:bodyPr>
            <a:normAutofit fontScale="90000"/>
          </a:bodyPr>
          <a:lstStyle/>
          <a:p>
            <a:r>
              <a:rPr lang="en-US" i="1" dirty="0">
                <a:latin typeface="Times New Roman" charset="0"/>
                <a:hlinkClick r:id="rId3"/>
              </a:rPr>
              <a:t>How Do Teachers' Expectations Affect Student Learning</a:t>
            </a:r>
            <a:r>
              <a:rPr lang="en-US" dirty="0">
                <a:latin typeface="Times New Roman" charset="0"/>
              </a:rPr>
              <a:t/>
            </a:r>
            <a:br>
              <a:rPr lang="en-US" dirty="0">
                <a:latin typeface="Times New Roman" charset="0"/>
              </a:rPr>
            </a:br>
            <a:r>
              <a:rPr lang="en-US" dirty="0">
                <a:latin typeface="Times New Roman" charset="0"/>
              </a:rPr>
              <a:t>By D. Stipek — Pearson Allyn Bacon Prentice Hall</a:t>
            </a:r>
            <a:r>
              <a:rPr lang="en-US" dirty="0"/>
              <a:t/>
            </a:r>
            <a:br>
              <a:rPr lang="en-US" dirty="0"/>
            </a:br>
            <a:endParaRPr lang="en-US" dirty="0"/>
          </a:p>
        </p:txBody>
      </p:sp>
      <p:pic>
        <p:nvPicPr>
          <p:cNvPr id="4" name="Content Placeholder 3" descr="puzzle by voyeg3r - A little puzzle"/>
          <p:cNvPicPr>
            <a:picLocks noGrp="1" noChangeAspect="1"/>
          </p:cNvPicPr>
          <p:nvPr>
            <p:ph idx="1"/>
          </p:nvPr>
        </p:nvPicPr>
        <p:blipFill>
          <a:blip r:embed="rId4"/>
          <a:stretch>
            <a:fillRect/>
          </a:stretch>
        </p:blipFill>
        <p:spPr>
          <a:xfrm>
            <a:off x="3684588" y="2411339"/>
            <a:ext cx="5188714" cy="4287911"/>
          </a:xfrm>
        </p:spPr>
      </p:pic>
    </p:spTree>
    <p:extLst>
      <p:ext uri="{BB962C8B-B14F-4D97-AF65-F5344CB8AC3E}">
        <p14:creationId xmlns:p14="http://schemas.microsoft.com/office/powerpoint/2010/main" val="1572604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R-weelY_wWOvIfr4DuLY8p53JHfh6aChiE8fMsFIC2-byRI_p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132" y="1965046"/>
            <a:ext cx="5478517" cy="364321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dirty="0"/>
              <a:t>www.adaptiveschools.com  </a:t>
            </a:r>
          </a:p>
        </p:txBody>
      </p:sp>
      <p:sp>
        <p:nvSpPr>
          <p:cNvPr id="3" name="Slide Number Placeholder 2"/>
          <p:cNvSpPr>
            <a:spLocks noGrp="1"/>
          </p:cNvSpPr>
          <p:nvPr>
            <p:ph type="sldNum" sz="quarter" idx="12"/>
          </p:nvPr>
        </p:nvSpPr>
        <p:spPr/>
        <p:txBody>
          <a:bodyPr/>
          <a:lstStyle/>
          <a:p>
            <a:pPr>
              <a:defRPr/>
            </a:pPr>
            <a:fld id="{E885E7E4-3F93-48F3-883B-284ED64122EE}" type="slidenum">
              <a:rPr lang="en-US" smtClean="0"/>
              <a:pPr>
                <a:defRPr/>
              </a:pPr>
              <a:t>42</a:t>
            </a:fld>
            <a:endParaRPr lang="en-US"/>
          </a:p>
        </p:txBody>
      </p:sp>
      <p:sp>
        <p:nvSpPr>
          <p:cNvPr id="5" name="Text Box 4"/>
          <p:cNvSpPr txBox="1">
            <a:spLocks noChangeArrowheads="1"/>
          </p:cNvSpPr>
          <p:nvPr/>
        </p:nvSpPr>
        <p:spPr bwMode="auto">
          <a:xfrm>
            <a:off x="1509278" y="0"/>
            <a:ext cx="3977122" cy="7017306"/>
          </a:xfrm>
          <a:prstGeom prst="rect">
            <a:avLst/>
          </a:prstGeom>
          <a:solidFill>
            <a:schemeClr val="accent1">
              <a:lumMod val="75000"/>
            </a:schemeClr>
          </a:solidFill>
          <a:ln w="9525">
            <a:noFill/>
            <a:miter lim="800000"/>
            <a:headEnd/>
            <a:tailEnd/>
          </a:ln>
        </p:spPr>
        <p:txBody>
          <a:bodyPr wrap="square">
            <a:spAutoFit/>
          </a:bodyPr>
          <a:lstStyle/>
          <a:p>
            <a:pPr marL="457200" indent="-457200">
              <a:spcAft>
                <a:spcPts val="1200"/>
              </a:spcAft>
              <a:buClr>
                <a:srgbClr val="FF0000"/>
              </a:buClr>
              <a:buSzPct val="125000"/>
              <a:buFont typeface="Wingdings" pitchFamily="2" charset="2"/>
              <a:buChar char="ü"/>
            </a:pPr>
            <a:endParaRPr lang="en-US" sz="3600" dirty="0">
              <a:solidFill>
                <a:schemeClr val="bg1"/>
              </a:solidFill>
              <a:latin typeface="Calibri" pitchFamily="34" charset="0"/>
              <a:cs typeface="Calibri" pitchFamily="34" charset="0"/>
            </a:endParaRPr>
          </a:p>
          <a:p>
            <a:pPr marL="457200" indent="-457200">
              <a:spcAft>
                <a:spcPts val="1200"/>
              </a:spcAft>
              <a:buClr>
                <a:srgbClr val="FF0000"/>
              </a:buClr>
              <a:buSzPct val="125000"/>
              <a:buFont typeface="Wingdings" pitchFamily="2" charset="2"/>
              <a:buChar char="ü"/>
            </a:pPr>
            <a:endParaRPr lang="en-US" sz="3600" dirty="0">
              <a:solidFill>
                <a:schemeClr val="bg1"/>
              </a:solidFill>
              <a:latin typeface="Calibri" pitchFamily="34" charset="0"/>
              <a:cs typeface="Calibri" pitchFamily="34" charset="0"/>
            </a:endParaRPr>
          </a:p>
          <a:p>
            <a:pPr marL="457200" indent="-457200">
              <a:spcAft>
                <a:spcPts val="1200"/>
              </a:spcAft>
              <a:buClr>
                <a:srgbClr val="FF0000"/>
              </a:buClr>
              <a:buSzPct val="125000"/>
              <a:buFont typeface="Wingdings" pitchFamily="2" charset="2"/>
              <a:buChar char="ü"/>
            </a:pPr>
            <a:endParaRPr lang="en-US" sz="3600" dirty="0">
              <a:solidFill>
                <a:schemeClr val="bg1"/>
              </a:solidFill>
              <a:latin typeface="Calibri" pitchFamily="34" charset="0"/>
              <a:cs typeface="Calibri" pitchFamily="34" charset="0"/>
            </a:endParaRPr>
          </a:p>
          <a:p>
            <a:pPr marL="457200" indent="-457200">
              <a:spcAft>
                <a:spcPts val="1200"/>
              </a:spcAft>
              <a:buClr>
                <a:srgbClr val="FF0000"/>
              </a:buClr>
              <a:buSzPct val="125000"/>
              <a:buFont typeface="Wingdings" pitchFamily="2" charset="2"/>
              <a:buChar char="ü"/>
            </a:pPr>
            <a:endParaRPr lang="en-US" sz="3600" dirty="0">
              <a:solidFill>
                <a:schemeClr val="bg1"/>
              </a:solidFill>
              <a:latin typeface="Calibri" pitchFamily="34" charset="0"/>
              <a:cs typeface="Calibri" pitchFamily="34" charset="0"/>
            </a:endParaRPr>
          </a:p>
          <a:p>
            <a:pPr marL="457200" indent="-457200">
              <a:spcAft>
                <a:spcPts val="1200"/>
              </a:spcAft>
              <a:buClr>
                <a:srgbClr val="FF0000"/>
              </a:buClr>
              <a:buSzPct val="125000"/>
              <a:buFont typeface="Wingdings" pitchFamily="2" charset="2"/>
              <a:buChar char="ü"/>
            </a:pPr>
            <a:endParaRPr lang="en-US" sz="3600" dirty="0">
              <a:solidFill>
                <a:schemeClr val="bg1"/>
              </a:solidFill>
              <a:latin typeface="Calibri" pitchFamily="34" charset="0"/>
              <a:cs typeface="Calibri" pitchFamily="34" charset="0"/>
            </a:endParaRPr>
          </a:p>
          <a:p>
            <a:pPr marL="457200" indent="-457200">
              <a:spcAft>
                <a:spcPts val="1200"/>
              </a:spcAft>
              <a:buClr>
                <a:srgbClr val="FF0000"/>
              </a:buClr>
              <a:buSzPct val="125000"/>
              <a:buFont typeface="Wingdings" pitchFamily="2" charset="2"/>
              <a:buChar char="ü"/>
            </a:pPr>
            <a:endParaRPr lang="en-US" sz="3600" dirty="0">
              <a:solidFill>
                <a:schemeClr val="bg1"/>
              </a:solidFill>
              <a:latin typeface="Calibri" pitchFamily="34" charset="0"/>
              <a:cs typeface="Calibri" pitchFamily="34" charset="0"/>
            </a:endParaRPr>
          </a:p>
          <a:p>
            <a:pPr marL="457200" indent="-457200">
              <a:spcAft>
                <a:spcPts val="1200"/>
              </a:spcAft>
              <a:buClr>
                <a:srgbClr val="FF0000"/>
              </a:buClr>
              <a:buSzPct val="125000"/>
              <a:buFont typeface="Wingdings" pitchFamily="2" charset="2"/>
              <a:buChar char="ü"/>
            </a:pPr>
            <a:endParaRPr lang="en-US" sz="3600" dirty="0">
              <a:solidFill>
                <a:schemeClr val="bg1"/>
              </a:solidFill>
              <a:latin typeface="Calibri" pitchFamily="34" charset="0"/>
              <a:cs typeface="Calibri" pitchFamily="34" charset="0"/>
            </a:endParaRPr>
          </a:p>
          <a:p>
            <a:pPr marL="457200" indent="-457200">
              <a:spcAft>
                <a:spcPts val="1200"/>
              </a:spcAft>
              <a:buClr>
                <a:srgbClr val="FF0000"/>
              </a:buClr>
              <a:buSzPct val="125000"/>
              <a:buFont typeface="Wingdings" pitchFamily="2" charset="2"/>
              <a:buChar char="ü"/>
            </a:pPr>
            <a:endParaRPr lang="en-US" sz="3600" dirty="0">
              <a:solidFill>
                <a:schemeClr val="bg1"/>
              </a:solidFill>
              <a:latin typeface="Calibri" pitchFamily="34" charset="0"/>
              <a:cs typeface="Calibri" pitchFamily="34" charset="0"/>
            </a:endParaRPr>
          </a:p>
          <a:p>
            <a:pPr marL="457200" indent="-457200">
              <a:spcAft>
                <a:spcPts val="1200"/>
              </a:spcAft>
              <a:buClr>
                <a:srgbClr val="FF0000"/>
              </a:buClr>
              <a:buSzPct val="125000"/>
              <a:buFont typeface="Wingdings" pitchFamily="2" charset="2"/>
              <a:buChar char="ü"/>
            </a:pPr>
            <a:endParaRPr lang="en-US" sz="3600" dirty="0">
              <a:solidFill>
                <a:schemeClr val="bg1"/>
              </a:solidFill>
              <a:latin typeface="Calibri" pitchFamily="34" charset="0"/>
              <a:cs typeface="Calibri" pitchFamily="34" charset="0"/>
            </a:endParaRPr>
          </a:p>
          <a:p>
            <a:pPr marL="457200" indent="-457200">
              <a:spcAft>
                <a:spcPts val="1200"/>
              </a:spcAft>
              <a:buClr>
                <a:srgbClr val="FF0000"/>
              </a:buClr>
              <a:buSzPct val="125000"/>
              <a:buFont typeface="Wingdings" pitchFamily="2" charset="2"/>
              <a:buChar char="ü"/>
            </a:pPr>
            <a:endParaRPr lang="en-US" sz="3600" dirty="0">
              <a:solidFill>
                <a:schemeClr val="bg1"/>
              </a:solidFill>
              <a:latin typeface="Calibri" pitchFamily="34" charset="0"/>
              <a:cs typeface="Calibri" pitchFamily="34" charset="0"/>
            </a:endParaRPr>
          </a:p>
        </p:txBody>
      </p:sp>
      <p:sp>
        <p:nvSpPr>
          <p:cNvPr id="6" name="Rectangle 2"/>
          <p:cNvSpPr txBox="1">
            <a:spLocks noChangeArrowheads="1"/>
          </p:cNvSpPr>
          <p:nvPr/>
        </p:nvSpPr>
        <p:spPr>
          <a:xfrm>
            <a:off x="4114800" y="5715000"/>
            <a:ext cx="6553200" cy="1143000"/>
          </a:xfrm>
          <a:prstGeom prst="rect">
            <a:avLst/>
          </a:prstGeom>
          <a:solidFill>
            <a:schemeClr val="bg1"/>
          </a:solidFill>
          <a:ln w="57150">
            <a:solidFill>
              <a:srgbClr val="000000"/>
            </a:solidFill>
          </a:ln>
        </p:spPr>
        <p:txBody>
          <a:bodyPr/>
          <a:lstStyle/>
          <a:p>
            <a:pPr algn="ctr" defTabSz="914400" fontAlgn="base">
              <a:spcBef>
                <a:spcPct val="0"/>
              </a:spcBef>
              <a:spcAft>
                <a:spcPct val="0"/>
              </a:spcAft>
              <a:defRPr/>
            </a:pPr>
            <a:r>
              <a:rPr lang="en-US" sz="6600" b="1" kern="0" dirty="0">
                <a:solidFill>
                  <a:srgbClr val="000000"/>
                </a:solidFill>
                <a:latin typeface="Berlin Sans FB Demi" pitchFamily="34" charset="0"/>
                <a:cs typeface="Arial" charset="0"/>
              </a:rPr>
              <a:t>Focused Reading</a:t>
            </a:r>
            <a:endParaRPr lang="en-US" sz="6600" b="1" kern="0" dirty="0">
              <a:solidFill>
                <a:srgbClr val="000000"/>
              </a:solidFill>
              <a:latin typeface="Berlin Sans FB Demi" pitchFamily="34" charset="0"/>
              <a:ea typeface="ＭＳ Ｐゴシック" charset="-128"/>
              <a:cs typeface="Arial" charset="0"/>
            </a:endParaRPr>
          </a:p>
        </p:txBody>
      </p:sp>
      <p:pic>
        <p:nvPicPr>
          <p:cNvPr id="8" name="Picture 7" descr="j0434713.wmf"/>
          <p:cNvPicPr>
            <a:picLocks noChangeAspect="1"/>
          </p:cNvPicPr>
          <p:nvPr/>
        </p:nvPicPr>
        <p:blipFill>
          <a:blip r:embed="rId5" cstate="print"/>
          <a:srcRect/>
          <a:stretch>
            <a:fillRect/>
          </a:stretch>
        </p:blipFill>
        <p:spPr bwMode="auto">
          <a:xfrm>
            <a:off x="1981201" y="381000"/>
            <a:ext cx="822325" cy="857250"/>
          </a:xfrm>
          <a:prstGeom prst="rect">
            <a:avLst/>
          </a:prstGeom>
          <a:noFill/>
          <a:ln w="9525">
            <a:noFill/>
            <a:miter lim="800000"/>
            <a:headEnd/>
            <a:tailEnd/>
          </a:ln>
          <a:effectLst>
            <a:outerShdw dist="50800" dir="2700000" algn="tl" rotWithShape="0">
              <a:srgbClr val="808080"/>
            </a:outerShdw>
          </a:effectLst>
        </p:spPr>
      </p:pic>
      <p:sp>
        <p:nvSpPr>
          <p:cNvPr id="9" name="TextBox 8"/>
          <p:cNvSpPr txBox="1">
            <a:spLocks noChangeArrowheads="1"/>
          </p:cNvSpPr>
          <p:nvPr/>
        </p:nvSpPr>
        <p:spPr bwMode="auto">
          <a:xfrm>
            <a:off x="2743200" y="685800"/>
            <a:ext cx="2667000" cy="584200"/>
          </a:xfrm>
          <a:prstGeom prst="rect">
            <a:avLst/>
          </a:prstGeom>
          <a:noFill/>
          <a:ln w="9525">
            <a:noFill/>
            <a:miter lim="800000"/>
            <a:headEnd/>
            <a:tailEnd/>
          </a:ln>
        </p:spPr>
        <p:txBody>
          <a:bodyPr>
            <a:spAutoFit/>
          </a:bodyPr>
          <a:lstStyle/>
          <a:p>
            <a:r>
              <a:rPr lang="en-US" sz="3200" dirty="0">
                <a:solidFill>
                  <a:schemeClr val="bg1"/>
                </a:solidFill>
                <a:latin typeface="Calibri" pitchFamily="34" charset="0"/>
                <a:cs typeface="Calibri" pitchFamily="34" charset="0"/>
              </a:rPr>
              <a:t>= I know this!</a:t>
            </a:r>
          </a:p>
        </p:txBody>
      </p:sp>
      <p:sp>
        <p:nvSpPr>
          <p:cNvPr id="10" name="5-Point Star 12"/>
          <p:cNvSpPr>
            <a:spLocks/>
          </p:cNvSpPr>
          <p:nvPr/>
        </p:nvSpPr>
        <p:spPr bwMode="auto">
          <a:xfrm>
            <a:off x="1752600" y="1981200"/>
            <a:ext cx="990600" cy="1066800"/>
          </a:xfrm>
          <a:custGeom>
            <a:avLst/>
            <a:gdLst>
              <a:gd name="T0" fmla="*/ 1 w 990600"/>
              <a:gd name="T1" fmla="*/ 407480 h 1066800"/>
              <a:gd name="T2" fmla="*/ 378378 w 990600"/>
              <a:gd name="T3" fmla="*/ 407483 h 1066800"/>
              <a:gd name="T4" fmla="*/ 495300 w 990600"/>
              <a:gd name="T5" fmla="*/ 0 h 1066800"/>
              <a:gd name="T6" fmla="*/ 612222 w 990600"/>
              <a:gd name="T7" fmla="*/ 407483 h 1066800"/>
              <a:gd name="T8" fmla="*/ 990599 w 990600"/>
              <a:gd name="T9" fmla="*/ 407480 h 1066800"/>
              <a:gd name="T10" fmla="*/ 684484 w 990600"/>
              <a:gd name="T11" fmla="*/ 659316 h 1066800"/>
              <a:gd name="T12" fmla="*/ 801412 w 990600"/>
              <a:gd name="T13" fmla="*/ 1066797 h 1066800"/>
              <a:gd name="T14" fmla="*/ 495300 w 990600"/>
              <a:gd name="T15" fmla="*/ 814957 h 1066800"/>
              <a:gd name="T16" fmla="*/ 189188 w 990600"/>
              <a:gd name="T17" fmla="*/ 1066797 h 1066800"/>
              <a:gd name="T18" fmla="*/ 306116 w 990600"/>
              <a:gd name="T19" fmla="*/ 659316 h 1066800"/>
              <a:gd name="T20" fmla="*/ 1 w 990600"/>
              <a:gd name="T21" fmla="*/ 407480 h 1066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0600" h="1066800">
                <a:moveTo>
                  <a:pt x="1" y="407480"/>
                </a:moveTo>
                <a:lnTo>
                  <a:pt x="378378" y="407483"/>
                </a:lnTo>
                <a:lnTo>
                  <a:pt x="495300" y="0"/>
                </a:lnTo>
                <a:lnTo>
                  <a:pt x="612222" y="407483"/>
                </a:lnTo>
                <a:lnTo>
                  <a:pt x="990599" y="407480"/>
                </a:lnTo>
                <a:lnTo>
                  <a:pt x="684484" y="659316"/>
                </a:lnTo>
                <a:lnTo>
                  <a:pt x="801412" y="1066797"/>
                </a:lnTo>
                <a:lnTo>
                  <a:pt x="495300" y="814957"/>
                </a:lnTo>
                <a:lnTo>
                  <a:pt x="189188" y="1066797"/>
                </a:lnTo>
                <a:lnTo>
                  <a:pt x="306116" y="659316"/>
                </a:lnTo>
                <a:lnTo>
                  <a:pt x="1" y="407480"/>
                </a:lnTo>
                <a:close/>
              </a:path>
            </a:pathLst>
          </a:custGeom>
          <a:solidFill>
            <a:srgbClr val="FF0000"/>
          </a:solidFill>
          <a:ln w="9525" cap="flat" cmpd="sng">
            <a:solidFill>
              <a:schemeClr val="tx1"/>
            </a:solidFill>
            <a:prstDash val="solid"/>
            <a:round/>
            <a:headEnd/>
            <a:tailEnd/>
          </a:ln>
          <a:effectLst>
            <a:outerShdw dist="88900" dir="2700000" algn="tl" rotWithShape="0">
              <a:schemeClr val="tx1"/>
            </a:outerShdw>
          </a:effectLst>
        </p:spPr>
        <p:txBody>
          <a:bodyPr anchor="ctr"/>
          <a:lstStyle/>
          <a:p>
            <a:pPr>
              <a:defRPr/>
            </a:pPr>
            <a:endParaRPr lang="en-US">
              <a:ea typeface="ＭＳ Ｐゴシック" pitchFamily="34" charset="-128"/>
            </a:endParaRPr>
          </a:p>
        </p:txBody>
      </p:sp>
      <p:sp>
        <p:nvSpPr>
          <p:cNvPr id="11" name="TextBox 10"/>
          <p:cNvSpPr txBox="1">
            <a:spLocks noChangeArrowheads="1"/>
          </p:cNvSpPr>
          <p:nvPr/>
        </p:nvSpPr>
        <p:spPr bwMode="auto">
          <a:xfrm>
            <a:off x="2895600" y="1981200"/>
            <a:ext cx="2514600" cy="1569660"/>
          </a:xfrm>
          <a:prstGeom prst="rect">
            <a:avLst/>
          </a:prstGeom>
          <a:noFill/>
          <a:ln w="9525">
            <a:noFill/>
            <a:miter lim="800000"/>
            <a:headEnd/>
            <a:tailEnd/>
          </a:ln>
        </p:spPr>
        <p:txBody>
          <a:bodyPr wrap="square">
            <a:spAutoFit/>
          </a:bodyPr>
          <a:lstStyle/>
          <a:p>
            <a:r>
              <a:rPr lang="en-US" sz="3200" dirty="0">
                <a:solidFill>
                  <a:schemeClr val="bg1"/>
                </a:solidFill>
                <a:latin typeface="Calibri" pitchFamily="34" charset="0"/>
                <a:cs typeface="Calibri" pitchFamily="34" charset="0"/>
              </a:rPr>
              <a:t>= This is important to me!</a:t>
            </a:r>
          </a:p>
        </p:txBody>
      </p:sp>
      <p:sp>
        <p:nvSpPr>
          <p:cNvPr id="12" name="TextBox 11"/>
          <p:cNvSpPr txBox="1"/>
          <p:nvPr/>
        </p:nvSpPr>
        <p:spPr>
          <a:xfrm>
            <a:off x="1828800" y="3505200"/>
            <a:ext cx="762000" cy="1570038"/>
          </a:xfrm>
          <a:prstGeom prst="rect">
            <a:avLst/>
          </a:prstGeom>
          <a:noFill/>
        </p:spPr>
        <p:txBody>
          <a:bodyPr>
            <a:spAutoFit/>
          </a:bodyPr>
          <a:lstStyle/>
          <a:p>
            <a:pPr>
              <a:defRPr/>
            </a:pPr>
            <a:r>
              <a:rPr lang="en-US" sz="9600" b="1" dirty="0">
                <a:solidFill>
                  <a:srgbClr val="FF0000"/>
                </a:solidFill>
                <a:effectLst>
                  <a:outerShdw blurRad="38100" dist="38100" dir="2700000" algn="tl">
                    <a:srgbClr val="C0C0C0"/>
                  </a:outerShdw>
                </a:effectLst>
                <a:ea typeface="ＭＳ Ｐゴシック" pitchFamily="34" charset="-128"/>
              </a:rPr>
              <a:t>?</a:t>
            </a:r>
          </a:p>
        </p:txBody>
      </p:sp>
      <p:sp>
        <p:nvSpPr>
          <p:cNvPr id="13" name="TextBox 12"/>
          <p:cNvSpPr txBox="1">
            <a:spLocks noChangeArrowheads="1"/>
          </p:cNvSpPr>
          <p:nvPr/>
        </p:nvSpPr>
        <p:spPr bwMode="auto">
          <a:xfrm>
            <a:off x="2667000" y="4038600"/>
            <a:ext cx="2743200" cy="1569660"/>
          </a:xfrm>
          <a:prstGeom prst="rect">
            <a:avLst/>
          </a:prstGeom>
          <a:noFill/>
          <a:ln w="9525">
            <a:noFill/>
            <a:miter lim="800000"/>
            <a:headEnd/>
            <a:tailEnd/>
          </a:ln>
        </p:spPr>
        <p:txBody>
          <a:bodyPr wrap="square">
            <a:spAutoFit/>
          </a:bodyPr>
          <a:lstStyle/>
          <a:p>
            <a:r>
              <a:rPr lang="en-US" sz="3200" dirty="0">
                <a:solidFill>
                  <a:schemeClr val="bg1"/>
                </a:solidFill>
                <a:latin typeface="Calibri" pitchFamily="34" charset="0"/>
                <a:cs typeface="Calibri" pitchFamily="34" charset="0"/>
              </a:rPr>
              <a:t>=Would like more info about this!</a:t>
            </a:r>
          </a:p>
        </p:txBody>
      </p:sp>
    </p:spTree>
    <p:extLst>
      <p:ext uri="{BB962C8B-B14F-4D97-AF65-F5344CB8AC3E}">
        <p14:creationId xmlns:p14="http://schemas.microsoft.com/office/powerpoint/2010/main" val="5648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10412"/>
            <a:ext cx="7729728" cy="1188720"/>
          </a:xfrm>
        </p:spPr>
        <p:txBody>
          <a:bodyPr>
            <a:normAutofit/>
          </a:bodyPr>
          <a:lstStyle/>
          <a:p>
            <a:r>
              <a:rPr lang="en-US" dirty="0"/>
              <a:t>Expectations For Learning</a:t>
            </a:r>
          </a:p>
        </p:txBody>
      </p:sp>
      <p:sp>
        <p:nvSpPr>
          <p:cNvPr id="4" name="Content Placeholder 3"/>
          <p:cNvSpPr>
            <a:spLocks noGrp="1"/>
          </p:cNvSpPr>
          <p:nvPr>
            <p:ph sz="half" idx="1"/>
          </p:nvPr>
        </p:nvSpPr>
        <p:spPr/>
        <p:txBody>
          <a:bodyPr>
            <a:normAutofit/>
          </a:bodyPr>
          <a:lstStyle/>
          <a:p>
            <a:r>
              <a:rPr lang="en-US" sz="3600" dirty="0">
                <a:hlinkClick r:id="rId3"/>
              </a:rPr>
              <a:t>Poll Everywhere…</a:t>
            </a:r>
            <a:endParaRPr lang="en-US" sz="3600" dirty="0"/>
          </a:p>
        </p:txBody>
      </p:sp>
      <p:sp>
        <p:nvSpPr>
          <p:cNvPr id="5" name="Content Placeholder 4"/>
          <p:cNvSpPr>
            <a:spLocks noGrp="1"/>
          </p:cNvSpPr>
          <p:nvPr>
            <p:ph sz="half" idx="2"/>
          </p:nvPr>
        </p:nvSpPr>
        <p:spPr/>
        <p:txBody>
          <a:bodyPr>
            <a:normAutofit/>
          </a:bodyPr>
          <a:lstStyle/>
          <a:p>
            <a:r>
              <a:rPr lang="en-US" sz="3600" dirty="0" err="1">
                <a:hlinkClick r:id="rId4"/>
              </a:rPr>
              <a:t>DataWorks</a:t>
            </a:r>
            <a:r>
              <a:rPr lang="en-US" sz="3600" dirty="0">
                <a:hlinkClick r:id="rId4"/>
              </a:rPr>
              <a:t> Video</a:t>
            </a:r>
            <a:endParaRPr lang="en-US" sz="36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6280" y="3708314"/>
            <a:ext cx="3093719" cy="2740632"/>
          </a:xfrm>
          <a:prstGeom prst="rect">
            <a:avLst/>
          </a:prstGeom>
        </p:spPr>
      </p:pic>
      <p:sp>
        <p:nvSpPr>
          <p:cNvPr id="6" name="Title 1"/>
          <p:cNvSpPr txBox="1">
            <a:spLocks/>
          </p:cNvSpPr>
          <p:nvPr/>
        </p:nvSpPr>
        <p:spPr bwMode="black">
          <a:xfrm>
            <a:off x="1410789" y="1010412"/>
            <a:ext cx="855007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b="1">
                <a:solidFill>
                  <a:srgbClr val="002060"/>
                </a:solidFill>
              </a:rPr>
              <a:t>3a - Communicating with students</a:t>
            </a:r>
            <a:r>
              <a:rPr lang="en-US"/>
              <a:t/>
            </a:r>
            <a:br>
              <a:rPr lang="en-US"/>
            </a:br>
            <a:r>
              <a:rPr lang="en-US">
                <a:solidFill>
                  <a:srgbClr val="C00000"/>
                </a:solidFill>
              </a:rPr>
              <a:t>Expectations for learning </a:t>
            </a:r>
            <a:endParaRPr lang="en-US" dirty="0">
              <a:solidFill>
                <a:srgbClr val="C00000"/>
              </a:solidFill>
            </a:endParaRPr>
          </a:p>
        </p:txBody>
      </p:sp>
    </p:spTree>
    <p:extLst>
      <p:ext uri="{BB962C8B-B14F-4D97-AF65-F5344CB8AC3E}">
        <p14:creationId xmlns:p14="http://schemas.microsoft.com/office/powerpoint/2010/main" val="2529985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1"/>
            <a:ext cx="7729728" cy="1438875"/>
          </a:xfrm>
        </p:spPr>
        <p:txBody>
          <a:bodyPr>
            <a:normAutofit fontScale="90000"/>
          </a:bodyPr>
          <a:lstStyle/>
          <a:p>
            <a:r>
              <a:rPr lang="en-US" dirty="0"/>
              <a:t>Also, </a:t>
            </a:r>
            <a:r>
              <a:rPr lang="en-US" b="1" u="sng" dirty="0" err="1"/>
              <a:t>Marzano’s</a:t>
            </a:r>
            <a:r>
              <a:rPr lang="en-US" b="1" u="sng" dirty="0"/>
              <a:t> Action step 5</a:t>
            </a:r>
            <a:r>
              <a:rPr lang="en-US" dirty="0"/>
              <a:t>: when low-expectancy students do not answer a question correctly or completely, stay with them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6669" y="2638425"/>
            <a:ext cx="2398663" cy="3101975"/>
          </a:xfrm>
        </p:spPr>
      </p:pic>
      <p:sp>
        <p:nvSpPr>
          <p:cNvPr id="5" name="TextBox 4"/>
          <p:cNvSpPr txBox="1"/>
          <p:nvPr/>
        </p:nvSpPr>
        <p:spPr>
          <a:xfrm>
            <a:off x="561702" y="4759878"/>
            <a:ext cx="1907177" cy="1477328"/>
          </a:xfrm>
          <a:prstGeom prst="rect">
            <a:avLst/>
          </a:prstGeom>
          <a:noFill/>
        </p:spPr>
        <p:txBody>
          <a:bodyPr wrap="square" rtlCol="0">
            <a:spAutoFit/>
          </a:bodyPr>
          <a:lstStyle/>
          <a:p>
            <a:r>
              <a:rPr lang="en-US" b="1" dirty="0">
                <a:solidFill>
                  <a:srgbClr val="002060"/>
                </a:solidFill>
              </a:rPr>
              <a:t>3a- Communicating with students  </a:t>
            </a:r>
            <a:r>
              <a:rPr lang="en-US" dirty="0">
                <a:solidFill>
                  <a:srgbClr val="C00000"/>
                </a:solidFill>
              </a:rPr>
              <a:t>Expectations for learning</a:t>
            </a:r>
          </a:p>
        </p:txBody>
      </p:sp>
    </p:spTree>
    <p:extLst>
      <p:ext uri="{BB962C8B-B14F-4D97-AF65-F5344CB8AC3E}">
        <p14:creationId xmlns:p14="http://schemas.microsoft.com/office/powerpoint/2010/main" val="2010753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5" y="964692"/>
            <a:ext cx="8901113" cy="1188720"/>
          </a:xfrm>
        </p:spPr>
        <p:txBody>
          <a:bodyPr/>
          <a:lstStyle/>
          <a:p>
            <a:r>
              <a:rPr lang="en-US" dirty="0"/>
              <a:t>Danielson’s Communicating with Students – Inter Rater Reliability </a:t>
            </a:r>
          </a:p>
        </p:txBody>
      </p:sp>
      <p:pic>
        <p:nvPicPr>
          <p:cNvPr id="5" name="Content Placeholder 4"/>
          <p:cNvPicPr>
            <a:picLocks noGrp="1" noChangeAspect="1"/>
          </p:cNvPicPr>
          <p:nvPr>
            <p:ph idx="1"/>
          </p:nvPr>
        </p:nvPicPr>
        <p:blipFill>
          <a:blip r:embed="rId3"/>
          <a:stretch>
            <a:fillRect/>
          </a:stretch>
        </p:blipFill>
        <p:spPr>
          <a:xfrm>
            <a:off x="3018693" y="2638425"/>
            <a:ext cx="6154614" cy="3101975"/>
          </a:xfrm>
        </p:spPr>
      </p:pic>
      <p:sp>
        <p:nvSpPr>
          <p:cNvPr id="4" name="TextBox 3"/>
          <p:cNvSpPr txBox="1"/>
          <p:nvPr/>
        </p:nvSpPr>
        <p:spPr>
          <a:xfrm>
            <a:off x="4572000" y="3200400"/>
            <a:ext cx="3048000" cy="369332"/>
          </a:xfrm>
          <a:prstGeom prst="rect">
            <a:avLst/>
          </a:prstGeom>
        </p:spPr>
        <p:txBody>
          <a:bodyPr rtlCol="0">
            <a:spAutoFit/>
          </a:bodyPr>
          <a:lstStyle/>
          <a:p>
            <a:endParaRPr lang="en-US"/>
          </a:p>
        </p:txBody>
      </p:sp>
    </p:spTree>
    <p:extLst>
      <p:ext uri="{BB962C8B-B14F-4D97-AF65-F5344CB8AC3E}">
        <p14:creationId xmlns:p14="http://schemas.microsoft.com/office/powerpoint/2010/main" val="1284367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52600" y="184225"/>
            <a:ext cx="8595360" cy="6421240"/>
          </a:xfrm>
          <a:prstGeom prst="rect">
            <a:avLst/>
          </a:prstGeom>
        </p:spPr>
      </p:pic>
    </p:spTree>
    <p:extLst>
      <p:ext uri="{BB962C8B-B14F-4D97-AF65-F5344CB8AC3E}">
        <p14:creationId xmlns:p14="http://schemas.microsoft.com/office/powerpoint/2010/main" val="34174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nSpc>
                <a:spcPct val="100000"/>
              </a:lnSpc>
              <a:spcBef>
                <a:spcPts val="0"/>
              </a:spcBef>
              <a:buClr>
                <a:schemeClr val="lt1"/>
              </a:buClr>
              <a:buSzPct val="25000"/>
            </a:pPr>
            <a:r>
              <a:rPr lang="en-US" sz="3400" b="1" cap="none" dirty="0">
                <a:solidFill>
                  <a:srgbClr val="0070C0"/>
                </a:solidFill>
                <a:latin typeface="Arial"/>
                <a:ea typeface="Arial"/>
                <a:cs typeface="Arial"/>
                <a:sym typeface="Arial"/>
              </a:rPr>
              <a:t>2015-16 School Year Requirements: §§ 3012-c and 3012-d </a:t>
            </a:r>
          </a:p>
        </p:txBody>
      </p:sp>
      <p:sp>
        <p:nvSpPr>
          <p:cNvPr id="64" name="Shape 64"/>
          <p:cNvSpPr txBox="1">
            <a:spLocks noGrp="1"/>
          </p:cNvSpPr>
          <p:nvPr>
            <p:ph type="body" idx="1"/>
          </p:nvPr>
        </p:nvSpPr>
        <p:spPr>
          <a:xfrm>
            <a:off x="1981200" y="1600201"/>
            <a:ext cx="8229600" cy="3962399"/>
          </a:xfrm>
          <a:prstGeom prst="rect">
            <a:avLst/>
          </a:prstGeom>
          <a:noFill/>
          <a:ln>
            <a:noFill/>
          </a:ln>
        </p:spPr>
        <p:txBody>
          <a:bodyPr vert="horz" lIns="91425" tIns="45700" rIns="91425" bIns="45700" rtlCol="0" anchor="t" anchorCtr="0">
            <a:noAutofit/>
          </a:bodyPr>
          <a:lstStyle/>
          <a:p>
            <a:pPr marL="342900" indent="-342900">
              <a:spcBef>
                <a:spcPts val="0"/>
              </a:spcBef>
              <a:buClr>
                <a:srgbClr val="606060"/>
              </a:buClr>
              <a:buSzPct val="100000"/>
              <a:buFont typeface="Arial"/>
              <a:buChar char="•"/>
            </a:pPr>
            <a:r>
              <a:rPr lang="en-US" sz="2200" b="1" dirty="0">
                <a:solidFill>
                  <a:srgbClr val="606060"/>
                </a:solidFill>
                <a:latin typeface="Arial"/>
                <a:ea typeface="Arial"/>
                <a:cs typeface="Arial"/>
                <a:sym typeface="Arial"/>
              </a:rPr>
              <a:t>Districts/BOCES must continue to calculate scores and ratings pursuant to the approved APPR plan (i.e., the “original” scores and ratings).</a:t>
            </a:r>
          </a:p>
          <a:p>
            <a:pPr marL="342900" indent="-342900">
              <a:spcBef>
                <a:spcPts val="440"/>
              </a:spcBef>
              <a:buClr>
                <a:srgbClr val="606060"/>
              </a:buClr>
              <a:buSzPct val="100000"/>
              <a:buFont typeface="Arial"/>
              <a:buChar char="•"/>
            </a:pPr>
            <a:r>
              <a:rPr lang="en-US" sz="2200" b="1" dirty="0">
                <a:solidFill>
                  <a:srgbClr val="606060"/>
                </a:solidFill>
                <a:latin typeface="Arial"/>
                <a:ea typeface="Arial"/>
                <a:cs typeface="Arial"/>
                <a:sym typeface="Arial"/>
              </a:rPr>
              <a:t>Districts/BOCES will also calculate transition scores and ratings that </a:t>
            </a:r>
            <a:r>
              <a:rPr lang="en-US" sz="2200" b="1" u="sng" dirty="0">
                <a:solidFill>
                  <a:srgbClr val="606060"/>
                </a:solidFill>
                <a:latin typeface="Arial"/>
                <a:ea typeface="Arial"/>
                <a:cs typeface="Arial"/>
                <a:sym typeface="Arial"/>
              </a:rPr>
              <a:t>exclude the results of 3-8 ELA/math State assessments and any State-provided growth scores</a:t>
            </a:r>
            <a:r>
              <a:rPr lang="en-US" sz="2200" b="1" dirty="0">
                <a:solidFill>
                  <a:srgbClr val="606060"/>
                </a:solidFill>
                <a:latin typeface="Arial"/>
                <a:ea typeface="Arial"/>
                <a:cs typeface="Arial"/>
                <a:sym typeface="Arial"/>
              </a:rPr>
              <a:t>.</a:t>
            </a:r>
          </a:p>
          <a:p>
            <a:pPr marL="342900" indent="-342900">
              <a:spcBef>
                <a:spcPts val="440"/>
              </a:spcBef>
              <a:buClr>
                <a:srgbClr val="606060"/>
              </a:buClr>
              <a:buSzPct val="100000"/>
              <a:buFont typeface="Arial"/>
              <a:buChar char="•"/>
            </a:pPr>
            <a:r>
              <a:rPr lang="en-US" sz="2200" b="1" dirty="0">
                <a:solidFill>
                  <a:srgbClr val="606060"/>
                </a:solidFill>
                <a:latin typeface="Arial"/>
                <a:ea typeface="Arial"/>
                <a:cs typeface="Arial"/>
                <a:sym typeface="Arial"/>
              </a:rPr>
              <a:t>The overall transition scores and ratings will be determined based upon the remaining subcomponents of the APPR that are not based on the grade 3-8 ELA or math State assessments or a State-provided growth score on Regents exams.*</a:t>
            </a:r>
          </a:p>
        </p:txBody>
      </p:sp>
      <p:sp>
        <p:nvSpPr>
          <p:cNvPr id="65" name="Shape 65"/>
          <p:cNvSpPr txBox="1"/>
          <p:nvPr/>
        </p:nvSpPr>
        <p:spPr>
          <a:xfrm>
            <a:off x="8534401" y="6553201"/>
            <a:ext cx="2133599" cy="304799"/>
          </a:xfrm>
          <a:prstGeom prst="rect">
            <a:avLst/>
          </a:prstGeom>
          <a:noFill/>
          <a:ln>
            <a:noFill/>
          </a:ln>
        </p:spPr>
        <p:txBody>
          <a:bodyPr lIns="91425" tIns="45700" rIns="91425" bIns="45700" anchor="t" anchorCtr="0">
            <a:noAutofit/>
          </a:bodyPr>
          <a:lstStyle/>
          <a:p>
            <a:pPr algn="r">
              <a:buClr>
                <a:schemeClr val="lt1"/>
              </a:buClr>
              <a:buSzPct val="25000"/>
            </a:pPr>
            <a:fld id="{00000000-1234-1234-1234-123412341234}" type="slidenum">
              <a:rPr lang="en-US" sz="1400">
                <a:solidFill>
                  <a:schemeClr val="lt1"/>
                </a:solidFill>
                <a:latin typeface="Arial"/>
                <a:ea typeface="Arial"/>
                <a:cs typeface="Arial"/>
                <a:sym typeface="Arial"/>
              </a:rPr>
              <a:pPr algn="r">
                <a:buClr>
                  <a:schemeClr val="lt1"/>
                </a:buClr>
                <a:buSzPct val="25000"/>
              </a:pPr>
              <a:t>5</a:t>
            </a:fld>
            <a:endParaRPr lang="en-US" sz="1400">
              <a:solidFill>
                <a:schemeClr val="lt1"/>
              </a:solidFill>
              <a:latin typeface="Arial"/>
              <a:ea typeface="Arial"/>
              <a:cs typeface="Arial"/>
              <a:sym typeface="Arial"/>
            </a:endParaRPr>
          </a:p>
        </p:txBody>
      </p:sp>
      <p:sp>
        <p:nvSpPr>
          <p:cNvPr id="66" name="Shape 66"/>
          <p:cNvSpPr txBox="1"/>
          <p:nvPr/>
        </p:nvSpPr>
        <p:spPr>
          <a:xfrm>
            <a:off x="1524001" y="5661025"/>
            <a:ext cx="9067799" cy="708024"/>
          </a:xfrm>
          <a:prstGeom prst="rect">
            <a:avLst/>
          </a:prstGeom>
          <a:noFill/>
          <a:ln>
            <a:noFill/>
          </a:ln>
        </p:spPr>
        <p:txBody>
          <a:bodyPr lIns="91425" tIns="45700" rIns="91425" bIns="45700" anchor="t" anchorCtr="0">
            <a:noAutofit/>
          </a:bodyPr>
          <a:lstStyle/>
          <a:p>
            <a:pPr>
              <a:buClr>
                <a:schemeClr val="dk1"/>
              </a:buClr>
              <a:buSzPct val="25000"/>
            </a:pPr>
            <a:r>
              <a:rPr lang="en-US">
                <a:solidFill>
                  <a:schemeClr val="dk1"/>
                </a:solidFill>
                <a:latin typeface="Arial"/>
                <a:ea typeface="Arial"/>
                <a:cs typeface="Arial"/>
                <a:sym typeface="Arial"/>
              </a:rPr>
              <a:t>* </a:t>
            </a:r>
            <a:r>
              <a:rPr lang="en-US" sz="1100">
                <a:solidFill>
                  <a:schemeClr val="dk1"/>
                </a:solidFill>
                <a:latin typeface="Arial"/>
                <a:ea typeface="Arial"/>
                <a:cs typeface="Arial"/>
                <a:sym typeface="Arial"/>
              </a:rPr>
              <a:t>The Department anticipates returning to the Board of Regents at its February 2016 meeting with proposed regulatory changes that will provide districts implementing APPR plans pursuant to Education Law §3012-d during the 2015-16 school year the same protections that the new transition regulations provide districts implementing APPR plans pursuant to Education Law §3012-c during the 2015-16 school year.</a:t>
            </a:r>
          </a:p>
        </p:txBody>
      </p:sp>
    </p:spTree>
    <p:extLst>
      <p:ext uri="{BB962C8B-B14F-4D97-AF65-F5344CB8AC3E}">
        <p14:creationId xmlns:p14="http://schemas.microsoft.com/office/powerpoint/2010/main" val="2135538486"/>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nSpc>
                <a:spcPct val="100000"/>
              </a:lnSpc>
              <a:spcBef>
                <a:spcPts val="0"/>
              </a:spcBef>
              <a:buClr>
                <a:schemeClr val="lt1"/>
              </a:buClr>
              <a:buSzPct val="25000"/>
            </a:pPr>
            <a:r>
              <a:rPr lang="en-US" sz="3500" b="1" cap="none" dirty="0">
                <a:solidFill>
                  <a:srgbClr val="0070C0"/>
                </a:solidFill>
                <a:latin typeface="Arial"/>
                <a:ea typeface="Arial"/>
                <a:cs typeface="Arial"/>
                <a:sym typeface="Arial"/>
              </a:rPr>
              <a:t>2016-17 through 2018-19 School Year Requirements </a:t>
            </a:r>
          </a:p>
        </p:txBody>
      </p:sp>
      <p:sp>
        <p:nvSpPr>
          <p:cNvPr id="72" name="Shape 72"/>
          <p:cNvSpPr txBox="1">
            <a:spLocks noGrp="1"/>
          </p:cNvSpPr>
          <p:nvPr>
            <p:ph type="body" idx="1"/>
          </p:nvPr>
        </p:nvSpPr>
        <p:spPr>
          <a:xfrm>
            <a:off x="1981200" y="1600201"/>
            <a:ext cx="8229600" cy="4525961"/>
          </a:xfrm>
          <a:prstGeom prst="rect">
            <a:avLst/>
          </a:prstGeom>
          <a:noFill/>
          <a:ln>
            <a:noFill/>
          </a:ln>
        </p:spPr>
        <p:txBody>
          <a:bodyPr vert="horz" lIns="91425" tIns="45700" rIns="91425" bIns="45700" rtlCol="0" anchor="t" anchorCtr="0">
            <a:noAutofit/>
          </a:bodyPr>
          <a:lstStyle/>
          <a:p>
            <a:pPr marL="342900" indent="-342900">
              <a:spcBef>
                <a:spcPts val="0"/>
              </a:spcBef>
              <a:buClr>
                <a:srgbClr val="606060"/>
              </a:buClr>
              <a:buSzPct val="100000"/>
              <a:buFont typeface="Arial"/>
              <a:buChar char="•"/>
            </a:pPr>
            <a:r>
              <a:rPr lang="en-US" sz="2100" b="1">
                <a:solidFill>
                  <a:srgbClr val="606060"/>
                </a:solidFill>
                <a:latin typeface="Arial"/>
                <a:ea typeface="Arial"/>
                <a:cs typeface="Arial"/>
                <a:sym typeface="Arial"/>
              </a:rPr>
              <a:t>Districts/BOCES must continue to calculate “original” and transition scores and ratings.</a:t>
            </a:r>
          </a:p>
          <a:p>
            <a:pPr marL="342900" indent="-342900">
              <a:spcBef>
                <a:spcPts val="420"/>
              </a:spcBef>
              <a:buClr>
                <a:srgbClr val="606060"/>
              </a:buClr>
              <a:buSzPct val="100000"/>
              <a:buFont typeface="Arial"/>
              <a:buChar char="•"/>
            </a:pPr>
            <a:r>
              <a:rPr lang="en-US" sz="2100" b="1">
                <a:solidFill>
                  <a:srgbClr val="606060"/>
                </a:solidFill>
                <a:latin typeface="Arial"/>
                <a:ea typeface="Arial"/>
                <a:cs typeface="Arial"/>
                <a:sym typeface="Arial"/>
              </a:rPr>
              <a:t>The overall transition scores and ratings will be determined based upon the remaining subcomponents of the APPR that are not based on the grade 3-8 ELA or math State assessments or a State-provided growth score on Regents exams.</a:t>
            </a:r>
          </a:p>
          <a:p>
            <a:pPr marL="342900" indent="-342900">
              <a:spcBef>
                <a:spcPts val="420"/>
              </a:spcBef>
              <a:buClr>
                <a:srgbClr val="606060"/>
              </a:buClr>
              <a:buSzPct val="100000"/>
              <a:buFont typeface="Arial"/>
              <a:buChar char="•"/>
            </a:pPr>
            <a:r>
              <a:rPr lang="en-US" sz="2100" b="1">
                <a:solidFill>
                  <a:srgbClr val="606060"/>
                </a:solidFill>
                <a:latin typeface="Arial"/>
                <a:ea typeface="Arial"/>
                <a:cs typeface="Arial"/>
                <a:sym typeface="Arial"/>
              </a:rPr>
              <a:t>Where no scores or ratings in the subcomponents of the Student Performance Category can be generated, an alternate SLO must be developed using assessments approved by the Department that are not 3-8 ELA and math State assessments.</a:t>
            </a:r>
          </a:p>
        </p:txBody>
      </p:sp>
      <p:sp>
        <p:nvSpPr>
          <p:cNvPr id="73" name="Shape 73"/>
          <p:cNvSpPr txBox="1"/>
          <p:nvPr/>
        </p:nvSpPr>
        <p:spPr>
          <a:xfrm>
            <a:off x="8534401" y="6553201"/>
            <a:ext cx="2133599" cy="304799"/>
          </a:xfrm>
          <a:prstGeom prst="rect">
            <a:avLst/>
          </a:prstGeom>
          <a:noFill/>
          <a:ln>
            <a:noFill/>
          </a:ln>
        </p:spPr>
        <p:txBody>
          <a:bodyPr lIns="91425" tIns="45700" rIns="91425" bIns="45700" anchor="t" anchorCtr="0">
            <a:noAutofit/>
          </a:bodyPr>
          <a:lstStyle/>
          <a:p>
            <a:pPr algn="r">
              <a:buClr>
                <a:schemeClr val="lt1"/>
              </a:buClr>
              <a:buSzPct val="25000"/>
            </a:pPr>
            <a:fld id="{00000000-1234-1234-1234-123412341234}" type="slidenum">
              <a:rPr lang="en-US" sz="1400">
                <a:solidFill>
                  <a:schemeClr val="lt1"/>
                </a:solidFill>
                <a:latin typeface="Arial"/>
                <a:ea typeface="Arial"/>
                <a:cs typeface="Arial"/>
                <a:sym typeface="Arial"/>
              </a:rPr>
              <a:pPr algn="r">
                <a:buClr>
                  <a:schemeClr val="lt1"/>
                </a:buClr>
                <a:buSzPct val="25000"/>
              </a:pPr>
              <a:t>6</a:t>
            </a:fld>
            <a:endParaRPr lang="en-US" sz="1400">
              <a:solidFill>
                <a:schemeClr val="lt1"/>
              </a:solidFill>
              <a:latin typeface="Arial"/>
              <a:ea typeface="Arial"/>
              <a:cs typeface="Arial"/>
              <a:sym typeface="Arial"/>
            </a:endParaRPr>
          </a:p>
        </p:txBody>
      </p:sp>
    </p:spTree>
    <p:extLst>
      <p:ext uri="{BB962C8B-B14F-4D97-AF65-F5344CB8AC3E}">
        <p14:creationId xmlns:p14="http://schemas.microsoft.com/office/powerpoint/2010/main" val="2626310300"/>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nSpc>
                <a:spcPct val="100000"/>
              </a:lnSpc>
              <a:spcBef>
                <a:spcPts val="0"/>
              </a:spcBef>
              <a:buClr>
                <a:schemeClr val="lt1"/>
              </a:buClr>
              <a:buSzPct val="25000"/>
            </a:pPr>
            <a:r>
              <a:rPr lang="en-US" sz="3500" b="1" cap="none" dirty="0">
                <a:solidFill>
                  <a:srgbClr val="0070C0"/>
                </a:solidFill>
                <a:latin typeface="Arial"/>
                <a:ea typeface="Arial"/>
                <a:cs typeface="Arial"/>
                <a:sym typeface="Arial"/>
              </a:rPr>
              <a:t>What Are Some Assessment Options for Alternate SLOs? </a:t>
            </a:r>
          </a:p>
        </p:txBody>
      </p:sp>
      <p:sp>
        <p:nvSpPr>
          <p:cNvPr id="79" name="Shape 79"/>
          <p:cNvSpPr txBox="1">
            <a:spLocks noGrp="1"/>
          </p:cNvSpPr>
          <p:nvPr>
            <p:ph type="body" idx="1"/>
          </p:nvPr>
        </p:nvSpPr>
        <p:spPr>
          <a:xfrm>
            <a:off x="1981200" y="1600201"/>
            <a:ext cx="8229600" cy="4084637"/>
          </a:xfrm>
          <a:prstGeom prst="rect">
            <a:avLst/>
          </a:prstGeom>
          <a:noFill/>
          <a:ln>
            <a:noFill/>
          </a:ln>
        </p:spPr>
        <p:txBody>
          <a:bodyPr vert="horz" lIns="91425" tIns="45700" rIns="91425" bIns="45700" rtlCol="0" anchor="t" anchorCtr="0">
            <a:noAutofit/>
          </a:bodyPr>
          <a:lstStyle/>
          <a:p>
            <a:pPr marL="342900" indent="-342900">
              <a:spcBef>
                <a:spcPts val="0"/>
              </a:spcBef>
              <a:buClr>
                <a:srgbClr val="606060"/>
              </a:buClr>
              <a:buSzPct val="100000"/>
              <a:buFont typeface="Arial"/>
              <a:buChar char="•"/>
            </a:pPr>
            <a:r>
              <a:rPr lang="en-US" sz="2000" b="1" dirty="0">
                <a:solidFill>
                  <a:srgbClr val="606060"/>
                </a:solidFill>
                <a:latin typeface="Arial"/>
                <a:ea typeface="Arial"/>
                <a:cs typeface="Arial"/>
                <a:sym typeface="Arial"/>
              </a:rPr>
              <a:t>Assessment options include:</a:t>
            </a:r>
          </a:p>
          <a:p>
            <a:pPr marL="857250" lvl="1" indent="-400050">
              <a:spcBef>
                <a:spcPts val="340"/>
              </a:spcBef>
              <a:buClr>
                <a:srgbClr val="606060"/>
              </a:buClr>
              <a:buSzPct val="50000"/>
              <a:buFont typeface="Noto Sans Symbols"/>
              <a:buChar char="•"/>
            </a:pPr>
            <a:r>
              <a:rPr lang="en-US" sz="1700" b="1" dirty="0">
                <a:solidFill>
                  <a:srgbClr val="606060"/>
                </a:solidFill>
                <a:latin typeface="Arial"/>
                <a:ea typeface="Arial"/>
                <a:cs typeface="Arial"/>
                <a:sym typeface="Arial"/>
              </a:rPr>
              <a:t>Grades 4 and 8 State Science assessments</a:t>
            </a:r>
          </a:p>
          <a:p>
            <a:pPr marL="857250" lvl="1" indent="-400050">
              <a:spcBef>
                <a:spcPts val="340"/>
              </a:spcBef>
              <a:buClr>
                <a:srgbClr val="606060"/>
              </a:buClr>
              <a:buSzPct val="50000"/>
              <a:buFont typeface="Noto Sans Symbols"/>
              <a:buChar char="•"/>
            </a:pPr>
            <a:r>
              <a:rPr lang="en-US" sz="1700" b="1" dirty="0">
                <a:solidFill>
                  <a:srgbClr val="606060"/>
                </a:solidFill>
                <a:latin typeface="Arial"/>
                <a:ea typeface="Arial"/>
                <a:cs typeface="Arial"/>
                <a:sym typeface="Arial"/>
              </a:rPr>
              <a:t>Regents examinations (so long as not using the State-provided growth score)</a:t>
            </a:r>
          </a:p>
          <a:p>
            <a:pPr marL="857250" lvl="1" indent="-400050">
              <a:spcBef>
                <a:spcPts val="340"/>
              </a:spcBef>
              <a:buClr>
                <a:srgbClr val="606060"/>
              </a:buClr>
              <a:buSzPct val="50000"/>
              <a:buFont typeface="Noto Sans Symbols"/>
              <a:buChar char="•"/>
            </a:pPr>
            <a:r>
              <a:rPr lang="en-US" sz="1700" b="1" dirty="0">
                <a:solidFill>
                  <a:srgbClr val="606060"/>
                </a:solidFill>
                <a:latin typeface="Arial"/>
                <a:ea typeface="Arial"/>
                <a:cs typeface="Arial"/>
                <a:sym typeface="Arial"/>
              </a:rPr>
              <a:t>State-approved third-party assessments</a:t>
            </a:r>
            <a:r>
              <a:rPr lang="en-US" sz="1700" b="1" baseline="30000" dirty="0">
                <a:solidFill>
                  <a:srgbClr val="606060"/>
                </a:solidFill>
                <a:latin typeface="Arial"/>
                <a:ea typeface="Arial"/>
                <a:cs typeface="Arial"/>
                <a:sym typeface="Arial"/>
              </a:rPr>
              <a:t>*</a:t>
            </a:r>
          </a:p>
          <a:p>
            <a:pPr marL="857250" lvl="1" indent="-400050">
              <a:spcBef>
                <a:spcPts val="340"/>
              </a:spcBef>
              <a:buClr>
                <a:srgbClr val="606060"/>
              </a:buClr>
              <a:buSzPct val="50000"/>
              <a:buFont typeface="Noto Sans Symbols"/>
              <a:buChar char="•"/>
            </a:pPr>
            <a:r>
              <a:rPr lang="en-US" sz="1700" b="1" dirty="0">
                <a:solidFill>
                  <a:srgbClr val="606060"/>
                </a:solidFill>
                <a:latin typeface="Arial"/>
                <a:ea typeface="Arial"/>
                <a:cs typeface="Arial"/>
                <a:sym typeface="Arial"/>
              </a:rPr>
              <a:t>State-approved district, regional, or BOCES-developed assessments</a:t>
            </a:r>
            <a:r>
              <a:rPr lang="en-US" sz="1700" b="1" baseline="30000" dirty="0">
                <a:solidFill>
                  <a:srgbClr val="606060"/>
                </a:solidFill>
                <a:latin typeface="Arial"/>
                <a:ea typeface="Arial"/>
                <a:cs typeface="Arial"/>
                <a:sym typeface="Arial"/>
              </a:rPr>
              <a:t>*</a:t>
            </a:r>
          </a:p>
          <a:p>
            <a:pPr marL="342900" indent="-342900">
              <a:spcBef>
                <a:spcPts val="400"/>
              </a:spcBef>
              <a:buClr>
                <a:srgbClr val="606060"/>
              </a:buClr>
              <a:buSzPct val="100000"/>
              <a:buFont typeface="Arial"/>
              <a:buChar char="•"/>
            </a:pPr>
            <a:r>
              <a:rPr lang="en-US" sz="2000" b="1" u="sng" dirty="0">
                <a:solidFill>
                  <a:srgbClr val="606060"/>
                </a:solidFill>
                <a:latin typeface="Arial"/>
                <a:ea typeface="Arial"/>
                <a:cs typeface="Arial"/>
                <a:sym typeface="Arial"/>
              </a:rPr>
              <a:t>During the transition period, common branch teachers will not be required to have at least one math and one ELA SLO</a:t>
            </a:r>
            <a:r>
              <a:rPr lang="en-US" sz="2000" b="1" dirty="0">
                <a:solidFill>
                  <a:srgbClr val="606060"/>
                </a:solidFill>
                <a:latin typeface="Arial"/>
                <a:ea typeface="Arial"/>
                <a:cs typeface="Arial"/>
                <a:sym typeface="Arial"/>
              </a:rPr>
              <a:t>.</a:t>
            </a:r>
          </a:p>
          <a:p>
            <a:pPr marL="342900" indent="-342900">
              <a:spcBef>
                <a:spcPts val="400"/>
              </a:spcBef>
              <a:buClr>
                <a:srgbClr val="606060"/>
              </a:buClr>
              <a:buSzPct val="100000"/>
              <a:buFont typeface="Arial"/>
              <a:buChar char="•"/>
            </a:pPr>
            <a:r>
              <a:rPr lang="en-US" sz="2000" b="1" dirty="0">
                <a:solidFill>
                  <a:srgbClr val="606060"/>
                </a:solidFill>
                <a:latin typeface="Arial"/>
                <a:ea typeface="Arial"/>
                <a:cs typeface="Arial"/>
                <a:sym typeface="Arial"/>
              </a:rPr>
              <a:t>Alternate SLOs during the transition period may utilize district-wide measures (i.e., measures based on assessments administered outside of an educator’s building). </a:t>
            </a:r>
          </a:p>
          <a:p>
            <a:pPr marL="342900" indent="-342900">
              <a:spcBef>
                <a:spcPts val="540"/>
              </a:spcBef>
              <a:buClr>
                <a:srgbClr val="606060"/>
              </a:buClr>
              <a:buSzPct val="100000"/>
              <a:buNone/>
            </a:pPr>
            <a:endParaRPr sz="2700" b="1" baseline="30000" dirty="0">
              <a:solidFill>
                <a:srgbClr val="606060"/>
              </a:solidFill>
              <a:latin typeface="Arial"/>
              <a:ea typeface="Arial"/>
              <a:cs typeface="Arial"/>
              <a:sym typeface="Arial"/>
            </a:endParaRPr>
          </a:p>
          <a:p>
            <a:pPr marL="342900" indent="-342900">
              <a:spcBef>
                <a:spcPts val="540"/>
              </a:spcBef>
              <a:buClr>
                <a:srgbClr val="606060"/>
              </a:buClr>
              <a:buSzPct val="100000"/>
              <a:buNone/>
            </a:pPr>
            <a:endParaRPr sz="2700" b="1" baseline="30000" dirty="0">
              <a:solidFill>
                <a:srgbClr val="606060"/>
              </a:solidFill>
              <a:latin typeface="Arial"/>
              <a:ea typeface="Arial"/>
              <a:cs typeface="Arial"/>
              <a:sym typeface="Arial"/>
            </a:endParaRPr>
          </a:p>
        </p:txBody>
      </p:sp>
      <p:sp>
        <p:nvSpPr>
          <p:cNvPr id="80" name="Shape 80"/>
          <p:cNvSpPr txBox="1"/>
          <p:nvPr/>
        </p:nvSpPr>
        <p:spPr>
          <a:xfrm>
            <a:off x="8534401" y="6553201"/>
            <a:ext cx="2133599" cy="304799"/>
          </a:xfrm>
          <a:prstGeom prst="rect">
            <a:avLst/>
          </a:prstGeom>
          <a:noFill/>
          <a:ln>
            <a:noFill/>
          </a:ln>
        </p:spPr>
        <p:txBody>
          <a:bodyPr lIns="91425" tIns="45700" rIns="91425" bIns="45700" anchor="t" anchorCtr="0">
            <a:noAutofit/>
          </a:bodyPr>
          <a:lstStyle/>
          <a:p>
            <a:pPr algn="r">
              <a:buClr>
                <a:schemeClr val="lt1"/>
              </a:buClr>
              <a:buSzPct val="25000"/>
            </a:pPr>
            <a:fld id="{00000000-1234-1234-1234-123412341234}" type="slidenum">
              <a:rPr lang="en-US" sz="1400">
                <a:solidFill>
                  <a:schemeClr val="lt1"/>
                </a:solidFill>
                <a:latin typeface="Arial"/>
                <a:ea typeface="Arial"/>
                <a:cs typeface="Arial"/>
                <a:sym typeface="Arial"/>
              </a:rPr>
              <a:pPr algn="r">
                <a:buClr>
                  <a:schemeClr val="lt1"/>
                </a:buClr>
                <a:buSzPct val="25000"/>
              </a:pPr>
              <a:t>7</a:t>
            </a:fld>
            <a:endParaRPr lang="en-US" sz="1400">
              <a:solidFill>
                <a:schemeClr val="lt1"/>
              </a:solidFill>
              <a:latin typeface="Arial"/>
              <a:ea typeface="Arial"/>
              <a:cs typeface="Arial"/>
              <a:sym typeface="Arial"/>
            </a:endParaRPr>
          </a:p>
        </p:txBody>
      </p:sp>
      <p:sp>
        <p:nvSpPr>
          <p:cNvPr id="81" name="Shape 81"/>
          <p:cNvSpPr txBox="1"/>
          <p:nvPr/>
        </p:nvSpPr>
        <p:spPr>
          <a:xfrm>
            <a:off x="1524000" y="5684838"/>
            <a:ext cx="9144000" cy="600075"/>
          </a:xfrm>
          <a:prstGeom prst="rect">
            <a:avLst/>
          </a:prstGeom>
          <a:noFill/>
          <a:ln>
            <a:noFill/>
          </a:ln>
        </p:spPr>
        <p:txBody>
          <a:bodyPr lIns="91425" tIns="45700" rIns="91425" bIns="45700" anchor="t" anchorCtr="0">
            <a:noAutofit/>
          </a:bodyPr>
          <a:lstStyle/>
          <a:p>
            <a:pPr>
              <a:buClr>
                <a:schemeClr val="dk1"/>
              </a:buClr>
              <a:buSzPct val="25000"/>
            </a:pPr>
            <a:r>
              <a:rPr lang="en-US" sz="1100" baseline="30000">
                <a:solidFill>
                  <a:schemeClr val="dk1"/>
                </a:solidFill>
                <a:latin typeface="Arial"/>
                <a:ea typeface="Arial"/>
                <a:cs typeface="Arial"/>
                <a:sym typeface="Arial"/>
              </a:rPr>
              <a:t>*</a:t>
            </a:r>
            <a:r>
              <a:rPr lang="en-US" sz="1100">
                <a:solidFill>
                  <a:schemeClr val="dk1"/>
                </a:solidFill>
                <a:latin typeface="Arial"/>
                <a:ea typeface="Arial"/>
                <a:cs typeface="Arial"/>
                <a:sym typeface="Arial"/>
              </a:rPr>
              <a:t>In order for third-party and locally-developed assessments to be used for evaluations under Ed. Law §3012-d, an application must be submitted to the Assessment RFQ. The Department is reviewing these applications in an expedited manner and the requirements for assessments for use with SLOs were revised on September 18, 2015 to significantly reduce the amount of information that applicants need to provide. </a:t>
            </a:r>
          </a:p>
        </p:txBody>
      </p:sp>
    </p:spTree>
    <p:extLst>
      <p:ext uri="{BB962C8B-B14F-4D97-AF65-F5344CB8AC3E}">
        <p14:creationId xmlns:p14="http://schemas.microsoft.com/office/powerpoint/2010/main" val="1167057420"/>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nSpc>
                <a:spcPct val="100000"/>
              </a:lnSpc>
              <a:spcBef>
                <a:spcPts val="0"/>
              </a:spcBef>
              <a:buClr>
                <a:schemeClr val="lt1"/>
              </a:buClr>
              <a:buSzPct val="25000"/>
            </a:pPr>
            <a:r>
              <a:rPr lang="en-US" sz="3500" b="1" cap="none" dirty="0">
                <a:solidFill>
                  <a:srgbClr val="0070C0"/>
                </a:solidFill>
                <a:latin typeface="Arial"/>
                <a:ea typeface="Arial"/>
                <a:cs typeface="Arial"/>
                <a:sym typeface="Arial"/>
              </a:rPr>
              <a:t>Impact on Hardship Waivers and Approved §3012-d plans</a:t>
            </a:r>
          </a:p>
        </p:txBody>
      </p:sp>
      <p:sp>
        <p:nvSpPr>
          <p:cNvPr id="87" name="Shape 87"/>
          <p:cNvSpPr txBox="1">
            <a:spLocks noGrp="1"/>
          </p:cNvSpPr>
          <p:nvPr>
            <p:ph type="body" idx="1"/>
          </p:nvPr>
        </p:nvSpPr>
        <p:spPr>
          <a:xfrm>
            <a:off x="1981200" y="1571626"/>
            <a:ext cx="8229600" cy="4525961"/>
          </a:xfrm>
          <a:prstGeom prst="rect">
            <a:avLst/>
          </a:prstGeom>
          <a:noFill/>
          <a:ln>
            <a:noFill/>
          </a:ln>
        </p:spPr>
        <p:txBody>
          <a:bodyPr vert="horz" lIns="91425" tIns="45700" rIns="91425" bIns="45700" rtlCol="0" anchor="t" anchorCtr="0">
            <a:noAutofit/>
          </a:bodyPr>
          <a:lstStyle/>
          <a:p>
            <a:pPr marL="342900" indent="-342900">
              <a:spcBef>
                <a:spcPts val="0"/>
              </a:spcBef>
              <a:buClr>
                <a:srgbClr val="606060"/>
              </a:buClr>
              <a:buSzPct val="100000"/>
              <a:buFont typeface="Arial"/>
              <a:buChar char="•"/>
            </a:pPr>
            <a:r>
              <a:rPr lang="en-US" b="1" dirty="0">
                <a:solidFill>
                  <a:srgbClr val="606060"/>
                </a:solidFill>
                <a:latin typeface="Arial"/>
                <a:ea typeface="Arial"/>
                <a:cs typeface="Arial"/>
                <a:sym typeface="Arial"/>
              </a:rPr>
              <a:t>Hardship Waivers will be </a:t>
            </a:r>
            <a:r>
              <a:rPr lang="en-US" b="1" u="sng" dirty="0">
                <a:solidFill>
                  <a:srgbClr val="606060"/>
                </a:solidFill>
                <a:latin typeface="Arial"/>
                <a:ea typeface="Arial"/>
                <a:cs typeface="Arial"/>
                <a:sym typeface="Arial"/>
              </a:rPr>
              <a:t>automatically renewed</a:t>
            </a:r>
            <a:r>
              <a:rPr lang="en-US" b="1" dirty="0">
                <a:solidFill>
                  <a:srgbClr val="606060"/>
                </a:solidFill>
                <a:latin typeface="Arial"/>
                <a:ea typeface="Arial"/>
                <a:cs typeface="Arial"/>
                <a:sym typeface="Arial"/>
              </a:rPr>
              <a:t> for all districts that are currently implementing a §3012-c APPR plan pursuant to a Hardship Waiver that was approved by the November 15, 2015 deadline.</a:t>
            </a:r>
          </a:p>
          <a:p>
            <a:pPr marL="342900" indent="-342900">
              <a:spcBef>
                <a:spcPts val="360"/>
              </a:spcBef>
              <a:buClr>
                <a:srgbClr val="606060"/>
              </a:buClr>
              <a:buSzPct val="100000"/>
              <a:buFont typeface="Arial"/>
              <a:buChar char="•"/>
            </a:pPr>
            <a:r>
              <a:rPr lang="en-US" b="1" dirty="0">
                <a:solidFill>
                  <a:srgbClr val="606060"/>
                </a:solidFill>
                <a:latin typeface="Arial"/>
                <a:ea typeface="Arial"/>
                <a:cs typeface="Arial"/>
                <a:sym typeface="Arial"/>
              </a:rPr>
              <a:t>Districts must still have a §3012-d APPR plan approved by the Department by September 1, 2016 to maintain eligibility for State aid increase.</a:t>
            </a:r>
          </a:p>
          <a:p>
            <a:pPr marL="857250" lvl="1" indent="-400050">
              <a:spcBef>
                <a:spcPts val="280"/>
              </a:spcBef>
              <a:buClr>
                <a:srgbClr val="606060"/>
              </a:buClr>
              <a:buSzPct val="50000"/>
              <a:buFont typeface="Noto Sans Symbols"/>
              <a:buChar char="•"/>
            </a:pPr>
            <a:r>
              <a:rPr lang="en-US" sz="1400" b="1" dirty="0">
                <a:solidFill>
                  <a:srgbClr val="606060"/>
                </a:solidFill>
                <a:latin typeface="Arial"/>
                <a:ea typeface="Arial"/>
                <a:cs typeface="Arial"/>
                <a:sym typeface="Arial"/>
              </a:rPr>
              <a:t>Districts should submit their §3012-d APPR plans by </a:t>
            </a:r>
            <a:r>
              <a:rPr lang="en-US" sz="1400" b="1" u="sng" dirty="0">
                <a:solidFill>
                  <a:srgbClr val="606060"/>
                </a:solidFill>
                <a:latin typeface="Arial"/>
                <a:ea typeface="Arial"/>
                <a:cs typeface="Arial"/>
                <a:sym typeface="Arial"/>
              </a:rPr>
              <a:t>July 1, 2016 </a:t>
            </a:r>
            <a:r>
              <a:rPr lang="en-US" sz="1400" b="1" dirty="0">
                <a:solidFill>
                  <a:srgbClr val="606060"/>
                </a:solidFill>
                <a:latin typeface="Arial"/>
                <a:ea typeface="Arial"/>
                <a:cs typeface="Arial"/>
                <a:sym typeface="Arial"/>
              </a:rPr>
              <a:t>to ensure approval by September 1, 2016.</a:t>
            </a:r>
          </a:p>
          <a:p>
            <a:pPr marL="857250" lvl="1" indent="-400050">
              <a:spcBef>
                <a:spcPts val="280"/>
              </a:spcBef>
              <a:buClr>
                <a:srgbClr val="606060"/>
              </a:buClr>
              <a:buSzPct val="50000"/>
              <a:buFont typeface="Noto Sans Symbols"/>
              <a:buChar char="•"/>
            </a:pPr>
            <a:r>
              <a:rPr lang="en-US" sz="1400" b="1" dirty="0">
                <a:solidFill>
                  <a:srgbClr val="606060"/>
                </a:solidFill>
                <a:latin typeface="Arial"/>
                <a:ea typeface="Arial"/>
                <a:cs typeface="Arial"/>
                <a:sym typeface="Arial"/>
              </a:rPr>
              <a:t>The APPR portal is being updated for the 2016-17 school year to accommodate entry of alternate SLOs during the transition period.</a:t>
            </a:r>
          </a:p>
          <a:p>
            <a:pPr marL="342900" indent="-342900">
              <a:spcBef>
                <a:spcPts val="360"/>
              </a:spcBef>
              <a:buClr>
                <a:srgbClr val="606060"/>
              </a:buClr>
              <a:buSzPct val="100000"/>
              <a:buFont typeface="Arial"/>
              <a:buChar char="•"/>
            </a:pPr>
            <a:r>
              <a:rPr lang="en-US" b="1" dirty="0">
                <a:solidFill>
                  <a:srgbClr val="606060"/>
                </a:solidFill>
                <a:latin typeface="Arial"/>
                <a:ea typeface="Arial"/>
                <a:cs typeface="Arial"/>
                <a:sym typeface="Arial"/>
              </a:rPr>
              <a:t>If your district/BOCES already has an </a:t>
            </a:r>
            <a:r>
              <a:rPr lang="en-US" b="1" u="sng" dirty="0">
                <a:solidFill>
                  <a:srgbClr val="606060"/>
                </a:solidFill>
                <a:latin typeface="Arial"/>
                <a:ea typeface="Arial"/>
                <a:cs typeface="Arial"/>
                <a:sym typeface="Arial"/>
              </a:rPr>
              <a:t>approved §3012-d APPR plan</a:t>
            </a:r>
            <a:r>
              <a:rPr lang="en-US" b="1" dirty="0">
                <a:solidFill>
                  <a:srgbClr val="606060"/>
                </a:solidFill>
                <a:latin typeface="Arial"/>
                <a:ea typeface="Arial"/>
                <a:cs typeface="Arial"/>
                <a:sym typeface="Arial"/>
              </a:rPr>
              <a:t>, that plan does not need to be revised for the 2015-16 school year as a result of the new regulations.</a:t>
            </a:r>
          </a:p>
          <a:p>
            <a:pPr marL="857250" lvl="1" indent="-400050">
              <a:spcBef>
                <a:spcPts val="280"/>
              </a:spcBef>
              <a:buClr>
                <a:srgbClr val="606060"/>
              </a:buClr>
              <a:buSzPct val="50000"/>
              <a:buFont typeface="Noto Sans Symbols"/>
              <a:buChar char="•"/>
            </a:pPr>
            <a:r>
              <a:rPr lang="en-US" sz="1400" b="1" dirty="0">
                <a:solidFill>
                  <a:srgbClr val="606060"/>
                </a:solidFill>
                <a:latin typeface="Arial"/>
                <a:ea typeface="Arial"/>
                <a:cs typeface="Arial"/>
                <a:sym typeface="Arial"/>
              </a:rPr>
              <a:t>Instead, your district/BOCES will have to </a:t>
            </a:r>
            <a:r>
              <a:rPr lang="en-US" sz="1400" b="1" u="sng" dirty="0">
                <a:solidFill>
                  <a:srgbClr val="606060"/>
                </a:solidFill>
                <a:latin typeface="Arial"/>
                <a:ea typeface="Arial"/>
                <a:cs typeface="Arial"/>
                <a:sym typeface="Arial"/>
              </a:rPr>
              <a:t>submit a supplemental form describing the alternate SLOs</a:t>
            </a:r>
            <a:r>
              <a:rPr lang="en-US" sz="1400" b="1" dirty="0">
                <a:solidFill>
                  <a:srgbClr val="606060"/>
                </a:solidFill>
                <a:latin typeface="Arial"/>
                <a:ea typeface="Arial"/>
                <a:cs typeface="Arial"/>
                <a:sym typeface="Arial"/>
              </a:rPr>
              <a:t> that will be used during the transition period so that you do not need to re-open the entire APPR plan. Further information about this form will be posted on EngageNY. </a:t>
            </a:r>
          </a:p>
        </p:txBody>
      </p:sp>
      <p:sp>
        <p:nvSpPr>
          <p:cNvPr id="88" name="Shape 88"/>
          <p:cNvSpPr txBox="1"/>
          <p:nvPr/>
        </p:nvSpPr>
        <p:spPr>
          <a:xfrm>
            <a:off x="8534401" y="6553201"/>
            <a:ext cx="2133599" cy="304799"/>
          </a:xfrm>
          <a:prstGeom prst="rect">
            <a:avLst/>
          </a:prstGeom>
          <a:noFill/>
          <a:ln>
            <a:noFill/>
          </a:ln>
        </p:spPr>
        <p:txBody>
          <a:bodyPr lIns="91425" tIns="45700" rIns="91425" bIns="45700" anchor="t" anchorCtr="0">
            <a:noAutofit/>
          </a:bodyPr>
          <a:lstStyle/>
          <a:p>
            <a:pPr algn="r">
              <a:buClr>
                <a:schemeClr val="lt1"/>
              </a:buClr>
              <a:buSzPct val="25000"/>
            </a:pPr>
            <a:fld id="{00000000-1234-1234-1234-123412341234}" type="slidenum">
              <a:rPr lang="en-US" sz="1400">
                <a:solidFill>
                  <a:schemeClr val="lt1"/>
                </a:solidFill>
                <a:latin typeface="Arial"/>
                <a:ea typeface="Arial"/>
                <a:cs typeface="Arial"/>
                <a:sym typeface="Arial"/>
              </a:rPr>
              <a:pPr algn="r">
                <a:buClr>
                  <a:schemeClr val="lt1"/>
                </a:buClr>
                <a:buSzPct val="25000"/>
              </a:pPr>
              <a:t>8</a:t>
            </a:fld>
            <a:endParaRPr lang="en-US" sz="1400">
              <a:solidFill>
                <a:schemeClr val="lt1"/>
              </a:solidFill>
              <a:latin typeface="Arial"/>
              <a:ea typeface="Arial"/>
              <a:cs typeface="Arial"/>
              <a:sym typeface="Arial"/>
            </a:endParaRPr>
          </a:p>
        </p:txBody>
      </p:sp>
    </p:spTree>
    <p:extLst>
      <p:ext uri="{BB962C8B-B14F-4D97-AF65-F5344CB8AC3E}">
        <p14:creationId xmlns:p14="http://schemas.microsoft.com/office/powerpoint/2010/main" val="738625897"/>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nSpc>
                <a:spcPct val="100000"/>
              </a:lnSpc>
              <a:spcBef>
                <a:spcPts val="0"/>
              </a:spcBef>
              <a:buClr>
                <a:schemeClr val="lt1"/>
              </a:buClr>
              <a:buSzPct val="25000"/>
            </a:pPr>
            <a:r>
              <a:rPr lang="en-US" sz="3500" b="1" cap="none" dirty="0">
                <a:solidFill>
                  <a:srgbClr val="0070C0"/>
                </a:solidFill>
                <a:latin typeface="Arial"/>
                <a:ea typeface="Arial"/>
                <a:cs typeface="Arial"/>
                <a:sym typeface="Arial"/>
              </a:rPr>
              <a:t>TIPs, PIPs, and Data Submission and Reporting</a:t>
            </a:r>
          </a:p>
        </p:txBody>
      </p:sp>
      <p:sp>
        <p:nvSpPr>
          <p:cNvPr id="94" name="Shape 94"/>
          <p:cNvSpPr txBox="1">
            <a:spLocks noGrp="1"/>
          </p:cNvSpPr>
          <p:nvPr>
            <p:ph type="body" idx="1"/>
          </p:nvPr>
        </p:nvSpPr>
        <p:spPr>
          <a:xfrm>
            <a:off x="1981200" y="1600201"/>
            <a:ext cx="8229600" cy="4525961"/>
          </a:xfrm>
          <a:prstGeom prst="rect">
            <a:avLst/>
          </a:prstGeom>
          <a:noFill/>
          <a:ln>
            <a:noFill/>
          </a:ln>
        </p:spPr>
        <p:txBody>
          <a:bodyPr vert="horz" lIns="91425" tIns="45700" rIns="91425" bIns="45700" rtlCol="0" anchor="t" anchorCtr="0">
            <a:noAutofit/>
          </a:bodyPr>
          <a:lstStyle/>
          <a:p>
            <a:pPr marL="342900" indent="-342900">
              <a:spcBef>
                <a:spcPts val="0"/>
              </a:spcBef>
              <a:buClr>
                <a:srgbClr val="606060"/>
              </a:buClr>
              <a:buSzPct val="100000"/>
              <a:buFont typeface="Arial"/>
              <a:buChar char="•"/>
            </a:pPr>
            <a:r>
              <a:rPr lang="en-US" sz="2000" b="1">
                <a:solidFill>
                  <a:srgbClr val="606060"/>
                </a:solidFill>
                <a:latin typeface="Arial"/>
                <a:ea typeface="Arial"/>
                <a:cs typeface="Arial"/>
                <a:sym typeface="Arial"/>
              </a:rPr>
              <a:t>For all employment related decisions and TIP/PIP determinations, districts/BOCES must use the overall composite transition rating.</a:t>
            </a:r>
          </a:p>
          <a:p>
            <a:pPr marL="342900" indent="-342900">
              <a:spcBef>
                <a:spcPts val="400"/>
              </a:spcBef>
              <a:buClr>
                <a:srgbClr val="606060"/>
              </a:buClr>
              <a:buSzPct val="100000"/>
              <a:buFont typeface="Arial"/>
              <a:buChar char="•"/>
            </a:pPr>
            <a:r>
              <a:rPr lang="en-US" sz="2000" b="1">
                <a:solidFill>
                  <a:srgbClr val="606060"/>
                </a:solidFill>
                <a:latin typeface="Arial"/>
                <a:ea typeface="Arial"/>
                <a:cs typeface="Arial"/>
                <a:sym typeface="Arial"/>
              </a:rPr>
              <a:t>For the purposes of reporting staff evaluation data to the Department, districts/BOCES must calculate and provide both the original and transition scores and ratings.</a:t>
            </a:r>
          </a:p>
          <a:p>
            <a:pPr marL="857250" lvl="1" indent="-400050">
              <a:spcBef>
                <a:spcPts val="360"/>
              </a:spcBef>
              <a:buClr>
                <a:srgbClr val="606060"/>
              </a:buClr>
              <a:buSzPct val="50000"/>
              <a:buFont typeface="Noto Sans Symbols"/>
              <a:buChar char="•"/>
            </a:pPr>
            <a:r>
              <a:rPr lang="en-US" sz="1800" b="1">
                <a:solidFill>
                  <a:srgbClr val="606060"/>
                </a:solidFill>
                <a:latin typeface="Arial"/>
                <a:ea typeface="Arial"/>
                <a:cs typeface="Arial"/>
                <a:sym typeface="Arial"/>
              </a:rPr>
              <a:t>The reporting template is being updated to accommodate this change.</a:t>
            </a:r>
          </a:p>
          <a:p>
            <a:pPr marL="342900" indent="-342900">
              <a:spcBef>
                <a:spcPts val="400"/>
              </a:spcBef>
              <a:buClr>
                <a:srgbClr val="606060"/>
              </a:buClr>
              <a:buSzPct val="100000"/>
              <a:buFont typeface="Arial"/>
              <a:buChar char="•"/>
            </a:pPr>
            <a:r>
              <a:rPr lang="en-US" sz="2000" b="1">
                <a:solidFill>
                  <a:srgbClr val="606060"/>
                </a:solidFill>
                <a:latin typeface="Arial"/>
                <a:ea typeface="Arial"/>
                <a:cs typeface="Arial"/>
                <a:sym typeface="Arial"/>
              </a:rPr>
              <a:t>For purposes of disclosure to parents/guardians upon their request, both the original composite score and/or rating and the overall transition composite score and/or rating along with an explanation of the transition score/rating. </a:t>
            </a:r>
          </a:p>
          <a:p>
            <a:pPr marL="342900" indent="-342900">
              <a:spcBef>
                <a:spcPts val="400"/>
              </a:spcBef>
              <a:buClr>
                <a:srgbClr val="606060"/>
              </a:buClr>
              <a:buSzPct val="100000"/>
              <a:buFont typeface="Arial"/>
              <a:buChar char="•"/>
            </a:pPr>
            <a:r>
              <a:rPr lang="en-US" sz="2000" b="1">
                <a:solidFill>
                  <a:srgbClr val="606060"/>
                </a:solidFill>
                <a:latin typeface="Arial"/>
                <a:ea typeface="Arial"/>
                <a:cs typeface="Arial"/>
                <a:sym typeface="Arial"/>
              </a:rPr>
              <a:t>The Public Data Access Site will be updated to report both original and transition ratings.</a:t>
            </a:r>
          </a:p>
        </p:txBody>
      </p:sp>
      <p:sp>
        <p:nvSpPr>
          <p:cNvPr id="95" name="Shape 95"/>
          <p:cNvSpPr txBox="1"/>
          <p:nvPr/>
        </p:nvSpPr>
        <p:spPr>
          <a:xfrm>
            <a:off x="8534401" y="6553201"/>
            <a:ext cx="2133599" cy="304799"/>
          </a:xfrm>
          <a:prstGeom prst="rect">
            <a:avLst/>
          </a:prstGeom>
          <a:noFill/>
          <a:ln>
            <a:noFill/>
          </a:ln>
        </p:spPr>
        <p:txBody>
          <a:bodyPr lIns="91425" tIns="45700" rIns="91425" bIns="45700" anchor="t" anchorCtr="0">
            <a:noAutofit/>
          </a:bodyPr>
          <a:lstStyle/>
          <a:p>
            <a:pPr algn="r">
              <a:buClr>
                <a:schemeClr val="lt1"/>
              </a:buClr>
              <a:buSzPct val="25000"/>
            </a:pPr>
            <a:fld id="{00000000-1234-1234-1234-123412341234}" type="slidenum">
              <a:rPr lang="en-US" sz="1400">
                <a:solidFill>
                  <a:schemeClr val="lt1"/>
                </a:solidFill>
                <a:latin typeface="Arial"/>
                <a:ea typeface="Arial"/>
                <a:cs typeface="Arial"/>
                <a:sym typeface="Arial"/>
              </a:rPr>
              <a:pPr algn="r">
                <a:buClr>
                  <a:schemeClr val="lt1"/>
                </a:buClr>
                <a:buSzPct val="25000"/>
              </a:pPr>
              <a:t>9</a:t>
            </a:fld>
            <a:endParaRPr lang="en-US" sz="1400">
              <a:solidFill>
                <a:schemeClr val="lt1"/>
              </a:solidFill>
              <a:latin typeface="Arial"/>
              <a:ea typeface="Arial"/>
              <a:cs typeface="Arial"/>
              <a:sym typeface="Arial"/>
            </a:endParaRPr>
          </a:p>
        </p:txBody>
      </p:sp>
    </p:spTree>
    <p:extLst>
      <p:ext uri="{BB962C8B-B14F-4D97-AF65-F5344CB8AC3E}">
        <p14:creationId xmlns:p14="http://schemas.microsoft.com/office/powerpoint/2010/main" val="3565834126"/>
      </p:ext>
    </p:extLst>
  </p:cSld>
  <p:clrMapOvr>
    <a:masterClrMapping/>
  </p:clrMapOvr>
  <p:transition spd="slow">
    <p:cut/>
  </p:transition>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TF00001246</Template>
  <TotalTime>875</TotalTime>
  <Words>3221</Words>
  <Application>Microsoft Office PowerPoint</Application>
  <PresentationFormat>Widescreen</PresentationFormat>
  <Paragraphs>319</Paragraphs>
  <Slides>46</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ＭＳ Ｐゴシック</vt:lpstr>
      <vt:lpstr>SimSun</vt:lpstr>
      <vt:lpstr>Arial</vt:lpstr>
      <vt:lpstr>Berlin Sans FB Demi</vt:lpstr>
      <vt:lpstr>Calibri</vt:lpstr>
      <vt:lpstr>Gill Sans MT</vt:lpstr>
      <vt:lpstr>Noto Sans Symbols</vt:lpstr>
      <vt:lpstr>Times New Roman</vt:lpstr>
      <vt:lpstr>Wingdings</vt:lpstr>
      <vt:lpstr>游ゴシック</vt:lpstr>
      <vt:lpstr>Parcel</vt:lpstr>
      <vt:lpstr>Communicating with students</vt:lpstr>
      <vt:lpstr>Agenda</vt:lpstr>
      <vt:lpstr>APPR Updates</vt:lpstr>
      <vt:lpstr>At their December 2015 meeting, the Board of Regents adopted sections 30-2.14 and 30-3.17 of the Rules of the Board of Regents providing for APPR transition scores and ratings for the 2015-16 through 2018-19 school years.</vt:lpstr>
      <vt:lpstr>2015-16 School Year Requirements: §§ 3012-c and 3012-d </vt:lpstr>
      <vt:lpstr>2016-17 through 2018-19 School Year Requirements </vt:lpstr>
      <vt:lpstr>What Are Some Assessment Options for Alternate SLOs? </vt:lpstr>
      <vt:lpstr>Impact on Hardship Waivers and Approved §3012-d plans</vt:lpstr>
      <vt:lpstr>TIPs, PIPs, and Data Submission and Reporting</vt:lpstr>
      <vt:lpstr>PowerPoint Presentation</vt:lpstr>
      <vt:lpstr>PowerPoint Presentation</vt:lpstr>
      <vt:lpstr>3-8 Testing: January 2016</vt:lpstr>
      <vt:lpstr>Testing Format: ELA</vt:lpstr>
      <vt:lpstr>Testing Format: Math</vt:lpstr>
      <vt:lpstr>What is self fulfilling prophecy?</vt:lpstr>
      <vt:lpstr>Self Fulfilling Prophecy </vt:lpstr>
      <vt:lpstr>Teacher Role in Shaping student opinion</vt:lpstr>
      <vt:lpstr>Teacher Standards </vt:lpstr>
      <vt:lpstr>Lead Evaluator </vt:lpstr>
      <vt:lpstr>Danielson Bullets </vt:lpstr>
      <vt:lpstr>Rubric Vocabulary Game</vt:lpstr>
      <vt:lpstr>PowerPoint Presentation</vt:lpstr>
      <vt:lpstr>PowerPoint Presentation</vt:lpstr>
      <vt:lpstr>Hattie’s Research</vt:lpstr>
      <vt:lpstr>3a - Communicating with students directions and procedures </vt:lpstr>
      <vt:lpstr>PowerPoint Presentation</vt:lpstr>
      <vt:lpstr>PowerPoint Presentation</vt:lpstr>
      <vt:lpstr>3a - Communicating with students explanations of content </vt:lpstr>
      <vt:lpstr>3a - Communicating with students explanations of content</vt:lpstr>
      <vt:lpstr>3a - Communicating with students explanations of content </vt:lpstr>
      <vt:lpstr>3a - Communicating with students explanations of content </vt:lpstr>
      <vt:lpstr>3a - Communicating with students use of oral and written language </vt:lpstr>
      <vt:lpstr>3a - Communicating with students use of oral and written language </vt:lpstr>
      <vt:lpstr>3a - Communicating with students use of oral and written language </vt:lpstr>
      <vt:lpstr>3a - Communicating with students Expectations for learning </vt:lpstr>
      <vt:lpstr>Poll Everywhere </vt:lpstr>
      <vt:lpstr>Ability -grouping/tracking/streaming</vt:lpstr>
      <vt:lpstr>Additional Facts… </vt:lpstr>
      <vt:lpstr>And…</vt:lpstr>
      <vt:lpstr>Connection to Special Education</vt:lpstr>
      <vt:lpstr>How Do Teachers' Expectations Affect Student Learning By D. Stipek — Pearson Allyn Bacon Prentice Hall </vt:lpstr>
      <vt:lpstr>PowerPoint Presentation</vt:lpstr>
      <vt:lpstr>Expectations For Learning</vt:lpstr>
      <vt:lpstr>Also, Marzano’s Action step 5: when low-expectancy students do not answer a question correctly or completely, stay with them</vt:lpstr>
      <vt:lpstr>Danielson’s Communicating with Students – Inter Rater Reliability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Karches, Jessica</dc:creator>
  <cp:lastModifiedBy>Graser, Steven</cp:lastModifiedBy>
  <cp:revision>57</cp:revision>
  <cp:lastPrinted>2016-02-10T18:45:30Z</cp:lastPrinted>
  <dcterms:created xsi:type="dcterms:W3CDTF">2015-12-01T21:32:24Z</dcterms:created>
  <dcterms:modified xsi:type="dcterms:W3CDTF">2016-02-10T18:46:13Z</dcterms:modified>
</cp:coreProperties>
</file>