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05" r:id="rId2"/>
    <p:sldId id="300" r:id="rId3"/>
    <p:sldId id="301" r:id="rId4"/>
    <p:sldId id="302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07" r:id="rId16"/>
    <p:sldId id="308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733BE3F-EB59-402B-89A1-CFCD9E9B0BAB}">
          <p14:sldIdLst>
            <p14:sldId id="305"/>
            <p14:sldId id="300"/>
            <p14:sldId id="301"/>
            <p14:sldId id="302"/>
          </p14:sldIdLst>
        </p14:section>
        <p14:section name="Teaching Standards" id="{0A43D85E-BEE6-42A9-A832-B52E2365B963}">
          <p14:sldIdLst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  <p14:section name="Growth Scores" id="{1BE4D07F-87F1-4360-88F4-9C43979E3F50}">
          <p14:sldIdLst>
            <p14:sldId id="307"/>
          </p14:sldIdLst>
        </p14:section>
        <p14:section name="DDI" id="{4DA644FC-0D5E-47DF-B565-6EF646BF32A7}">
          <p14:sldIdLst>
            <p14:sldId id="308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519" autoAdjust="0"/>
    <p:restoredTop sz="77798" autoAdjust="0"/>
  </p:normalViewPr>
  <p:slideViewPr>
    <p:cSldViewPr>
      <p:cViewPr varScale="1">
        <p:scale>
          <a:sx n="90" d="100"/>
          <a:sy n="90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7BC9B-43D7-4E47-B9D3-F5538A424415}" type="datetimeFigureOut">
              <a:rPr lang="en-US" smtClean="0"/>
              <a:t>8/12/14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A1FDA-8C5F-AB4B-8DA1-728E02E49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9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99450-5683-4AA2-A60F-65FF5D1E88B8}" type="datetimeFigureOut">
              <a:rPr lang="en-US" smtClean="0"/>
              <a:t>8/12/14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2734C-E91E-4FB7-92FA-120C18D74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31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734C-E91E-4FB7-92FA-120C18D742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4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B8B22-09C5-4F53-A163-81B29E2B3D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0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A0CC60-19C0-414C-BADF-40307FFC686B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latin typeface="Arial" charset="0"/>
            </a:endParaRPr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7" tIns="46584" rIns="93167" bIns="46584" anchor="b"/>
          <a:lstStyle/>
          <a:p>
            <a:pPr algn="r"/>
            <a:fld id="{44AFA42C-5187-4AAA-9601-071F33478D8C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3342452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734C-E91E-4FB7-92FA-120C18D742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2734C-E91E-4FB7-92FA-120C18D742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0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1FE79-ADE3-FA48-B354-FA0B225891F0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7E3A6-1524-5043-8007-DA90F46B7CF6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9BAF8-2B97-9243-91BB-689D4A91F71D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EB3BD-A348-DF46-8235-FA54CFFD22C1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16F43-116D-F34F-8D4F-3A5727B658C9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E2292-A080-9C40-BF57-09C35F97D871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FBEB16-F778-4B47-B1B2-7894FB50FFCD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97761-9021-6042-A0DD-6828957A6DCD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96895-14DF-374D-A965-FD62CB16FEF6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67FA6B-DC3B-8B48-A364-CECB1DBBFC1C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23C96-4063-7A40-A5F0-4CCE3F844CD0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4197042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marL="109728" indent="0">
              <a:buNone/>
            </a:pPr>
            <a:endParaRPr lang="en-US" sz="900" b="1" dirty="0" smtClean="0">
              <a:solidFill>
                <a:srgbClr val="000000"/>
              </a:solidFill>
            </a:endParaRPr>
          </a:p>
          <a:p>
            <a:pPr marL="109728" indent="0">
              <a:buNone/>
            </a:pPr>
            <a:endParaRPr lang="en-US" sz="900" b="1" dirty="0" smtClean="0">
              <a:solidFill>
                <a:srgbClr val="000000"/>
              </a:solidFill>
            </a:endParaRPr>
          </a:p>
          <a:p>
            <a:pPr marL="109728" indent="0">
              <a:buNone/>
            </a:pPr>
            <a:endParaRPr lang="en-US" sz="900" b="1" dirty="0" smtClean="0">
              <a:solidFill>
                <a:srgbClr val="000000"/>
              </a:solidFill>
            </a:endParaRPr>
          </a:p>
          <a:p>
            <a:pPr marL="109728" indent="0">
              <a:buNone/>
            </a:pPr>
            <a:r>
              <a:rPr lang="en-US" sz="900" b="1" dirty="0" smtClean="0">
                <a:solidFill>
                  <a:srgbClr val="000000"/>
                </a:solidFill>
              </a:rPr>
              <a:t>E1B Admin </a:t>
            </a:r>
            <a:r>
              <a:rPr lang="en-US" sz="900" b="1" smtClean="0">
                <a:solidFill>
                  <a:srgbClr val="000000"/>
                </a:solidFill>
              </a:rPr>
              <a:t>Series </a:t>
            </a:r>
            <a:r>
              <a:rPr lang="en-US" sz="1800" b="1" dirty="0" smtClean="0"/>
              <a:t>				</a:t>
            </a:r>
            <a:endParaRPr lang="en-US" sz="18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1639ED-82B3-4E47-B879-6D6344B9FCB6}" type="datetime1">
              <a:rPr lang="en-US" smtClean="0"/>
              <a:t>8/12/14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todaysmeet.com/NewAdminPre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871" y="1066800"/>
            <a:ext cx="8763000" cy="9906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smtClean="0">
                <a:effectLst/>
              </a:rPr>
              <a:t>New Administrators Preparation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0"/>
            <a:ext cx="7772400" cy="35079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/>
              <a:t>E1B Network Team Professional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54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PI’s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Action: Teachers </a:t>
            </a:r>
            <a:r>
              <a:rPr lang="en-US" dirty="0"/>
              <a:t>implement instruction that has been proven to be effective in prior research. 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Behavior: Students </a:t>
            </a:r>
            <a:r>
              <a:rPr lang="en-US" dirty="0"/>
              <a:t>are actively and cognitively engaged through teacher facilitation of student-to-student and student-to-teacher interactions.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Description of PI’s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1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7033708" cy="3699029"/>
          </a:xfrm>
        </p:spPr>
        <p:txBody>
          <a:bodyPr>
            <a:normAutofit/>
          </a:bodyPr>
          <a:lstStyle/>
          <a:p>
            <a:r>
              <a:rPr lang="en-US" dirty="0" smtClean="0"/>
              <a:t>Used across the continuum of a teachers career</a:t>
            </a:r>
          </a:p>
          <a:p>
            <a:r>
              <a:rPr lang="en-US" dirty="0" smtClean="0"/>
              <a:t>Inform teacher prep programs</a:t>
            </a:r>
          </a:p>
          <a:p>
            <a:r>
              <a:rPr lang="en-US" dirty="0" smtClean="0"/>
              <a:t>Foundation of APPR process</a:t>
            </a:r>
          </a:p>
          <a:p>
            <a:r>
              <a:rPr lang="en-US" dirty="0" smtClean="0"/>
              <a:t>Preparation, induction, mentoring, evaluation, and professional development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Improve Teaching and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4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Teaching standards should influence district:</a:t>
            </a:r>
          </a:p>
          <a:p>
            <a:r>
              <a:rPr lang="en-US" dirty="0" smtClean="0"/>
              <a:t>Mentoring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District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6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Envelope Activity</a:t>
            </a:r>
          </a:p>
          <a:p>
            <a:endParaRPr lang="en-US" dirty="0"/>
          </a:p>
          <a:p>
            <a:r>
              <a:rPr lang="en-US" dirty="0" smtClean="0"/>
              <a:t>Match the elements and performance indicators to the appropriate NYS Teaching Standard.</a:t>
            </a:r>
          </a:p>
          <a:p>
            <a:endParaRPr lang="en-US" b="1" dirty="0" smtClean="0"/>
          </a:p>
          <a:p>
            <a:pPr algn="ctr"/>
            <a:r>
              <a:rPr lang="en-US" b="1" dirty="0" smtClean="0"/>
              <a:t>Standards</a:t>
            </a:r>
          </a:p>
          <a:p>
            <a:pPr algn="ctr"/>
            <a:r>
              <a:rPr lang="en-US" i="1" dirty="0" smtClean="0"/>
              <a:t>Elements</a:t>
            </a:r>
          </a:p>
          <a:p>
            <a:pPr algn="ctr"/>
            <a:r>
              <a:rPr lang="en-US" dirty="0" smtClean="0"/>
              <a:t>Performance Indicators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Activity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80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which performance evaluation rubrics are valid predictors of student achievement </a:t>
            </a:r>
            <a:endParaRPr lang="en-US" dirty="0"/>
          </a:p>
          <a:p>
            <a:pPr lvl="1"/>
            <a:r>
              <a:rPr lang="en-US" dirty="0" smtClean="0"/>
              <a:t>Crosswalk with Danielson </a:t>
            </a:r>
          </a:p>
          <a:p>
            <a:pPr lvl="1"/>
            <a:r>
              <a:rPr lang="en-US" dirty="0" smtClean="0"/>
              <a:t>Where do you notice connections between teaching standards and the domains and elements within Danielson?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Rubrics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7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17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8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ment+card+Shutterstoc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" r="2743"/>
          <a:stretch>
            <a:fillRect/>
          </a:stretch>
        </p:blipFill>
        <p:spPr>
          <a:xfrm>
            <a:off x="0" y="0"/>
            <a:ext cx="9144000" cy="68453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7C5D-206A-4813-AD57-C6FB8D565D9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3697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3860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Index cards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3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Plus (+) for positive learning feedback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sz="32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200" dirty="0" smtClean="0"/>
              <a:t>Delta (Δ) for improvements and SUGGESTIONS </a:t>
            </a:r>
            <a:endParaRPr lang="en-US" sz="3200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7C5D-206A-4813-AD57-C6FB8D565D94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Feedback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6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‘Clear Your Plate’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Limit side conversations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Silence your devices</a:t>
            </a:r>
            <a:br>
              <a:rPr lang="en-US" dirty="0" smtClean="0"/>
            </a:br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Actively participate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Help to quiet </a:t>
            </a:r>
            <a:r>
              <a:rPr lang="en-US" dirty="0"/>
              <a:t>r</a:t>
            </a:r>
            <a:r>
              <a:rPr lang="en-US" dirty="0" smtClean="0"/>
              <a:t>oom – raise hands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/>
              <a:t>We will take technology breaks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Group Norms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518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7630" y="2209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20700" algn="l"/>
              </a:tabLst>
            </a:pPr>
            <a:r>
              <a:rPr lang="en-US" sz="3200" dirty="0">
                <a:hlinkClick r:id="rId2"/>
              </a:rPr>
              <a:t>https://todaysmeet.com/NewAdminPrep</a:t>
            </a:r>
            <a:endParaRPr lang="en-US" sz="32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44500" y="4572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0070C0"/>
                </a:solidFill>
                <a:effectLst/>
              </a:rPr>
              <a:t>Today’s Meet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44317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b="1" dirty="0" smtClean="0"/>
          </a:p>
          <a:p>
            <a:r>
              <a:rPr lang="en-US" sz="4800" dirty="0" smtClean="0"/>
              <a:t>Teaching Standards</a:t>
            </a:r>
          </a:p>
          <a:p>
            <a:r>
              <a:rPr lang="en-US" sz="4800" dirty="0" smtClean="0"/>
              <a:t>Inter-Rater Reliability</a:t>
            </a:r>
          </a:p>
          <a:p>
            <a:r>
              <a:rPr lang="en-US" sz="4800" dirty="0" smtClean="0"/>
              <a:t>SLO’s</a:t>
            </a:r>
          </a:p>
          <a:p>
            <a:r>
              <a:rPr lang="en-US" sz="4800" dirty="0" smtClean="0"/>
              <a:t>Growth Scores</a:t>
            </a:r>
          </a:p>
          <a:p>
            <a:r>
              <a:rPr lang="en-US" sz="4800" dirty="0" smtClean="0"/>
              <a:t>Data Warehouse </a:t>
            </a:r>
            <a:endParaRPr lang="en-US" sz="4800" dirty="0"/>
          </a:p>
          <a:p>
            <a:endParaRPr lang="en-US" b="1" dirty="0" smtClean="0"/>
          </a:p>
          <a:p>
            <a:endParaRPr lang="en-US" b="1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A7C5D-206A-4813-AD57-C6FB8D565D94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Today’s Focus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6" descr="roundtable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09356"/>
            <a:ext cx="1549400" cy="106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6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Teaching Standards Graphic Organizer</a:t>
            </a:r>
          </a:p>
          <a:p>
            <a:pPr lvl="1"/>
            <a:r>
              <a:rPr lang="en-US" sz="3200" dirty="0" smtClean="0"/>
              <a:t>3 minutes independently work to fill in teaching standards and anticipatory set questions</a:t>
            </a:r>
          </a:p>
          <a:p>
            <a:pPr lvl="1"/>
            <a:r>
              <a:rPr lang="en-US" sz="3200" dirty="0" smtClean="0"/>
              <a:t>3 minutes to work with the table to fill in blanks and discuss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Pre Assessment Activity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725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0800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Aligned to improving teaching and learning initiative</a:t>
            </a:r>
          </a:p>
          <a:p>
            <a:pPr lvl="1"/>
            <a:r>
              <a:rPr lang="en-US" sz="3200" dirty="0" smtClean="0"/>
              <a:t>Used to develop performance based test for new teachers</a:t>
            </a:r>
          </a:p>
          <a:p>
            <a:pPr lvl="1"/>
            <a:r>
              <a:rPr lang="en-US" sz="3200" dirty="0" smtClean="0"/>
              <a:t>Used to enhance APPR process</a:t>
            </a:r>
          </a:p>
          <a:p>
            <a:pPr lvl="1"/>
            <a:r>
              <a:rPr lang="en-US" sz="3200" dirty="0" smtClean="0"/>
              <a:t>Creating teacher career ladder and teacher professional development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Why Teacher Standards ?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97611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Who: NYSUT, NYSED, and broad range of stakeholders </a:t>
            </a:r>
          </a:p>
          <a:p>
            <a:r>
              <a:rPr lang="en-US" dirty="0" smtClean="0"/>
              <a:t>Each stake holder group shared unique personal perspective</a:t>
            </a:r>
          </a:p>
          <a:p>
            <a:r>
              <a:rPr lang="en-US" dirty="0" smtClean="0"/>
              <a:t>Composed a draft and presented to Board of Regents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How were they developed?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58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135009" cy="4537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Classroom Assessment Scoring System (CLASS)</a:t>
            </a:r>
          </a:p>
          <a:p>
            <a:r>
              <a:rPr lang="en-US" dirty="0" smtClean="0"/>
              <a:t>Danielson- Framework of Teaching (2007)</a:t>
            </a:r>
          </a:p>
          <a:p>
            <a:r>
              <a:rPr lang="en-US" dirty="0" smtClean="0"/>
              <a:t>Interstate Teacher Assessment Support Consortium (</a:t>
            </a:r>
            <a:r>
              <a:rPr lang="en-US" dirty="0" err="1" smtClean="0"/>
              <a:t>InTASK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 Board for Professional Teaching Standards (NBPTS)</a:t>
            </a:r>
          </a:p>
          <a:p>
            <a:r>
              <a:rPr lang="en-US" dirty="0" smtClean="0"/>
              <a:t>Uncommon Schools- Taxonomy</a:t>
            </a:r>
          </a:p>
          <a:p>
            <a:r>
              <a:rPr lang="en-US" dirty="0" smtClean="0"/>
              <a:t>Measures Effective Teaching (METS)</a:t>
            </a:r>
          </a:p>
          <a:p>
            <a:r>
              <a:rPr lang="en-US" dirty="0" smtClean="0"/>
              <a:t>Other states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Research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844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7480300" y="8382000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sto MT" pitchFamily="18" charset="0"/>
            </a:endParaRP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152399" y="4034921"/>
            <a:ext cx="343217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+mj-lt"/>
              </a:rPr>
              <a:t>Performance Indicators</a:t>
            </a:r>
            <a:endParaRPr lang="en-US" sz="3600" b="1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2400" i="1" dirty="0" smtClean="0"/>
              <a:t>describe </a:t>
            </a:r>
            <a:r>
              <a:rPr lang="en-US" sz="2400" i="1" dirty="0"/>
              <a:t>how teachers accomplish actions and behaviors</a:t>
            </a:r>
          </a:p>
          <a:p>
            <a:pPr>
              <a:spcBef>
                <a:spcPct val="50000"/>
              </a:spcBef>
            </a:pPr>
            <a:endParaRPr lang="en-US" sz="2400" b="1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n-US" sz="3600" b="1" dirty="0"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1AB7EE52-4363-42E1-A258-169D1656E492}" type="slidenum"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14800" y="1139324"/>
            <a:ext cx="4335137" cy="4927600"/>
          </a:xfrm>
          <a:prstGeom prst="rect">
            <a:avLst/>
          </a:prstGeom>
          <a:solidFill>
            <a:srgbClr val="EDEDE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1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Knowledge of Students &amp; Student Learning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 1.1 Demonstrate knowledge of child and adolescent development including cognitive, language, social, emotional, and physical developmental levels.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A) </a:t>
            </a:r>
            <a:r>
              <a:rPr lang="en-US" sz="2000" dirty="0">
                <a:latin typeface="+mn-lt"/>
              </a:rPr>
              <a:t>Describes developmental characteristics of students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5061" name="Line 9"/>
          <p:cNvSpPr>
            <a:spLocks noChangeShapeType="1"/>
          </p:cNvSpPr>
          <p:nvPr/>
        </p:nvSpPr>
        <p:spPr bwMode="auto">
          <a:xfrm flipH="1">
            <a:off x="2881813" y="1295400"/>
            <a:ext cx="1274763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3584575" y="2988481"/>
            <a:ext cx="682625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63" name="Rectangle 1"/>
          <p:cNvSpPr>
            <a:spLocks noChangeArrowheads="1"/>
          </p:cNvSpPr>
          <p:nvPr/>
        </p:nvSpPr>
        <p:spPr bwMode="auto">
          <a:xfrm>
            <a:off x="152399" y="340384"/>
            <a:ext cx="337528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+mj-lt"/>
              </a:rPr>
              <a:t>Standards</a:t>
            </a:r>
          </a:p>
          <a:p>
            <a:r>
              <a:rPr lang="en-US" sz="2400" i="1" dirty="0" smtClean="0">
                <a:latin typeface="+mj-lt"/>
              </a:rPr>
              <a:t>Broad </a:t>
            </a:r>
            <a:r>
              <a:rPr lang="en-US" sz="2400" i="1" dirty="0">
                <a:latin typeface="+mj-lt"/>
              </a:rPr>
              <a:t>area of knowledge/skills that research has shown to be essential </a:t>
            </a:r>
          </a:p>
        </p:txBody>
      </p:sp>
      <p:sp>
        <p:nvSpPr>
          <p:cNvPr id="45064" name="Rectangle 2"/>
          <p:cNvSpPr>
            <a:spLocks noChangeArrowheads="1"/>
          </p:cNvSpPr>
          <p:nvPr/>
        </p:nvSpPr>
        <p:spPr bwMode="auto">
          <a:xfrm>
            <a:off x="1447800" y="2646809"/>
            <a:ext cx="229871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+mj-lt"/>
              </a:rPr>
              <a:t>Elements</a:t>
            </a:r>
          </a:p>
          <a:p>
            <a:r>
              <a:rPr lang="en-US" sz="2400" i="1" dirty="0"/>
              <a:t>Define what teachers do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H="1">
            <a:off x="2951604" y="5386329"/>
            <a:ext cx="1274763" cy="0"/>
          </a:xfrm>
          <a:prstGeom prst="line">
            <a:avLst/>
          </a:prstGeom>
          <a:noFill/>
          <a:ln w="76200">
            <a:solidFill>
              <a:srgbClr val="FF5B0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129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427</Words>
  <Application>Microsoft Macintosh PowerPoint</Application>
  <PresentationFormat>On-screen Show (4:3)</PresentationFormat>
  <Paragraphs>112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New Administrators Preparation</vt:lpstr>
      <vt:lpstr>Group Norms</vt:lpstr>
      <vt:lpstr>PowerPoint Presentation</vt:lpstr>
      <vt:lpstr>Today’s Focus</vt:lpstr>
      <vt:lpstr>Pre Assessment Activity</vt:lpstr>
      <vt:lpstr>Why Teacher Standards ?</vt:lpstr>
      <vt:lpstr>How were they developed?</vt:lpstr>
      <vt:lpstr>Research</vt:lpstr>
      <vt:lpstr>PowerPoint Presentation</vt:lpstr>
      <vt:lpstr>Description of PI’s</vt:lpstr>
      <vt:lpstr>Improve Teaching and Learning</vt:lpstr>
      <vt:lpstr>District Plans</vt:lpstr>
      <vt:lpstr>Jigsaw Activity  </vt:lpstr>
      <vt:lpstr>Rubrics</vt:lpstr>
      <vt:lpstr>PowerPoint Presentation</vt:lpstr>
      <vt:lpstr>PowerPoint Presentation</vt:lpstr>
      <vt:lpstr>PowerPoint Presentation</vt:lpstr>
      <vt:lpstr>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Experiencing the Tri-State Rubric, Evidence Collection Tool &amp; Shifts in ELA</dc:title>
  <dc:creator>Freas, Elizabeth</dc:creator>
  <cp:lastModifiedBy>Sciolino, Julianna</cp:lastModifiedBy>
  <cp:revision>183</cp:revision>
  <cp:lastPrinted>2013-12-10T12:32:08Z</cp:lastPrinted>
  <dcterms:created xsi:type="dcterms:W3CDTF">2006-08-16T00:00:00Z</dcterms:created>
  <dcterms:modified xsi:type="dcterms:W3CDTF">2014-08-12T18:03:07Z</dcterms:modified>
</cp:coreProperties>
</file>