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5" r:id="rId2"/>
  </p:sldMasterIdLst>
  <p:notesMasterIdLst>
    <p:notesMasterId r:id="rId25"/>
  </p:notesMasterIdLst>
  <p:handoutMasterIdLst>
    <p:handoutMasterId r:id="rId26"/>
  </p:handoutMasterIdLst>
  <p:sldIdLst>
    <p:sldId id="267" r:id="rId3"/>
    <p:sldId id="268" r:id="rId4"/>
    <p:sldId id="269" r:id="rId5"/>
    <p:sldId id="270" r:id="rId6"/>
    <p:sldId id="271" r:id="rId7"/>
    <p:sldId id="272" r:id="rId8"/>
    <p:sldId id="315" r:id="rId9"/>
    <p:sldId id="320" r:id="rId10"/>
    <p:sldId id="325" r:id="rId11"/>
    <p:sldId id="330" r:id="rId12"/>
    <p:sldId id="331" r:id="rId13"/>
    <p:sldId id="273" r:id="rId14"/>
    <p:sldId id="274" r:id="rId15"/>
    <p:sldId id="293" r:id="rId16"/>
    <p:sldId id="295" r:id="rId17"/>
    <p:sldId id="296" r:id="rId18"/>
    <p:sldId id="309" r:id="rId19"/>
    <p:sldId id="310" r:id="rId20"/>
    <p:sldId id="311" r:id="rId21"/>
    <p:sldId id="312" r:id="rId22"/>
    <p:sldId id="313" r:id="rId23"/>
    <p:sldId id="31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1651" y="-3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26198-29E5-443A-A9AD-E82A16BF2D57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96338-72C0-4AF0-A6CD-8BB33D957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23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AE472-6939-490A-A325-AF8D2A6CE5C2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5C8E1-85E6-4618-846A-39F107707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0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F86C670-6924-4A6E-AB9F-15617A4AA6A6}" type="slidenum">
              <a:rPr lang="en-US" altLang="en-US" smtClean="0">
                <a:solidFill>
                  <a:srgbClr val="000000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6575"/>
            <a:ext cx="54864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Arial" pitchFamily="34" charset="0"/>
              </a:rPr>
              <a:t>We can associate</a:t>
            </a:r>
            <a:r>
              <a:rPr lang="en-US" altLang="en-US" baseline="0" dirty="0" smtClean="0">
                <a:solidFill>
                  <a:srgbClr val="000000"/>
                </a:solidFill>
                <a:latin typeface="Arial" pitchFamily="34" charset="0"/>
              </a:rPr>
              <a:t> these measures with the common core standards, but there are gaps that aren’t readily apparent.  </a:t>
            </a:r>
            <a:endParaRPr lang="en-US" altLang="en-US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F86C670-6924-4A6E-AB9F-15617A4AA6A6}" type="slidenum">
              <a:rPr lang="en-US" altLang="en-US" smtClean="0">
                <a:solidFill>
                  <a:srgbClr val="000000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6575"/>
            <a:ext cx="5486400" cy="41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00"/>
                </a:solidFill>
                <a:latin typeface="Arial" pitchFamily="34" charset="0"/>
              </a:rPr>
              <a:t>Here are the new aimswebPlus math measures.  Let’s start</a:t>
            </a:r>
            <a:r>
              <a:rPr lang="en-US" altLang="en-US" baseline="0" dirty="0" smtClean="0">
                <a:solidFill>
                  <a:srgbClr val="000000"/>
                </a:solidFill>
                <a:latin typeface="Arial" pitchFamily="34" charset="0"/>
              </a:rPr>
              <a:t> with early numeracy.  </a:t>
            </a:r>
            <a:r>
              <a:rPr lang="en-US" altLang="en-US" dirty="0" smtClean="0">
                <a:solidFill>
                  <a:srgbClr val="000000"/>
                </a:solidFill>
                <a:latin typeface="Arial" pitchFamily="34" charset="0"/>
              </a:rPr>
              <a:t>We’ve replaced</a:t>
            </a:r>
            <a:r>
              <a:rPr lang="en-US" altLang="en-US" baseline="0" dirty="0" smtClean="0">
                <a:solidFill>
                  <a:srgbClr val="000000"/>
                </a:solidFill>
                <a:latin typeface="Arial" pitchFamily="34" charset="0"/>
              </a:rPr>
              <a:t> oral counting with two new, brief measures that align with Common Core expectations and are robust indicators of math ability.  Number ID has been revised to improve CC alignment.  </a:t>
            </a:r>
          </a:p>
          <a:p>
            <a:pPr eaLnBrk="1" hangingPunct="1"/>
            <a:endParaRPr lang="en-US" altLang="en-US" baseline="0" dirty="0" smtClean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/>
            <a:r>
              <a:rPr lang="en-US" altLang="en-US" baseline="0" dirty="0" smtClean="0">
                <a:solidFill>
                  <a:srgbClr val="000000"/>
                </a:solidFill>
                <a:latin typeface="Arial" pitchFamily="34" charset="0"/>
              </a:rPr>
              <a:t>Quantity Discrimination is revised and renamed as Number Comparison, which now has CC alignment and greater sensitivity to growth.  We’ve added a more sophisticated number comparison measure, Number Triads, for grades 2 and up.</a:t>
            </a:r>
          </a:p>
          <a:p>
            <a:pPr eaLnBrk="1" hangingPunct="1"/>
            <a:endParaRPr lang="en-US" altLang="en-US" baseline="0" dirty="0" smtClean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/>
            <a:r>
              <a:rPr lang="en-US" altLang="en-US" baseline="0" dirty="0" smtClean="0">
                <a:solidFill>
                  <a:srgbClr val="000000"/>
                </a:solidFill>
                <a:latin typeface="Arial" pitchFamily="34" charset="0"/>
              </a:rPr>
              <a:t>We’ve also added Mental Computation and Math Facts to early numeracy to align with CC expectations.</a:t>
            </a:r>
          </a:p>
          <a:p>
            <a:pPr eaLnBrk="1" hangingPunct="1"/>
            <a:endParaRPr lang="en-US" altLang="en-US" baseline="0" dirty="0" smtClean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/>
            <a:endParaRPr lang="en-US" altLang="en-US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848EAA-4C8F-4AE2-8764-2AADF7E0FFBB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450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35874" indent="-283028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32115" indent="-226423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84961" indent="-226423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37806" indent="-226423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90653" indent="-2264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43499" indent="-2264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96345" indent="-2264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49190" indent="-2264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23DCBAD2-4867-4B8B-841B-28F1F09A6195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6575"/>
            <a:ext cx="5486400" cy="4113213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35874" indent="-283028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32115" indent="-226423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584961" indent="-226423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37806" indent="-226423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490653" indent="-2264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43499" indent="-2264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396345" indent="-2264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49190" indent="-22642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>
              <a:defRPr/>
            </a:pPr>
            <a:fld id="{C14CA4CF-9D8E-4BA7-9B29-E4B2F59FF85E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6575"/>
            <a:ext cx="5486400" cy="4113213"/>
          </a:xfrm>
        </p:spPr>
        <p:txBody>
          <a:bodyPr/>
          <a:lstStyle/>
          <a:p>
            <a:pPr eaLnBrk="1" hangingPunct="1">
              <a:defRPr/>
            </a:pPr>
            <a:endParaRPr lang="en-US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848EAA-4C8F-4AE2-8764-2AADF7E0FFB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648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  <a:cs typeface="ＭＳ Ｐゴシック" charset="0"/>
              </a:rPr>
              <a:t>So when you line these assessments up to the Common Core domains for reading, there are gaps.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848EAA-4C8F-4AE2-8764-2AADF7E0FFB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9309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are the new aimswebPlus reading measures. </a:t>
            </a:r>
          </a:p>
          <a:p>
            <a:endParaRPr lang="en-US" baseline="0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We’ve added new measures for print concepts, phonics, vocabulary.   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Nonsense word fluency has been replaced with High Frequency words, a more authentic measure better aligned with CC.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Oral reading has been revised in first grade, to include highly decodable words at the beginning of the passages, giving it a low enough floor to be used as a fall to spring measure of growth in first grade.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have replaced MAZE with two new measures for reading comprehension:  Passage comprehension is an untimed assessment, given only at screening/benchmarking.  Comprehension fluency is an innovative assessment of silent reading efficiency, which can also be used for progress monitoring.  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All assessments—except oral reading, are taken by the student online at grades 2 and up—no more paper and pencil or </a:t>
            </a:r>
            <a:r>
              <a:rPr lang="en-US" baseline="0" dirty="0" err="1" smtClean="0"/>
              <a:t>handscoring</a:t>
            </a:r>
            <a:r>
              <a:rPr lang="en-US" baseline="0" dirty="0" smtClean="0"/>
              <a:t>. 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848EAA-4C8F-4AE2-8764-2AADF7E0FFB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1346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  <a:cs typeface="ＭＳ Ｐゴシック" charset="0"/>
              </a:rPr>
              <a:t>I’d like to give you a brief overview of a new aimsweb assessments series under development, which we are called aimswebPlus.  The original aimsweb will still be available. 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  <a:cs typeface="ＭＳ Ｐゴシック" charset="0"/>
              </a:rPr>
              <a:t>aims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  <a:cs typeface="ＭＳ Ｐゴシック" charset="0"/>
              </a:rPr>
              <a:t>webPlus will be a new subscription option, using the same new aimsweb system.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Calibri" charset="0"/>
              <a:ea typeface="MS PGothic" pitchFamily="34" charset="-128"/>
              <a:cs typeface="ＭＳ Ｐゴシック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  <a:cs typeface="ＭＳ Ｐゴシック" charset="0"/>
              </a:rPr>
              <a:t>So what is aimswebPlus?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  <a:cs typeface="ＭＳ Ｐゴシック" charset="0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  <a:cs typeface="ＭＳ Ｐゴシック" charset="0"/>
              </a:rPr>
              <a:t>aimswebPlus is a new suite of assessments for grades K-12, that preserve all the benefits of the original aimsweb, but improves or replaces some of the original measures, adds a new layer of diagnostic assessment to screening/benchmark that is aligned to Common Core, and makes testing more convenient:  for grades 2 and the student takes the assessment online, with the exception of oral fluency.</a:t>
            </a:r>
          </a:p>
          <a:p>
            <a:pPr eaLnBrk="1" hangingPunct="1">
              <a:defRPr/>
            </a:pPr>
            <a:endParaRPr lang="en-US" dirty="0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B72ED-E31B-4CAB-8CC6-9267041D3301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1311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  <a:cs typeface="ＭＳ Ｐゴシック" charset="0"/>
              </a:rPr>
              <a:t>I’d like to give you a brief overview of a new aimsweb assessments series under development, which we are called aimswebPlus.  The original aimsweb will still be available. 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  <a:cs typeface="ＭＳ Ｐゴシック" charset="0"/>
              </a:rPr>
              <a:t>aims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  <a:cs typeface="ＭＳ Ｐゴシック" charset="0"/>
              </a:rPr>
              <a:t>webPlus will be a new subscription option, using the same new aimsweb system.</a:t>
            </a:r>
          </a:p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Calibri" charset="0"/>
              <a:ea typeface="MS PGothic" pitchFamily="34" charset="-128"/>
              <a:cs typeface="ＭＳ Ｐゴシック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  <a:cs typeface="ＭＳ Ｐゴシック" charset="0"/>
              </a:rPr>
              <a:t>So what is aimswebPlus?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  <a:cs typeface="ＭＳ Ｐゴシック" charset="0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Calibri" charset="0"/>
                <a:ea typeface="MS PGothic" pitchFamily="34" charset="-128"/>
                <a:cs typeface="ＭＳ Ｐゴシック" charset="0"/>
              </a:rPr>
              <a:t>aimswebPlus is a new suite of assessments for grades K-12, that preserve all the benefits of the original aimsweb, but improves or replaces some of the original measures, adds a new layer of diagnostic assessment to screening/benchmark that is aligned to Common Core, and makes testing more convenient:  for grades 2 and the student takes the assessment online, with the exception of oral fluency.</a:t>
            </a:r>
          </a:p>
          <a:p>
            <a:pPr eaLnBrk="1" hangingPunct="1">
              <a:defRPr/>
            </a:pPr>
            <a:endParaRPr lang="en-US" dirty="0" smtClean="0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earson_Bar_Teal_CMY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4275"/>
            <a:ext cx="91440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2968" y="5104581"/>
            <a:ext cx="6751484" cy="1532193"/>
          </a:xfrm>
        </p:spPr>
        <p:txBody>
          <a:bodyPr anchor="t">
            <a:normAutofit/>
          </a:bodyPr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70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earson_Bar_Teal_CMY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4275"/>
            <a:ext cx="91440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774" y="1892710"/>
            <a:ext cx="8135478" cy="4449095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cap="none">
                <a:solidFill>
                  <a:schemeClr val="tx2">
                    <a:alpha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197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14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9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442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45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9486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616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90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0805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2742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52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5549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earson_Bar_Teal_CMY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4275"/>
            <a:ext cx="91440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2968" y="5104581"/>
            <a:ext cx="6751484" cy="1532193"/>
          </a:xfrm>
        </p:spPr>
        <p:txBody>
          <a:bodyPr anchor="t">
            <a:normAutofit/>
          </a:bodyPr>
          <a:lstStyle>
            <a:lvl1pPr algn="l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5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earson_Bar_Teal_CMY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4275"/>
            <a:ext cx="91440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774" y="1892710"/>
            <a:ext cx="8135478" cy="4449095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cap="none">
                <a:solidFill>
                  <a:schemeClr val="tx2">
                    <a:alpha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018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earson_Bar_Teal_CMY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4275"/>
            <a:ext cx="91440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774" y="1892710"/>
            <a:ext cx="8135478" cy="4449095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cap="none">
                <a:solidFill>
                  <a:schemeClr val="tx2">
                    <a:alpha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76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Pearson_Bar_Teal_CMY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4275"/>
            <a:ext cx="91440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774" y="1892710"/>
            <a:ext cx="8135478" cy="4449095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cap="none">
                <a:solidFill>
                  <a:schemeClr val="tx2">
                    <a:alpha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3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60E2B-C02C-4FDC-B056-4FCA3A3F61E4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2354E-0318-492B-A726-321BB5FF7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0E2B-C02C-4FDC-B056-4FCA3A3F61E4}" type="datetimeFigureOut">
              <a:rPr lang="en-US" smtClean="0"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2354E-0318-492B-A726-321BB5FF7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4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60E2B-C02C-4FDC-B056-4FCA3A3F61E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2354E-0318-492B-A726-321BB5FF7C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2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1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sa.aimsweb.pearson.com/Teacher/Index" TargetMode="Externa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 bwMode="auto">
          <a:xfrm>
            <a:off x="2073275" y="4856163"/>
            <a:ext cx="6751638" cy="1068387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dirty="0" smtClean="0"/>
              <a:t>aims</a:t>
            </a:r>
            <a:r>
              <a:rPr lang="en-US" altLang="en-US" sz="4000" dirty="0" smtClean="0"/>
              <a:t>webPlus overview</a:t>
            </a:r>
            <a:br>
              <a:rPr lang="en-US" altLang="en-US" sz="4000" dirty="0" smtClean="0"/>
            </a:br>
            <a:endParaRPr lang="en-US" altLang="en-US" sz="24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 smtClean="0"/>
              <a:t>Passage Comprehension</a:t>
            </a:r>
            <a:endParaRPr lang="en-US" altLang="en-US" b="0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460" y="1527810"/>
            <a:ext cx="8263890" cy="4876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 smtClean="0"/>
              <a:t>Comprehension </a:t>
            </a:r>
            <a:r>
              <a:rPr lang="en-US" altLang="en-US" sz="2400" dirty="0"/>
              <a:t>content and questions were </a:t>
            </a:r>
            <a:r>
              <a:rPr lang="en-US" altLang="en-US" sz="2400" dirty="0" smtClean="0"/>
              <a:t>designed to: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measure understanding </a:t>
            </a:r>
            <a:r>
              <a:rPr lang="en-US" altLang="en-US" sz="2000" dirty="0"/>
              <a:t>of informational and literary </a:t>
            </a:r>
            <a:r>
              <a:rPr lang="en-US" altLang="en-US" sz="2000" dirty="0" smtClean="0"/>
              <a:t>text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meet a range of CCSS </a:t>
            </a:r>
            <a:r>
              <a:rPr lang="en-US" altLang="en-US" sz="2000" dirty="0" smtClean="0"/>
              <a:t>expectations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</a:t>
            </a:r>
            <a:r>
              <a:rPr lang="en-US" altLang="en-US" sz="2000" dirty="0"/>
              <a:t>ssess </a:t>
            </a:r>
            <a:r>
              <a:rPr lang="en-US" altLang="en-US" sz="2000" dirty="0" smtClean="0"/>
              <a:t>essential literal/recall </a:t>
            </a:r>
            <a:r>
              <a:rPr lang="en-US" altLang="en-US" sz="2000" dirty="0"/>
              <a:t>and higher-level inferential questions about </a:t>
            </a:r>
            <a:r>
              <a:rPr lang="en-US" altLang="en-US" sz="2000" dirty="0" smtClean="0"/>
              <a:t>text on grade level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 smtClean="0"/>
              <a:t>The passages</a:t>
            </a:r>
            <a:endParaRPr lang="en-US" altLang="en-US" sz="2400" dirty="0"/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Informational Text – 50%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Literary Text – 50%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All questions reflect CCSS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Vocabulary in context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/>
              <a:t>Leveled using </a:t>
            </a:r>
            <a:r>
              <a:rPr lang="en-US" altLang="en-US" sz="2000" dirty="0" smtClean="0"/>
              <a:t>Pearson’s Reading </a:t>
            </a:r>
            <a:r>
              <a:rPr lang="en-US" altLang="en-US" sz="2000" dirty="0"/>
              <a:t>Maturity Metric</a:t>
            </a:r>
          </a:p>
          <a:p>
            <a:pPr lvl="1">
              <a:spcAft>
                <a:spcPts val="600"/>
              </a:spcAft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202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 smtClean="0"/>
              <a:t>Comprehension Fluency</a:t>
            </a:r>
            <a:endParaRPr lang="en-US" altLang="en-US" b="0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527810"/>
            <a:ext cx="7936230" cy="4876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000" dirty="0" smtClean="0"/>
              <a:t>New attempt to assess comprehension-based silent reading rate in an ecologically valid and psychometrically sound way</a:t>
            </a:r>
          </a:p>
          <a:p>
            <a:pPr>
              <a:spcAft>
                <a:spcPts val="600"/>
              </a:spcAft>
            </a:pPr>
            <a:r>
              <a:rPr lang="en-US" altLang="en-US" sz="2000" dirty="0" smtClean="0"/>
              <a:t>Objectives for the </a:t>
            </a:r>
            <a:r>
              <a:rPr lang="en-US" altLang="en-US" sz="2000" i="1" dirty="0" smtClean="0"/>
              <a:t>Comprehension Fluency</a:t>
            </a:r>
            <a:r>
              <a:rPr lang="en-US" altLang="en-US" sz="2000" dirty="0" smtClean="0"/>
              <a:t> test:</a:t>
            </a:r>
          </a:p>
          <a:p>
            <a:pPr lvl="1">
              <a:spcAft>
                <a:spcPts val="600"/>
              </a:spcAft>
            </a:pPr>
            <a:r>
              <a:rPr lang="en-US" altLang="en-US" sz="1800" dirty="0" smtClean="0"/>
              <a:t>Force the student to try to understand the </a:t>
            </a:r>
            <a:r>
              <a:rPr lang="en-US" altLang="en-US" sz="1800" i="1" dirty="0" smtClean="0"/>
              <a:t>gist</a:t>
            </a:r>
            <a:r>
              <a:rPr lang="en-US" altLang="en-US" sz="1800" dirty="0" smtClean="0"/>
              <a:t> of realistic text as he or she reads.</a:t>
            </a:r>
          </a:p>
          <a:p>
            <a:pPr lvl="1">
              <a:spcAft>
                <a:spcPts val="600"/>
              </a:spcAft>
            </a:pPr>
            <a:r>
              <a:rPr lang="en-US" altLang="en-US" sz="1800" dirty="0" smtClean="0"/>
              <a:t>Use very easy comprehension questions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altLang="en-US" sz="1400" dirty="0" smtClean="0"/>
              <a:t>Purpose of the test is not to measure </a:t>
            </a:r>
            <a:r>
              <a:rPr lang="en-US" altLang="en-US" sz="1400" i="1" dirty="0" smtClean="0"/>
              <a:t>ability</a:t>
            </a:r>
            <a:r>
              <a:rPr lang="en-US" altLang="en-US" sz="1400" dirty="0" smtClean="0"/>
              <a:t> to comprehend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altLang="en-US" sz="1400" dirty="0" smtClean="0"/>
              <a:t>Purpose of the questions is to make the student </a:t>
            </a:r>
            <a:r>
              <a:rPr lang="en-US" altLang="en-US" sz="1400" i="1" dirty="0" smtClean="0"/>
              <a:t>pay attention</a:t>
            </a:r>
            <a:endParaRPr lang="en-US" altLang="en-US" sz="1400" dirty="0" smtClean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altLang="en-US" sz="1400" dirty="0" smtClean="0"/>
              <a:t>Student doesn’t know what the question will be about, so he/she has to try to understand the entire text</a:t>
            </a:r>
          </a:p>
          <a:p>
            <a:pPr lvl="1">
              <a:spcAft>
                <a:spcPts val="600"/>
              </a:spcAft>
            </a:pPr>
            <a:r>
              <a:rPr lang="en-US" altLang="en-US" sz="1800" dirty="0" smtClean="0"/>
              <a:t>Computer-administered</a:t>
            </a:r>
          </a:p>
          <a:p>
            <a:pPr lvl="1">
              <a:spcAft>
                <a:spcPts val="600"/>
              </a:spcAft>
            </a:pPr>
            <a:r>
              <a:rPr lang="en-US" altLang="en-US" sz="1800" dirty="0" smtClean="0"/>
              <a:t>Correlate well with </a:t>
            </a:r>
            <a:r>
              <a:rPr lang="en-US" altLang="en-US" sz="1800" dirty="0" err="1" smtClean="0"/>
              <a:t>unspeeded</a:t>
            </a:r>
            <a:r>
              <a:rPr lang="en-US" altLang="en-US" sz="1800" dirty="0" smtClean="0"/>
              <a:t> reading comprehension</a:t>
            </a:r>
          </a:p>
          <a:p>
            <a:pPr lvl="1">
              <a:spcAft>
                <a:spcPts val="600"/>
              </a:spcAft>
            </a:pPr>
            <a:r>
              <a:rPr lang="en-US" altLang="en-US" sz="1800" dirty="0"/>
              <a:t>S</a:t>
            </a:r>
            <a:r>
              <a:rPr lang="en-US" altLang="en-US" sz="1800" dirty="0" smtClean="0"/>
              <a:t>ensitive to growth (like Oral Reading)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418194" y="5566410"/>
            <a:ext cx="737235" cy="64633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  <a:hlinkClick r:id="rId2"/>
              </a:rPr>
              <a:t>demo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075265" y="541020"/>
            <a:ext cx="1066800" cy="407670"/>
          </a:xfrm>
          <a:prstGeom prst="rect">
            <a:avLst/>
          </a:prstGeom>
          <a:solidFill>
            <a:schemeClr val="tx2"/>
          </a:solidFill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lucida grande (Body)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lucida grande (Body)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lucida grande (Body)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lucida grande (Body)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i="1" dirty="0" smtClean="0">
                <a:solidFill>
                  <a:srgbClr val="FFFFFF"/>
                </a:solidFill>
              </a:rPr>
              <a:t>New</a:t>
            </a:r>
            <a:endParaRPr lang="en-US" sz="24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1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5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flipV="1">
            <a:off x="8024813" y="4821238"/>
            <a:ext cx="0" cy="0"/>
          </a:xfrm>
          <a:prstGeom prst="straightConnector1">
            <a:avLst/>
          </a:prstGeom>
          <a:noFill/>
          <a:ln w="38100" algn="ctr">
            <a:solidFill>
              <a:srgbClr val="00817E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775770"/>
              </p:ext>
            </p:extLst>
          </p:nvPr>
        </p:nvGraphicFramePr>
        <p:xfrm>
          <a:off x="0" y="1458095"/>
          <a:ext cx="9156032" cy="3325892"/>
        </p:xfrm>
        <a:graphic>
          <a:graphicData uri="http://schemas.openxmlformats.org/drawingml/2006/table">
            <a:tbl>
              <a:tblPr firstRow="1" firstCol="1" bandRow="1"/>
              <a:tblGrid>
                <a:gridCol w="1890584"/>
                <a:gridCol w="1692875"/>
                <a:gridCol w="506627"/>
                <a:gridCol w="203887"/>
                <a:gridCol w="203887"/>
                <a:gridCol w="203886"/>
                <a:gridCol w="203886"/>
                <a:gridCol w="203886"/>
                <a:gridCol w="203886"/>
                <a:gridCol w="203886"/>
                <a:gridCol w="203886"/>
                <a:gridCol w="488974"/>
                <a:gridCol w="488974"/>
                <a:gridCol w="488974"/>
                <a:gridCol w="488974"/>
                <a:gridCol w="488974"/>
                <a:gridCol w="488974"/>
                <a:gridCol w="501012"/>
              </a:tblGrid>
              <a:tr h="197708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Common Core State </a:t>
                      </a:r>
                      <a:r>
                        <a:rPr lang="en-US" sz="12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Standards Area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Measure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Time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BBS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Paper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grid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Grade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9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K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8-12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</a:tr>
              <a:tr h="161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W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W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853">
                <a:tc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Counting &amp; cardinality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Oral </a:t>
                      </a:r>
                      <a:r>
                        <a:rPr lang="en-US" sz="105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Counting</a:t>
                      </a:r>
                      <a:endParaRPr lang="en-US" sz="105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1 min</a:t>
                      </a:r>
                      <a:endParaRPr lang="en-US" sz="9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en-US" sz="9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en-US" sz="9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en-US" sz="9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853">
                <a:tc>
                  <a:txBody>
                    <a:bodyPr/>
                    <a:lstStyle/>
                    <a:p>
                      <a:pPr marL="0" marR="0" fontAlgn="base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Number awareness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Number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Identification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85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Number sense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Quantity</a:t>
                      </a:r>
                      <a:r>
                        <a:rPr lang="en-US" sz="105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Discrimination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Missing Number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x</a:t>
                      </a:r>
                      <a:endParaRPr lang="en-US" sz="9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8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Computation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M-COMP</a:t>
                      </a:r>
                      <a:endParaRPr lang="en-US" sz="105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8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Problem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solving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M-CAP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8-10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72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Screening admin time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12</a:t>
                      </a:r>
                      <a:r>
                        <a:rPr lang="en-US" sz="9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16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18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18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Progress monitoring admin time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1-4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1-8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7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8-16 </a:t>
                      </a:r>
                      <a:r>
                        <a:rPr lang="en-US" sz="87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875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7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8-16 </a:t>
                      </a:r>
                      <a:r>
                        <a:rPr lang="en-US" sz="87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875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7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8-16 </a:t>
                      </a:r>
                      <a:r>
                        <a:rPr lang="en-US" sz="87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875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7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8-16 </a:t>
                      </a:r>
                      <a:r>
                        <a:rPr lang="en-US" sz="87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875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7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8-16 </a:t>
                      </a:r>
                      <a:r>
                        <a:rPr lang="en-US" sz="87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875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7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8-18 </a:t>
                      </a:r>
                      <a:r>
                        <a:rPr lang="en-US" sz="87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875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7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8-18 </a:t>
                      </a:r>
                      <a:r>
                        <a:rPr lang="en-US" sz="875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875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0" dirty="0" smtClean="0"/>
              <a:t>original</a:t>
            </a:r>
            <a:r>
              <a:rPr lang="en-US" altLang="en-US" dirty="0" smtClean="0"/>
              <a:t> aims</a:t>
            </a:r>
            <a:r>
              <a:rPr lang="en-US" altLang="en-US" b="0" dirty="0" smtClean="0"/>
              <a:t>web assessments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4783987"/>
            <a:ext cx="9156032" cy="14796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7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 flipV="1">
            <a:off x="8024813" y="4821238"/>
            <a:ext cx="0" cy="0"/>
          </a:xfrm>
          <a:prstGeom prst="straightConnector1">
            <a:avLst/>
          </a:prstGeom>
          <a:noFill/>
          <a:ln w="38100" algn="ctr">
            <a:solidFill>
              <a:srgbClr val="00817E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800724"/>
              </p:ext>
            </p:extLst>
          </p:nvPr>
        </p:nvGraphicFramePr>
        <p:xfrm>
          <a:off x="0" y="1458095"/>
          <a:ext cx="9155430" cy="4829304"/>
        </p:xfrm>
        <a:graphic>
          <a:graphicData uri="http://schemas.openxmlformats.org/drawingml/2006/table">
            <a:tbl>
              <a:tblPr firstRow="1" firstCol="1" bandRow="1"/>
              <a:tblGrid>
                <a:gridCol w="1890584"/>
                <a:gridCol w="1692875"/>
                <a:gridCol w="506627"/>
                <a:gridCol w="203887"/>
                <a:gridCol w="203887"/>
                <a:gridCol w="203886"/>
                <a:gridCol w="203886"/>
                <a:gridCol w="203886"/>
                <a:gridCol w="203886"/>
                <a:gridCol w="203886"/>
                <a:gridCol w="203886"/>
                <a:gridCol w="488974"/>
                <a:gridCol w="488974"/>
                <a:gridCol w="488974"/>
                <a:gridCol w="488974"/>
                <a:gridCol w="488974"/>
                <a:gridCol w="488974"/>
                <a:gridCol w="500410"/>
              </a:tblGrid>
              <a:tr h="197708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Common Core State </a:t>
                      </a:r>
                      <a:r>
                        <a:rPr lang="en-US" sz="12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Standards Area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Measure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Time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BBS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OSA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grid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Grade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29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K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8-12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</a:tr>
              <a:tr h="1619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W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W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BC9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5853">
                <a:tc rowSpan="2">
                  <a:txBody>
                    <a:bodyPr/>
                    <a:lstStyle/>
                    <a:p>
                      <a:pPr marL="0" marR="0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Counting &amp; cardinality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Quantity Total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Quantity Match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853">
                <a:tc>
                  <a:txBody>
                    <a:bodyPr/>
                    <a:lstStyle/>
                    <a:p>
                      <a:pPr marL="0" marR="0" fontAlgn="base"/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Number awareness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Number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ID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85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Number sense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Number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Comparison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Number Triads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853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Computation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Math Facts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Mental Computation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4 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853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Problem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solving 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(3-5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items per CCSS domain)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Concepts &amp; Applications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10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effectLst/>
                        <a:latin typeface="+mn-lt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58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20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072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Screening admin time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14-16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13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28 min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28 min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28 min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28 min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28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28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28 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9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Progress monitoring admin time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1-2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1-2  </a:t>
                      </a: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4BC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3-7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3-7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3-7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3-7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3-7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3-7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3-7 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aims</a:t>
            </a:r>
            <a:r>
              <a:rPr lang="en-US" altLang="en-US" b="0" dirty="0" smtClean="0"/>
              <a:t>webPlus assessments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92667" y="1999888"/>
            <a:ext cx="1677847" cy="767525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78817" y="3115498"/>
            <a:ext cx="1677847" cy="762330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898217" y="3900688"/>
            <a:ext cx="1677847" cy="1071362"/>
          </a:xfrm>
          <a:prstGeom prst="roundRect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4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6474" y="2029870"/>
            <a:ext cx="8135478" cy="16969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400" dirty="0" smtClean="0"/>
              <a:t>aims</a:t>
            </a:r>
            <a:r>
              <a:rPr lang="en-US" altLang="en-US" sz="4400" b="0" dirty="0" smtClean="0"/>
              <a:t>webPlus Math</a:t>
            </a:r>
          </a:p>
        </p:txBody>
      </p:sp>
    </p:spTree>
    <p:extLst>
      <p:ext uri="{BB962C8B-B14F-4D97-AF65-F5344CB8AC3E}">
        <p14:creationId xmlns:p14="http://schemas.microsoft.com/office/powerpoint/2010/main" val="127572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r>
              <a:rPr lang="en-US" b="0" dirty="0" smtClean="0"/>
              <a:t>webPlus Early Numeracy 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Early Numeracy PM measures</a:t>
            </a:r>
          </a:p>
          <a:p>
            <a:pPr marL="457200" lvl="1" indent="-342900">
              <a:spcBef>
                <a:spcPts val="1200"/>
              </a:spcBef>
              <a:buFontTx/>
              <a:buChar char="•"/>
            </a:pPr>
            <a:r>
              <a:rPr lang="en-US" sz="2000" dirty="0" smtClean="0"/>
              <a:t>Kindergarten: </a:t>
            </a:r>
            <a:r>
              <a:rPr lang="en-US" sz="2000" dirty="0"/>
              <a:t>Emphasis on quantity and </a:t>
            </a:r>
            <a:r>
              <a:rPr lang="en-US" sz="2000" dirty="0" smtClean="0"/>
              <a:t>cardinality</a:t>
            </a:r>
          </a:p>
          <a:p>
            <a:pPr lvl="1">
              <a:spcBef>
                <a:spcPts val="600"/>
              </a:spcBef>
            </a:pPr>
            <a:r>
              <a:rPr lang="en-US" sz="1600" dirty="0"/>
              <a:t>Number Naming – thru 20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Quantity Total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Quantity Match (W, S only)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Grade 1: emphasis on addition/subtraction facts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Number Comparison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Math Facts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Mental Computation (W, S only)</a:t>
            </a:r>
          </a:p>
          <a:p>
            <a:pPr>
              <a:spcBef>
                <a:spcPts val="1200"/>
              </a:spcBef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37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Calibri" panose="020F0502020204030204" pitchFamily="34" charset="0"/>
              </a:rPr>
              <a:t>aims</a:t>
            </a:r>
            <a:r>
              <a:rPr lang="en-US" b="0" dirty="0" smtClean="0">
                <a:cs typeface="Calibri" panose="020F0502020204030204" pitchFamily="34" charset="0"/>
              </a:rPr>
              <a:t>webPlus Math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110"/>
            <a:ext cx="8469630" cy="4449763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Concepts &amp; Applications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K through Grade 8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Measures concept knowledge and problem solving skills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Items written to assess Common Core State Standards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Grades 2 – 8: Online testing; 30 multiple-choice items per form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K &amp; 1: individual administration with </a:t>
            </a:r>
            <a:r>
              <a:rPr lang="en-US" sz="1800" dirty="0"/>
              <a:t>paper or </a:t>
            </a:r>
            <a:r>
              <a:rPr lang="en-US" sz="1800" dirty="0" smtClean="0"/>
              <a:t>tablet/handheld </a:t>
            </a:r>
            <a:r>
              <a:rPr lang="en-US" sz="1800" dirty="0"/>
              <a:t>digital record </a:t>
            </a:r>
            <a:r>
              <a:rPr lang="en-US" sz="1800" dirty="0" smtClean="0"/>
              <a:t>form; 25 items per grade; Multiple Choice &amp; short response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3 forms (Fall, Winter, Spring) per grade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Vertically scaled in grades 2 – 8 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1800" dirty="0" smtClean="0"/>
              <a:t>Total score is designed to provide an </a:t>
            </a:r>
            <a:r>
              <a:rPr lang="en-US" sz="1800" dirty="0"/>
              <a:t>estimate of math </a:t>
            </a:r>
            <a:r>
              <a:rPr lang="en-US" sz="1800" dirty="0" smtClean="0"/>
              <a:t>achievement and to contribute to the prediction of student performance on the end-of-year state tests</a:t>
            </a:r>
            <a:endParaRPr lang="en-US" sz="18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5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5221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691065"/>
              </p:ext>
            </p:extLst>
          </p:nvPr>
        </p:nvGraphicFramePr>
        <p:xfrm>
          <a:off x="0" y="1061387"/>
          <a:ext cx="9144000" cy="5156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6234"/>
                <a:gridCol w="2151356"/>
                <a:gridCol w="1672590"/>
                <a:gridCol w="1946910"/>
                <a:gridCol w="1946910"/>
              </a:tblGrid>
              <a:tr h="58318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Configuration</a:t>
                      </a:r>
                      <a:r>
                        <a:rPr lang="en-US" sz="1400" baseline="0" dirty="0" smtClean="0"/>
                        <a:t> &amp; Scores</a:t>
                      </a:r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Concepts &amp; Applications</a:t>
                      </a:r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Number Triads</a:t>
                      </a:r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Mental Computation</a:t>
                      </a:r>
                      <a:endParaRPr lang="en-US" sz="1400" b="1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74320">
                <a:tc rowSpan="6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Configuration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Grades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2 - 8</a:t>
                      </a:r>
                      <a:endParaRPr lang="en-US" sz="1000" dirty="0"/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2 - 8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2 - 8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Administration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Online</a:t>
                      </a:r>
                      <a:endParaRPr lang="en-US" sz="1000" dirty="0"/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Online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Online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5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Purpose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Screen/benchmark</a:t>
                      </a:r>
                      <a:endParaRPr lang="en-US" sz="1000" dirty="0"/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Screen/benchmark</a:t>
                      </a:r>
                      <a:r>
                        <a:rPr lang="en-US" sz="1000" baseline="0" dirty="0" smtClean="0"/>
                        <a:t> &amp; Progress monitor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Screen/benchmark</a:t>
                      </a:r>
                      <a:r>
                        <a:rPr lang="en-US" sz="1000" baseline="0" dirty="0" smtClean="0"/>
                        <a:t> &amp; Progress monitor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Items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30</a:t>
                      </a:r>
                      <a:endParaRPr lang="en-US" sz="1000" dirty="0"/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40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42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Forms per</a:t>
                      </a:r>
                      <a:r>
                        <a:rPr lang="en-US" sz="1200" baseline="0" dirty="0" smtClean="0"/>
                        <a:t> grade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5740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Testing time </a:t>
                      </a:r>
                      <a:endParaRPr lang="en-US" sz="1200" dirty="0"/>
                    </a:p>
                  </a:txBody>
                  <a:tcPr marR="0" anchor="ctr"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20 minutes</a:t>
                      </a:r>
                      <a:endParaRPr lang="en-US" sz="1000" dirty="0"/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 minutes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 minutes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9027">
                <a:tc rowSpan="7"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Scores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Raw</a:t>
                      </a:r>
                      <a:endParaRPr lang="en-US" sz="1200" dirty="0"/>
                    </a:p>
                  </a:txBody>
                  <a:tcPr marR="0" anchor="ctr"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ym typeface="Wingdings 2"/>
                        </a:rPr>
                        <a:t></a:t>
                      </a:r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ym typeface="Wingdings 2"/>
                        </a:rPr>
                        <a:t></a:t>
                      </a:r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ym typeface="Wingdings 2"/>
                        </a:rPr>
                        <a:t></a:t>
                      </a:r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426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Percentile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ym typeface="Wingdings 2"/>
                        </a:rPr>
                        <a:t></a:t>
                      </a:r>
                      <a:endParaRPr lang="en-US" sz="1400" dirty="0"/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ym typeface="Wingdings 2"/>
                        </a:rPr>
                        <a:t></a:t>
                      </a:r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ym typeface="Wingdings 2"/>
                        </a:rPr>
                        <a:t></a:t>
                      </a:r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099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Composite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Concepts</a:t>
                      </a:r>
                      <a:r>
                        <a:rPr lang="en-US" sz="1000" baseline="0" dirty="0" smtClean="0"/>
                        <a:t> &amp; Applications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+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Number Triads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+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Mental Computation</a:t>
                      </a:r>
                      <a:endParaRPr lang="en-US" sz="1000" dirty="0"/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/>
                        <a:t>Number Triads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+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Mental Computation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/>
                        <a:t>Number Triads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+</a:t>
                      </a:r>
                    </a:p>
                    <a:p>
                      <a:pPr algn="ctr"/>
                      <a:r>
                        <a:rPr lang="en-US" sz="1000" baseline="0" dirty="0" smtClean="0"/>
                        <a:t>Mental Computation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05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ROI &amp; Student Growth</a:t>
                      </a:r>
                      <a:r>
                        <a:rPr lang="en-US" sz="1200" baseline="0" dirty="0" smtClean="0"/>
                        <a:t> %tile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Maybe</a:t>
                      </a:r>
                      <a:endParaRPr lang="en-US" sz="1000" dirty="0"/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 2"/>
                        </a:rPr>
                        <a:t></a:t>
                      </a:r>
                      <a:endParaRPr lang="en-US" sz="14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 2"/>
                        </a:rPr>
                        <a:t></a:t>
                      </a:r>
                      <a:endParaRPr lang="en-US" sz="1400" dirty="0" smtClean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05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Strengths</a:t>
                      </a:r>
                      <a:r>
                        <a:rPr lang="en-US" sz="1200" baseline="0" dirty="0" smtClean="0"/>
                        <a:t> &amp; Weaknesses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 2"/>
                        </a:rPr>
                        <a:t></a:t>
                      </a:r>
                      <a:endParaRPr lang="en-US" sz="1400" dirty="0" smtClean="0"/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Maybe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Maybe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05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Grade equivalency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Maybe</a:t>
                      </a:r>
                      <a:endParaRPr lang="en-US" sz="1000" dirty="0"/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7052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Vertical scale</a:t>
                      </a:r>
                      <a:r>
                        <a:rPr lang="en-US" sz="1200" baseline="0" dirty="0" smtClean="0"/>
                        <a:t> score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ym typeface="Wingdings 2"/>
                        </a:rPr>
                        <a:t></a:t>
                      </a:r>
                      <a:endParaRPr lang="en-US" sz="1400" dirty="0" smtClean="0"/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94310"/>
            <a:ext cx="8672582" cy="1166178"/>
          </a:xfrm>
        </p:spPr>
        <p:txBody>
          <a:bodyPr/>
          <a:lstStyle/>
          <a:p>
            <a:r>
              <a:rPr lang="en-US" sz="3600" dirty="0" smtClean="0">
                <a:cs typeface="Calibri" panose="020F0502020204030204" pitchFamily="34" charset="0"/>
              </a:rPr>
              <a:t>aims</a:t>
            </a:r>
            <a:r>
              <a:rPr lang="en-US" sz="3600" b="0" dirty="0" smtClean="0">
                <a:cs typeface="Calibri" panose="020F0502020204030204" pitchFamily="34" charset="0"/>
              </a:rPr>
              <a:t>webPlus math</a:t>
            </a:r>
            <a:endParaRPr lang="en-US" sz="3600" b="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77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94310"/>
            <a:ext cx="8672582" cy="1166178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MS PGothic" pitchFamily="34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Lucida Grande (Headings)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Lucida Grande (Headings)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Lucida Grande (Headings)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Lucida Grande (Headings)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Lucida Grande (Headings)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Lucida Grande (Headings)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Lucida Grande (Headings)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Lucida Grande (Headings)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3600" dirty="0" smtClean="0">
                <a:solidFill>
                  <a:srgbClr val="22B59C"/>
                </a:solidFill>
                <a:cs typeface="Calibri" panose="020F0502020204030204" pitchFamily="34" charset="0"/>
              </a:rPr>
              <a:t>aims</a:t>
            </a:r>
            <a:r>
              <a:rPr lang="en-US" sz="3600" b="0" dirty="0" smtClean="0">
                <a:solidFill>
                  <a:srgbClr val="22B59C"/>
                </a:solidFill>
                <a:cs typeface="Calibri" panose="020F0502020204030204" pitchFamily="34" charset="0"/>
              </a:rPr>
              <a:t>webPlus Math</a:t>
            </a:r>
            <a:endParaRPr lang="en-US" sz="3600" b="0" dirty="0">
              <a:solidFill>
                <a:srgbClr val="22B59C"/>
              </a:solidFill>
              <a:cs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518346"/>
              </p:ext>
            </p:extLst>
          </p:nvPr>
        </p:nvGraphicFramePr>
        <p:xfrm>
          <a:off x="22871" y="1637030"/>
          <a:ext cx="9121117" cy="4547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49"/>
                <a:gridCol w="2708910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  <a:gridCol w="271598"/>
              </a:tblGrid>
              <a:tr h="370840">
                <a:tc rowSpan="3"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Common Core Area and 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 smtClean="0"/>
                        <a:t>Domain</a:t>
                      </a:r>
                      <a:endParaRPr lang="en-US" sz="1600" dirty="0"/>
                    </a:p>
                  </a:txBody>
                  <a:tcPr anchor="ctr"/>
                </a:tc>
                <a:tc rowSpan="3"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gridSpan="21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Grade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3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4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5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6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7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8-12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</a:tr>
              <a:tr h="261620">
                <a:tc gridSpan="2" v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W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W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W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W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W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W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F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W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/>
                        <a:t>S</a:t>
                      </a:r>
                      <a:endParaRPr lang="en-US" sz="900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302401"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Algebra</a:t>
                      </a:r>
                      <a:endParaRPr lang="en-US" sz="1200" b="1" dirty="0"/>
                    </a:p>
                  </a:txBody>
                  <a:tcPr marL="0" marR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Operations</a:t>
                      </a:r>
                      <a:r>
                        <a:rPr lang="en-US" sz="1200" baseline="0" dirty="0" smtClean="0"/>
                        <a:t> &amp; Algebraic Thinking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 marL="0" marR="0"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01">
                <a:tc v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Expressions &amp; Equations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16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14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13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01">
                <a:tc v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Functions</a:t>
                      </a:r>
                      <a:endParaRPr lang="en-US" sz="1200" dirty="0"/>
                    </a:p>
                  </a:txBody>
                  <a:tcPr marR="0" anchor="ctr"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01">
                <a:tc row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Number</a:t>
                      </a:r>
                      <a:endParaRPr lang="en-US" sz="1200" b="1" dirty="0"/>
                    </a:p>
                  </a:txBody>
                  <a:tcPr marL="0" marR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&amp; Operations in Base</a:t>
                      </a:r>
                      <a:r>
                        <a:rPr lang="en-US" sz="1200" baseline="0" dirty="0" smtClean="0"/>
                        <a:t> 10</a:t>
                      </a:r>
                      <a:endParaRPr lang="en-US" sz="1200" dirty="0"/>
                    </a:p>
                  </a:txBody>
                  <a:tcPr marR="0" anchor="ctr"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12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01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&amp; Operations—Fractions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01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Number</a:t>
                      </a:r>
                      <a:r>
                        <a:rPr lang="en-US" sz="1200" baseline="0" dirty="0" smtClean="0"/>
                        <a:t> System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01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Ratios</a:t>
                      </a:r>
                      <a:r>
                        <a:rPr lang="en-US" sz="1200" baseline="0" dirty="0" smtClean="0"/>
                        <a:t> and Proportional Relationships</a:t>
                      </a:r>
                      <a:endParaRPr lang="en-US" sz="1200" dirty="0"/>
                    </a:p>
                  </a:txBody>
                  <a:tcPr marR="0" anchor="ctr"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8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01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Data</a:t>
                      </a:r>
                      <a:endParaRPr lang="en-US" sz="1200" b="1" dirty="0"/>
                    </a:p>
                  </a:txBody>
                  <a:tcPr marL="0" marR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Measurement</a:t>
                      </a:r>
                      <a:r>
                        <a:rPr lang="en-US" sz="1200" baseline="0" dirty="0" smtClean="0"/>
                        <a:t> &amp; Data</a:t>
                      </a:r>
                      <a:endParaRPr lang="en-US" sz="1200" dirty="0"/>
                    </a:p>
                  </a:txBody>
                  <a:tcPr marR="0" anchor="ctr"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11</a:t>
                      </a:r>
                      <a:endParaRPr lang="en-US" sz="1050" dirty="0"/>
                    </a:p>
                  </a:txBody>
                  <a:tcPr marL="0" marR="0"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13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9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10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2401">
                <a:tc vMerge="1"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Statistics</a:t>
                      </a:r>
                      <a:r>
                        <a:rPr lang="en-US" sz="1200" baseline="0" dirty="0" smtClean="0"/>
                        <a:t> &amp; Probability</a:t>
                      </a:r>
                      <a:endParaRPr lang="en-US" sz="1200" dirty="0"/>
                    </a:p>
                  </a:txBody>
                  <a:tcPr marR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Geometry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3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4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7</a:t>
                      </a:r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5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6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gridSpan="2"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Non Common</a:t>
                      </a:r>
                      <a:r>
                        <a:rPr lang="en-US" sz="1200" baseline="0" dirty="0" smtClean="0"/>
                        <a:t> Core items</a:t>
                      </a:r>
                      <a:endParaRPr lang="en-US" sz="1200" dirty="0"/>
                    </a:p>
                  </a:txBody>
                  <a:tcPr anchor="ctr"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2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1</a:t>
                      </a:r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 gridSpan="2">
                  <a:txBody>
                    <a:bodyPr/>
                    <a:lstStyle/>
                    <a:p>
                      <a:pPr algn="r"/>
                      <a:r>
                        <a:rPr lang="en-US" sz="1200" b="1" dirty="0" smtClean="0"/>
                        <a:t>Total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anchor="ctr"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29</a:t>
                      </a:r>
                      <a:endParaRPr lang="en-US" sz="1050" b="1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31</a:t>
                      </a:r>
                      <a:endParaRPr lang="en-US" sz="1050" b="1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30</a:t>
                      </a:r>
                      <a:endParaRPr lang="en-US" sz="1050" b="1" dirty="0"/>
                    </a:p>
                  </a:txBody>
                  <a:tcPr marL="0" marR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52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5221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40816"/>
              </p:ext>
            </p:extLst>
          </p:nvPr>
        </p:nvGraphicFramePr>
        <p:xfrm>
          <a:off x="125729" y="1072515"/>
          <a:ext cx="8755383" cy="5149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5495"/>
                <a:gridCol w="499984"/>
                <a:gridCol w="499984"/>
                <a:gridCol w="499984"/>
                <a:gridCol w="499984"/>
                <a:gridCol w="499984"/>
                <a:gridCol w="499984"/>
                <a:gridCol w="499984"/>
              </a:tblGrid>
              <a:tr h="424815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Topic</a:t>
                      </a:r>
                      <a:endParaRPr 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Item count by grade</a:t>
                      </a:r>
                      <a:endParaRPr lang="en-US" sz="14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717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2 digit comparisons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17</a:t>
                      </a:r>
                      <a:endParaRPr lang="en-US" sz="1200" dirty="0"/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3 digit comparisons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4 digit comparisons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5 digit comparisons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Fractions &lt;1 with</a:t>
                      </a:r>
                      <a:r>
                        <a:rPr lang="en-US" sz="1200" baseline="0" dirty="0" smtClean="0"/>
                        <a:t> 0 and 1 as anchors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Fractions &lt;1 with 0 and a fraction</a:t>
                      </a:r>
                      <a:r>
                        <a:rPr lang="en-US" sz="1200" baseline="0" dirty="0" smtClean="0"/>
                        <a:t> as anchors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Fractions of form (x/100) to decimals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Fractions</a:t>
                      </a:r>
                      <a:r>
                        <a:rPr lang="en-US" sz="1200" baseline="0" dirty="0" smtClean="0"/>
                        <a:t> of form x/10 to fractions with denominators of multiples of 10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Decimals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Negatives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Scientific</a:t>
                      </a:r>
                      <a:r>
                        <a:rPr lang="en-US" sz="1200" baseline="0" dirty="0" smtClean="0"/>
                        <a:t> notation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Squares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83198"/>
            <a:ext cx="9144000" cy="1143000"/>
          </a:xfrm>
        </p:spPr>
        <p:txBody>
          <a:bodyPr/>
          <a:lstStyle/>
          <a:p>
            <a:r>
              <a:rPr lang="en-US" sz="3600" dirty="0" smtClean="0">
                <a:cs typeface="Calibri" panose="020F0502020204030204" pitchFamily="34" charset="0"/>
              </a:rPr>
              <a:t>aims</a:t>
            </a:r>
            <a:r>
              <a:rPr lang="en-US" sz="3600" b="0" dirty="0" smtClean="0">
                <a:cs typeface="Calibri" panose="020F0502020204030204" pitchFamily="34" charset="0"/>
              </a:rPr>
              <a:t>webPlus Number Triads</a:t>
            </a:r>
            <a:endParaRPr lang="en-US" sz="3600" b="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21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81000" y="11112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400" dirty="0">
                <a:solidFill>
                  <a:srgbClr val="22B59C"/>
                </a:solidFill>
                <a:latin typeface="lucida grande (Body)"/>
              </a:rPr>
              <a:t>Why </a:t>
            </a:r>
            <a:r>
              <a:rPr lang="en-US" sz="4400" b="1" dirty="0">
                <a:solidFill>
                  <a:srgbClr val="22B59C"/>
                </a:solidFill>
                <a:latin typeface="lucida grande (Body)"/>
              </a:rPr>
              <a:t>aims</a:t>
            </a:r>
            <a:r>
              <a:rPr lang="en-US" sz="4400" dirty="0">
                <a:solidFill>
                  <a:srgbClr val="22B59C"/>
                </a:solidFill>
                <a:latin typeface="lucida grande (Body)"/>
              </a:rPr>
              <a:t>webPlus?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712913"/>
            <a:ext cx="8353425" cy="4146550"/>
          </a:xfrm>
        </p:spPr>
        <p:txBody>
          <a:bodyPr/>
          <a:lstStyle/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r>
              <a:rPr lang="en-US" sz="2400" dirty="0" smtClean="0">
                <a:ea typeface="+mn-ea"/>
              </a:rPr>
              <a:t>Need for </a:t>
            </a:r>
          </a:p>
          <a:p>
            <a:pPr lvl="1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>
                <a:ea typeface="+mn-ea"/>
              </a:rPr>
              <a:t>More in-depth, standards-based, diagnostic reporting </a:t>
            </a:r>
          </a:p>
          <a:p>
            <a:pPr lvl="1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>
                <a:ea typeface="+mn-ea"/>
              </a:rPr>
              <a:t>Common Core alignment</a:t>
            </a:r>
          </a:p>
          <a:p>
            <a:pPr lvl="1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>
                <a:ea typeface="+mn-ea"/>
              </a:rPr>
              <a:t>Better information for instructional planning</a:t>
            </a:r>
          </a:p>
          <a:p>
            <a:pPr lvl="1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>
                <a:ea typeface="+mn-ea"/>
              </a:rPr>
              <a:t>Robust assessment of early reading skills</a:t>
            </a:r>
          </a:p>
          <a:p>
            <a:pPr lvl="1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>
                <a:ea typeface="+mn-ea"/>
              </a:rPr>
              <a:t>Progress monitoring measure of reading comprehension</a:t>
            </a:r>
          </a:p>
          <a:p>
            <a:pPr lvl="1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>
                <a:ea typeface="+mn-ea"/>
              </a:rPr>
              <a:t>Greater sensitivity to growth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400" dirty="0" smtClean="0">
                <a:ea typeface="+mn-ea"/>
              </a:rPr>
              <a:t>Must continue to</a:t>
            </a:r>
          </a:p>
          <a:p>
            <a:pPr lvl="1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>
                <a:ea typeface="+mn-ea"/>
              </a:rPr>
              <a:t>Be brief</a:t>
            </a:r>
          </a:p>
          <a:p>
            <a:pPr lvl="1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>
                <a:ea typeface="+mn-ea"/>
              </a:rPr>
              <a:t>Provide a system for goal-setting and progress monitoring</a:t>
            </a:r>
          </a:p>
          <a:p>
            <a:pPr lvl="1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>
                <a:ea typeface="+mn-ea"/>
              </a:rPr>
              <a:t>Be easy to administer and interpret</a:t>
            </a:r>
          </a:p>
          <a:p>
            <a:pPr lvl="1"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US" sz="2000" dirty="0" smtClean="0">
              <a:ea typeface="+mn-ea"/>
            </a:endParaRP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en-US" sz="2000" dirty="0" smtClean="0">
              <a:ea typeface="+mn-ea"/>
            </a:endParaRP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en-US" sz="2000" dirty="0" smtClean="0">
              <a:ea typeface="+mn-ea"/>
            </a:endParaRP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en-US" sz="2000" dirty="0" smtClean="0">
              <a:ea typeface="+mn-ea"/>
            </a:endParaRP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en-US" sz="2000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4693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26364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131846"/>
              </p:ext>
            </p:extLst>
          </p:nvPr>
        </p:nvGraphicFramePr>
        <p:xfrm>
          <a:off x="342900" y="857242"/>
          <a:ext cx="5882640" cy="5406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4870"/>
                <a:gridCol w="1207770"/>
              </a:tblGrid>
              <a:tr h="32693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Topic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18288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Grade(s)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73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 and subtract 2 digit multiples</a:t>
                      </a:r>
                      <a:r>
                        <a:rPr lang="en-US" sz="1200" baseline="0" dirty="0" smtClean="0"/>
                        <a:t> of 10</a:t>
                      </a:r>
                      <a:endParaRPr lang="en-US" sz="1200" dirty="0"/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Add and subtract 2 digit multiples</a:t>
                      </a:r>
                      <a:r>
                        <a:rPr lang="en-US" sz="1200" baseline="0" dirty="0" smtClean="0"/>
                        <a:t> of 100</a:t>
                      </a:r>
                      <a:endParaRPr lang="en-US" sz="1200" dirty="0" smtClean="0"/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Add/subtract a 2 digit to/from a 3 digit</a:t>
                      </a:r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Add</a:t>
                      </a:r>
                      <a:r>
                        <a:rPr lang="en-US" sz="1200" baseline="0" dirty="0" smtClean="0"/>
                        <a:t> 3</a:t>
                      </a:r>
                      <a:r>
                        <a:rPr lang="en-US" sz="1200" dirty="0" smtClean="0"/>
                        <a:t> digit and</a:t>
                      </a:r>
                      <a:r>
                        <a:rPr lang="en-US" sz="1200" baseline="0" dirty="0" smtClean="0"/>
                        <a:t> a 4</a:t>
                      </a:r>
                      <a:r>
                        <a:rPr lang="en-US" sz="1200" dirty="0" smtClean="0"/>
                        <a:t> digit</a:t>
                      </a:r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Subtract 3 digits from 3-digit/4</a:t>
                      </a:r>
                      <a:r>
                        <a:rPr lang="en-US" sz="1200" baseline="0" dirty="0" smtClean="0"/>
                        <a:t>-digit numbers</a:t>
                      </a:r>
                      <a:endParaRPr lang="en-US" sz="1200" dirty="0"/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Multiply</a:t>
                      </a:r>
                      <a:r>
                        <a:rPr lang="en-US" sz="1200" baseline="0" dirty="0" smtClean="0"/>
                        <a:t> 1 digit x 2 digit multiple of 10</a:t>
                      </a:r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Multiply</a:t>
                      </a:r>
                      <a:r>
                        <a:rPr lang="en-US" sz="1200" baseline="0" dirty="0" smtClean="0"/>
                        <a:t> 1 digit x 3 digit multiple of 10</a:t>
                      </a:r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Multiply</a:t>
                      </a:r>
                      <a:r>
                        <a:rPr lang="en-US" sz="1200" baseline="0" dirty="0" smtClean="0"/>
                        <a:t> 2 digit x 2 digit, both multiples of 10</a:t>
                      </a:r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Multiply</a:t>
                      </a:r>
                      <a:r>
                        <a:rPr lang="en-US" sz="1200" baseline="0" dirty="0" smtClean="0"/>
                        <a:t> 3 digit x 2 digit, both multiples of 10</a:t>
                      </a:r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Divide 3 digit</a:t>
                      </a:r>
                      <a:r>
                        <a:rPr lang="en-US" sz="1200" baseline="0" dirty="0" smtClean="0"/>
                        <a:t> (multiple of 10) by 1 digit</a:t>
                      </a:r>
                      <a:endParaRPr lang="en-US" sz="1200" dirty="0"/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Add/subtract 4 digit and 5 digit numbers</a:t>
                      </a:r>
                      <a:endParaRPr lang="en-US" sz="1200" dirty="0"/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4 - 5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Multiply</a:t>
                      </a:r>
                      <a:r>
                        <a:rPr lang="en-US" sz="1200" baseline="0" dirty="0" smtClean="0"/>
                        <a:t> and divide multiples of 10</a:t>
                      </a:r>
                      <a:endParaRPr lang="en-US" sz="1200" dirty="0"/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r>
                        <a:rPr lang="en-US" sz="1200" baseline="0" dirty="0" smtClean="0"/>
                        <a:t> - 6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 and subtract fractions with like denominators</a:t>
                      </a:r>
                      <a:endParaRPr lang="en-US" sz="1200" dirty="0"/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5 - 6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Order of operations</a:t>
                      </a:r>
                      <a:endParaRPr lang="en-US" sz="1200" dirty="0"/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5 - 7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Add and subtract fractions with unlike</a:t>
                      </a:r>
                      <a:r>
                        <a:rPr lang="en-US" sz="1200" baseline="0" dirty="0" smtClean="0"/>
                        <a:t> denominators</a:t>
                      </a:r>
                      <a:endParaRPr lang="en-US" sz="1200" dirty="0"/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5 - 8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Multiply</a:t>
                      </a:r>
                      <a:r>
                        <a:rPr lang="en-US" sz="1200" baseline="0" dirty="0" smtClean="0"/>
                        <a:t> decimal (tenths) by whole number or decimal (tenths)</a:t>
                      </a:r>
                      <a:endParaRPr lang="en-US" sz="1200" dirty="0"/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6 - 8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Whole</a:t>
                      </a:r>
                      <a:r>
                        <a:rPr lang="en-US" sz="1200" baseline="0" dirty="0" smtClean="0"/>
                        <a:t> number divided by a fraction</a:t>
                      </a:r>
                      <a:endParaRPr lang="en-US" sz="1200" dirty="0"/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7 -</a:t>
                      </a:r>
                      <a:r>
                        <a:rPr lang="en-US" sz="1200" baseline="0" dirty="0" smtClean="0"/>
                        <a:t> 8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Solve for </a:t>
                      </a:r>
                      <a:r>
                        <a:rPr lang="en-US" sz="1200" i="1" dirty="0" smtClean="0"/>
                        <a:t>y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7 - 8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3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Add/subtract</a:t>
                      </a:r>
                      <a:r>
                        <a:rPr lang="en-US" sz="1200" baseline="0" dirty="0" smtClean="0"/>
                        <a:t> with negative numbers</a:t>
                      </a:r>
                      <a:endParaRPr lang="en-US" sz="1200" dirty="0"/>
                    </a:p>
                  </a:txBody>
                  <a:tcPr marL="182880" marT="0" marB="0" anchor="ctr">
                    <a:lnL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83198"/>
            <a:ext cx="9144000" cy="731202"/>
          </a:xfrm>
        </p:spPr>
        <p:txBody>
          <a:bodyPr/>
          <a:lstStyle/>
          <a:p>
            <a:r>
              <a:rPr lang="en-US" sz="3600" dirty="0" smtClean="0">
                <a:cs typeface="Calibri" panose="020F0502020204030204" pitchFamily="34" charset="0"/>
              </a:rPr>
              <a:t>aims</a:t>
            </a:r>
            <a:r>
              <a:rPr lang="en-US" sz="3600" b="0" dirty="0" smtClean="0">
                <a:cs typeface="Calibri" panose="020F0502020204030204" pitchFamily="34" charset="0"/>
              </a:rPr>
              <a:t>webPlus Mental Computation</a:t>
            </a:r>
            <a:endParaRPr lang="en-US" sz="3600" b="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81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en-US" sz="3600" dirty="0" smtClean="0">
                <a:cs typeface="Calibri" panose="020F0502020204030204" pitchFamily="34" charset="0"/>
              </a:rPr>
              <a:t>aims</a:t>
            </a:r>
            <a:r>
              <a:rPr lang="en-US" sz="3600" b="0" dirty="0" smtClean="0">
                <a:cs typeface="Calibri" panose="020F0502020204030204" pitchFamily="34" charset="0"/>
              </a:rPr>
              <a:t>webPlus K-1, Concepts &amp; Applications</a:t>
            </a:r>
            <a:endParaRPr lang="en-US" sz="3600" b="0" dirty="0"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>
              <a:latin typeface="Calisto MT" panose="02040603050505030304" pitchFamily="18" charset="0"/>
            </a:endParaRPr>
          </a:p>
          <a:p>
            <a:pPr lvl="1"/>
            <a:endParaRPr lang="en-US" dirty="0" smtClean="0">
              <a:latin typeface="Calisto MT" panose="02040603050505030304" pitchFamily="18" charset="0"/>
            </a:endParaRPr>
          </a:p>
          <a:p>
            <a:pPr lvl="1"/>
            <a:endParaRPr lang="en-US" dirty="0">
              <a:latin typeface="Calisto MT" panose="0204060305050503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080919"/>
              </p:ext>
            </p:extLst>
          </p:nvPr>
        </p:nvGraphicFramePr>
        <p:xfrm>
          <a:off x="434344" y="1965960"/>
          <a:ext cx="7875266" cy="32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6176"/>
                <a:gridCol w="691515"/>
                <a:gridCol w="691515"/>
                <a:gridCol w="691515"/>
                <a:gridCol w="691515"/>
                <a:gridCol w="691515"/>
                <a:gridCol w="691515"/>
              </a:tblGrid>
              <a:tr h="137160">
                <a:tc rowSpan="4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Common Core Area</a:t>
                      </a:r>
                      <a:endParaRPr lang="en-US" sz="1600" dirty="0"/>
                    </a:p>
                  </a:txBody>
                  <a:tcPr anchor="ctr">
                    <a:lnL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Grade</a:t>
                      </a:r>
                      <a:endParaRPr lang="en-US" sz="16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289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en-US" sz="12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200" b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17589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Fall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Winter</a:t>
                      </a:r>
                      <a:endParaRPr 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Spring</a:t>
                      </a:r>
                      <a:endParaRPr 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Fall</a:t>
                      </a:r>
                      <a:endParaRPr lang="en-US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Winter</a:t>
                      </a:r>
                      <a:endParaRPr 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Spring</a:t>
                      </a:r>
                      <a:endParaRPr lang="en-US" sz="1000" dirty="0"/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923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sz="1000" i="1" dirty="0" smtClean="0"/>
                        <a:t>Number of items per</a:t>
                      </a:r>
                      <a:r>
                        <a:rPr lang="en-US" sz="1000" i="1" baseline="0" dirty="0" smtClean="0"/>
                        <a:t> domain per form</a:t>
                      </a:r>
                      <a:endParaRPr lang="en-US" sz="1000" i="1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61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Counting</a:t>
                      </a:r>
                      <a:r>
                        <a:rPr lang="en-US" sz="1200" baseline="0" dirty="0" smtClean="0"/>
                        <a:t> &amp; Cardinality</a:t>
                      </a:r>
                      <a:endParaRPr 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Operations</a:t>
                      </a:r>
                      <a:r>
                        <a:rPr lang="en-US" sz="1200" baseline="0" dirty="0" smtClean="0"/>
                        <a:t> &amp; Algebraic Thinking </a:t>
                      </a:r>
                      <a:endParaRPr 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Number &amp; Operations</a:t>
                      </a:r>
                      <a:r>
                        <a:rPr lang="en-US" sz="1200" baseline="0" dirty="0" smtClean="0"/>
                        <a:t> in Base Ten</a:t>
                      </a:r>
                      <a:endParaRPr 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Measurement &amp; Data</a:t>
                      </a:r>
                      <a:endParaRPr 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Geometry</a:t>
                      </a:r>
                      <a:endParaRPr lang="en-US" sz="1200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132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Total items per form</a:t>
                      </a:r>
                      <a:endParaRPr lang="en-US" sz="1200" b="1" dirty="0"/>
                    </a:p>
                  </a:txBody>
                  <a:tcPr anchor="ctr">
                    <a:lnL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25</a:t>
                      </a:r>
                      <a:endParaRPr lang="en-US" sz="1200" b="1" dirty="0"/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25</a:t>
                      </a:r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25</a:t>
                      </a:r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25</a:t>
                      </a:r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25</a:t>
                      </a:r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25</a:t>
                      </a:r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212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aims</a:t>
            </a:r>
            <a:r>
              <a:rPr lang="en-US" altLang="en-US" b="0" dirty="0" smtClean="0"/>
              <a:t>web</a:t>
            </a:r>
          </a:p>
        </p:txBody>
      </p:sp>
      <p:sp>
        <p:nvSpPr>
          <p:cNvPr id="64515" name="Content Placeholder 2"/>
          <p:cNvSpPr txBox="1">
            <a:spLocks/>
          </p:cNvSpPr>
          <p:nvPr/>
        </p:nvSpPr>
        <p:spPr bwMode="auto">
          <a:xfrm>
            <a:off x="457200" y="1600199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marL="57150" indent="0">
              <a:spcBef>
                <a:spcPct val="20000"/>
              </a:spcBef>
            </a:pPr>
            <a:r>
              <a:rPr lang="en-US" altLang="en-US" sz="2800" dirty="0" smtClean="0">
                <a:solidFill>
                  <a:srgbClr val="58595B"/>
                </a:solidFill>
                <a:latin typeface="lucida grande (Body)" charset="0"/>
              </a:rPr>
              <a:t>Stay up to date:</a:t>
            </a: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58595B"/>
                </a:solidFill>
                <a:latin typeface="lucida grande (Body)"/>
              </a:rPr>
              <a:t>aimsweb.com</a:t>
            </a: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58595B"/>
                </a:solidFill>
                <a:latin typeface="lucida grande (Body)"/>
              </a:rPr>
              <a:t>facebook.com/aimsweb</a:t>
            </a:r>
            <a:endParaRPr lang="en-US" altLang="en-US" sz="2400" dirty="0">
              <a:solidFill>
                <a:srgbClr val="58595B"/>
              </a:solidFill>
              <a:latin typeface="lucida grande (Body)"/>
            </a:endParaRP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400" dirty="0" smtClean="0">
              <a:solidFill>
                <a:srgbClr val="58595B"/>
              </a:solidFill>
              <a:latin typeface="lucida grande (Body)" charset="0"/>
            </a:endParaRPr>
          </a:p>
          <a:p>
            <a:pPr marL="914400" lvl="1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58595B"/>
              </a:solidFill>
              <a:latin typeface="lucida grande (Body)" charset="0"/>
            </a:endParaRPr>
          </a:p>
          <a:p>
            <a:pPr marL="457200" lvl="1" indent="0">
              <a:spcBef>
                <a:spcPct val="20000"/>
              </a:spcBef>
            </a:pPr>
            <a:r>
              <a:rPr lang="en-US" altLang="en-US" sz="4400" dirty="0" smtClean="0">
                <a:solidFill>
                  <a:srgbClr val="58595B"/>
                </a:solidFill>
                <a:latin typeface="lucida grande (Body)" charset="0"/>
              </a:rPr>
              <a:t>Thank-you!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1600" dirty="0">
              <a:solidFill>
                <a:srgbClr val="58595B"/>
              </a:solidFill>
              <a:latin typeface="lucida grande (Body)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1600" dirty="0">
              <a:solidFill>
                <a:srgbClr val="58595B"/>
              </a:solidFill>
              <a:latin typeface="lucida grande (Body)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dirty="0">
              <a:solidFill>
                <a:srgbClr val="58595B"/>
              </a:solidFill>
              <a:latin typeface="lucida grande (Body)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dirty="0">
              <a:solidFill>
                <a:srgbClr val="58595B"/>
              </a:solidFill>
              <a:latin typeface="lucida grande (Body)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sz="1400" dirty="0">
              <a:solidFill>
                <a:srgbClr val="58595B"/>
              </a:solidFill>
              <a:latin typeface="lucida grande (Body)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 dirty="0">
              <a:solidFill>
                <a:srgbClr val="58595B"/>
              </a:solidFill>
              <a:latin typeface="lucida grande (Body)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sz="1600" dirty="0">
              <a:solidFill>
                <a:srgbClr val="58595B"/>
              </a:solidFill>
              <a:latin typeface="lucida grande (Body)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sz="1600" dirty="0">
              <a:solidFill>
                <a:srgbClr val="58595B"/>
              </a:solidFill>
              <a:latin typeface="lucida grande (Body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200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381000" y="111125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defRPr/>
            </a:pPr>
            <a:r>
              <a:rPr lang="en-US" sz="4400" dirty="0">
                <a:solidFill>
                  <a:srgbClr val="22B59C"/>
                </a:solidFill>
                <a:latin typeface="lucida grande (Body)"/>
              </a:rPr>
              <a:t>What is </a:t>
            </a:r>
            <a:r>
              <a:rPr lang="en-US" sz="4400" b="1" dirty="0">
                <a:solidFill>
                  <a:srgbClr val="22B59C"/>
                </a:solidFill>
                <a:latin typeface="lucida grande (Body)"/>
              </a:rPr>
              <a:t>aims</a:t>
            </a:r>
            <a:r>
              <a:rPr lang="en-US" sz="4400" dirty="0">
                <a:solidFill>
                  <a:srgbClr val="22B59C"/>
                </a:solidFill>
                <a:latin typeface="lucida grande (Body)"/>
              </a:rPr>
              <a:t>web</a:t>
            </a:r>
            <a:r>
              <a:rPr lang="en-US" sz="4400" b="1" dirty="0">
                <a:solidFill>
                  <a:srgbClr val="22B59C"/>
                </a:solidFill>
                <a:latin typeface="lucida grande (Body)"/>
              </a:rPr>
              <a:t>Plus</a:t>
            </a:r>
            <a:r>
              <a:rPr lang="en-US" sz="4400" dirty="0">
                <a:solidFill>
                  <a:srgbClr val="22B59C"/>
                </a:solidFill>
                <a:latin typeface="lucida grande (Body)"/>
              </a:rPr>
              <a:t>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28788"/>
            <a:ext cx="7851775" cy="3938587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r>
              <a:rPr lang="en-US" sz="2400" dirty="0" smtClean="0">
                <a:ea typeface="+mn-ea"/>
              </a:rPr>
              <a:t>New system of assessments, scheduled for release January 2015</a:t>
            </a: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r>
              <a:rPr lang="en-US" sz="2400" dirty="0" smtClean="0">
                <a:ea typeface="+mn-ea"/>
              </a:rPr>
              <a:t>All the benefits of </a:t>
            </a:r>
            <a:r>
              <a:rPr lang="en-US" sz="2400" b="1" dirty="0" smtClean="0">
                <a:ea typeface="+mn-ea"/>
              </a:rPr>
              <a:t>aims</a:t>
            </a:r>
            <a:r>
              <a:rPr lang="en-US" sz="2400" dirty="0" smtClean="0">
                <a:ea typeface="+mn-ea"/>
              </a:rPr>
              <a:t>web, plus</a:t>
            </a:r>
          </a:p>
          <a:p>
            <a:pPr lvl="1" eaLnBrk="1" hangingPunct="1">
              <a:spcBef>
                <a:spcPct val="5000"/>
              </a:spcBef>
              <a:spcAft>
                <a:spcPct val="25000"/>
              </a:spcAft>
              <a:defRPr/>
            </a:pPr>
            <a:r>
              <a:rPr lang="en-US" sz="2000" dirty="0" smtClean="0">
                <a:ea typeface="+mn-ea"/>
              </a:rPr>
              <a:t>Additional layer of CCSS-aligned, diagnostic assessment</a:t>
            </a:r>
          </a:p>
          <a:p>
            <a:pPr lvl="1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>
                <a:ea typeface="+mn-ea"/>
              </a:rPr>
              <a:t>Online testing for grades 2-12 (except oral fluency)</a:t>
            </a:r>
          </a:p>
          <a:p>
            <a:pPr lvl="1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000" dirty="0" smtClean="0">
                <a:ea typeface="+mn-ea"/>
              </a:rPr>
              <a:t>Instructionally relevant</a:t>
            </a:r>
          </a:p>
          <a:p>
            <a:pPr lvl="2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800" dirty="0" smtClean="0">
                <a:ea typeface="+mn-ea"/>
              </a:rPr>
              <a:t>Strengths and weaknesses by CCSS</a:t>
            </a:r>
          </a:p>
          <a:p>
            <a:pPr lvl="2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800" dirty="0" smtClean="0">
                <a:ea typeface="+mn-ea"/>
              </a:rPr>
              <a:t>Lexiles</a:t>
            </a:r>
          </a:p>
          <a:p>
            <a:pPr lvl="2"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800" dirty="0" smtClean="0">
                <a:ea typeface="+mn-ea"/>
              </a:rPr>
              <a:t>Quantiles</a:t>
            </a:r>
          </a:p>
          <a:p>
            <a:pPr eaLnBrk="1" hangingPunct="1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2400" dirty="0" smtClean="0">
                <a:ea typeface="+mn-ea"/>
              </a:rPr>
              <a:t>Uses </a:t>
            </a:r>
            <a:r>
              <a:rPr lang="en-US" sz="2400" dirty="0">
                <a:ea typeface="+mn-ea"/>
              </a:rPr>
              <a:t>the new </a:t>
            </a:r>
            <a:r>
              <a:rPr lang="en-US" sz="2400" b="1" dirty="0">
                <a:ea typeface="+mn-ea"/>
              </a:rPr>
              <a:t>aims</a:t>
            </a:r>
            <a:r>
              <a:rPr lang="en-US" sz="2400" dirty="0">
                <a:ea typeface="+mn-ea"/>
              </a:rPr>
              <a:t>web reporting </a:t>
            </a:r>
            <a:r>
              <a:rPr lang="en-US" sz="2400" dirty="0" smtClean="0">
                <a:ea typeface="+mn-ea"/>
              </a:rPr>
              <a:t>system—alternative subscription to the original aimsweb</a:t>
            </a:r>
            <a:endParaRPr lang="en-US" sz="2400" dirty="0">
              <a:ea typeface="+mn-ea"/>
            </a:endParaRPr>
          </a:p>
          <a:p>
            <a:pPr eaLnBrk="1" hangingPunct="1">
              <a:spcBef>
                <a:spcPts val="0"/>
              </a:spcBef>
              <a:spcAft>
                <a:spcPts val="300"/>
              </a:spcAft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en-US" sz="2400" dirty="0" smtClean="0">
              <a:ea typeface="+mn-ea"/>
            </a:endParaRP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en-US" sz="2000" dirty="0" smtClean="0">
              <a:ea typeface="+mn-ea"/>
            </a:endParaRPr>
          </a:p>
          <a:p>
            <a:pPr eaLnBrk="1" hangingPunct="1">
              <a:spcBef>
                <a:spcPct val="5000"/>
              </a:spcBef>
              <a:spcAft>
                <a:spcPct val="25000"/>
              </a:spcAft>
              <a:defRPr/>
            </a:pPr>
            <a:endParaRPr lang="en-US" sz="2000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0449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aims</a:t>
            </a:r>
            <a:r>
              <a:rPr lang="en-US" altLang="en-US" b="0" smtClean="0"/>
              <a:t>webPlus structure</a:t>
            </a:r>
          </a:p>
        </p:txBody>
      </p:sp>
      <p:sp>
        <p:nvSpPr>
          <p:cNvPr id="64515" name="Content Placeholder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lucida grande (Body)" charset="0"/>
              </a:rPr>
              <a:t>Screening/benchmark assessment—three times a year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1600" dirty="0">
                <a:latin typeface="lucida grande (Body)" charset="0"/>
              </a:rPr>
              <a:t>Part 1: </a:t>
            </a:r>
            <a:r>
              <a:rPr lang="en-US" altLang="en-US" sz="1600" dirty="0" smtClean="0">
                <a:latin typeface="lucida grande (Body)" charset="0"/>
              </a:rPr>
              <a:t>Maintains </a:t>
            </a:r>
            <a:r>
              <a:rPr lang="en-US" altLang="en-US" sz="1600" dirty="0">
                <a:latin typeface="lucida grande (Body)" charset="0"/>
              </a:rPr>
              <a:t>the unique qualities of </a:t>
            </a:r>
            <a:r>
              <a:rPr lang="en-US" altLang="en-US" sz="1600" dirty="0" smtClean="0">
                <a:latin typeface="lucida grande (Body)" charset="0"/>
              </a:rPr>
              <a:t>brief, timed CBM</a:t>
            </a:r>
            <a:endParaRPr lang="en-US" altLang="en-US" sz="1600" dirty="0">
              <a:latin typeface="lucida grande (Body)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sz="1400" dirty="0">
                <a:latin typeface="lucida grande (Body)" charset="0"/>
              </a:rPr>
              <a:t>Efficient—1 to 10 minutes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sz="1400" dirty="0">
                <a:latin typeface="lucida grande (Body)" charset="0"/>
              </a:rPr>
              <a:t>Generalizable, predictive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sz="1400" dirty="0">
                <a:latin typeface="lucida grande (Body)" charset="0"/>
              </a:rPr>
              <a:t>Highly sensitive to change/growth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1600" dirty="0">
                <a:latin typeface="lucida grande (Body)" charset="0"/>
              </a:rPr>
              <a:t>Part 2: </a:t>
            </a:r>
            <a:r>
              <a:rPr lang="en-US" altLang="en-US" sz="1600" dirty="0" smtClean="0">
                <a:latin typeface="lucida grande (Body)" charset="0"/>
              </a:rPr>
              <a:t>Brief, diagnostic assessment</a:t>
            </a:r>
            <a:endParaRPr lang="en-US" altLang="en-US" sz="1600" dirty="0">
              <a:latin typeface="lucida grande (Body)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sz="1400" dirty="0">
                <a:latin typeface="lucida grande (Body)" charset="0"/>
              </a:rPr>
              <a:t>Aligned to Common Core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sz="1400" dirty="0">
                <a:latin typeface="lucida grande (Body)" charset="0"/>
              </a:rPr>
              <a:t>Untimed so students answer all items</a:t>
            </a:r>
          </a:p>
          <a:p>
            <a:pPr lvl="2">
              <a:spcBef>
                <a:spcPct val="20000"/>
              </a:spcBef>
              <a:buFontTx/>
              <a:buChar char="•"/>
            </a:pPr>
            <a:r>
              <a:rPr lang="en-US" altLang="en-US" sz="1400" dirty="0">
                <a:latin typeface="lucida grande (Body)" charset="0"/>
              </a:rPr>
              <a:t>Yields strengths/weaknesses; informs instruction and intervention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1600" dirty="0">
                <a:latin typeface="lucida grande (Body)" charset="0"/>
              </a:rPr>
              <a:t>Administered online </a:t>
            </a:r>
            <a:r>
              <a:rPr lang="en-US" altLang="en-US" sz="1600" dirty="0" smtClean="0">
                <a:latin typeface="lucida grande (Body)" charset="0"/>
              </a:rPr>
              <a:t>for </a:t>
            </a:r>
            <a:r>
              <a:rPr lang="en-US" altLang="en-US" sz="1600" dirty="0">
                <a:latin typeface="lucida grande (Body)" charset="0"/>
              </a:rPr>
              <a:t>grades </a:t>
            </a:r>
            <a:r>
              <a:rPr lang="en-US" altLang="en-US" sz="1600" dirty="0" smtClean="0">
                <a:latin typeface="lucida grande (Body)" charset="0"/>
              </a:rPr>
              <a:t>2+</a:t>
            </a:r>
            <a:endParaRPr lang="en-US" altLang="en-US" sz="1600" dirty="0">
              <a:latin typeface="lucida grande (Body)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1600" dirty="0">
                <a:latin typeface="lucida grande (Body)" charset="0"/>
              </a:rPr>
              <a:t>Total administration time </a:t>
            </a:r>
            <a:r>
              <a:rPr lang="en-US" altLang="en-US" sz="1600" dirty="0" smtClean="0">
                <a:latin typeface="lucida grande (Body)" charset="0"/>
              </a:rPr>
              <a:t>20-30 </a:t>
            </a:r>
            <a:r>
              <a:rPr lang="en-US" altLang="en-US" sz="1600" dirty="0">
                <a:latin typeface="lucida grande (Body)" charset="0"/>
              </a:rPr>
              <a:t>minutes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dirty="0">
                <a:latin typeface="lucida grande (Body)" charset="0"/>
              </a:rPr>
              <a:t>Progress monitoring—as frequently as weekly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1600" dirty="0" smtClean="0">
                <a:latin typeface="lucida grande (Body)" charset="0"/>
              </a:rPr>
              <a:t>Brief, timed CBM measures; “part 1” of the screening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1600" dirty="0" smtClean="0">
                <a:latin typeface="lucida grande (Body)" charset="0"/>
              </a:rPr>
              <a:t>20 alternative forms per subject and </a:t>
            </a:r>
            <a:r>
              <a:rPr lang="en-US" altLang="en-US" sz="1600" dirty="0">
                <a:latin typeface="lucida grande (Body)" charset="0"/>
              </a:rPr>
              <a:t>grade </a:t>
            </a:r>
            <a:r>
              <a:rPr lang="en-US" altLang="en-US" sz="1600" dirty="0" smtClean="0">
                <a:latin typeface="lucida grande (Body)" charset="0"/>
              </a:rPr>
              <a:t>level</a:t>
            </a:r>
          </a:p>
          <a:p>
            <a:pPr lvl="1">
              <a:spcBef>
                <a:spcPct val="20000"/>
              </a:spcBef>
              <a:buFontTx/>
              <a:buChar char="–"/>
            </a:pPr>
            <a:r>
              <a:rPr lang="en-US" altLang="en-US" sz="1600" dirty="0" smtClean="0">
                <a:latin typeface="lucida grande (Body)" charset="0"/>
              </a:rPr>
              <a:t>Administered </a:t>
            </a:r>
            <a:r>
              <a:rPr lang="en-US" altLang="en-US" sz="1600" dirty="0">
                <a:latin typeface="lucida grande (Body)" charset="0"/>
              </a:rPr>
              <a:t>online </a:t>
            </a:r>
            <a:r>
              <a:rPr lang="en-US" altLang="en-US" sz="1600" dirty="0" smtClean="0">
                <a:latin typeface="lucida grande (Body)" charset="0"/>
              </a:rPr>
              <a:t>for </a:t>
            </a:r>
            <a:r>
              <a:rPr lang="en-US" altLang="en-US" sz="1600" dirty="0">
                <a:latin typeface="lucida grande (Body)" charset="0"/>
              </a:rPr>
              <a:t>grades 2</a:t>
            </a:r>
            <a:r>
              <a:rPr lang="en-US" altLang="en-US" sz="1600" dirty="0" smtClean="0">
                <a:latin typeface="lucida grande (Body)" charset="0"/>
              </a:rPr>
              <a:t>+</a:t>
            </a: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1600" dirty="0">
              <a:latin typeface="lucida grande (Body)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1600" dirty="0">
              <a:latin typeface="lucida grande (Body)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1600" dirty="0">
              <a:latin typeface="lucida grande (Body)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sz="1600" dirty="0">
              <a:latin typeface="lucida grande (Body)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dirty="0">
              <a:latin typeface="lucida grande (Body)" charset="0"/>
            </a:endParaRPr>
          </a:p>
          <a:p>
            <a:pPr lvl="1">
              <a:spcBef>
                <a:spcPct val="20000"/>
              </a:spcBef>
              <a:buFontTx/>
              <a:buChar char="–"/>
            </a:pPr>
            <a:endParaRPr lang="en-US" altLang="en-US" dirty="0">
              <a:latin typeface="lucida grande (Body)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sz="1400" dirty="0">
              <a:latin typeface="lucida grande (Body)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lucida grande (Body)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sz="1600" dirty="0">
              <a:latin typeface="lucida grande (Body)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sz="1600" dirty="0">
              <a:latin typeface="lucida grande (Body)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256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4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45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4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64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0" dirty="0" smtClean="0"/>
              <a:t>original</a:t>
            </a:r>
            <a:r>
              <a:rPr lang="en-US" altLang="en-US" dirty="0" smtClean="0"/>
              <a:t> aims</a:t>
            </a:r>
            <a:r>
              <a:rPr lang="en-US" altLang="en-US" b="0" dirty="0" smtClean="0"/>
              <a:t>web assessments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25712"/>
              </p:ext>
            </p:extLst>
          </p:nvPr>
        </p:nvGraphicFramePr>
        <p:xfrm>
          <a:off x="-1" y="1460311"/>
          <a:ext cx="9144003" cy="3586029"/>
        </p:xfrm>
        <a:graphic>
          <a:graphicData uri="http://schemas.openxmlformats.org/drawingml/2006/table">
            <a:tbl>
              <a:tblPr firstRow="1" firstCol="1" bandRow="1"/>
              <a:tblGrid>
                <a:gridCol w="1883392"/>
                <a:gridCol w="1678675"/>
                <a:gridCol w="477671"/>
                <a:gridCol w="232012"/>
                <a:gridCol w="220526"/>
                <a:gridCol w="194716"/>
                <a:gridCol w="194716"/>
                <a:gridCol w="194716"/>
                <a:gridCol w="194716"/>
                <a:gridCol w="194716"/>
                <a:gridCol w="194716"/>
                <a:gridCol w="497633"/>
                <a:gridCol w="497633"/>
                <a:gridCol w="497633"/>
                <a:gridCol w="497633"/>
                <a:gridCol w="497633"/>
                <a:gridCol w="497633"/>
                <a:gridCol w="497633"/>
              </a:tblGrid>
              <a:tr h="203087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Common Core State Standards Area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Measure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923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Time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BBS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Paper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grid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</a:rPr>
                        <a:t>Grade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K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8-12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</a:tr>
              <a:tr h="157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W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W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Print Concepts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Letter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Naming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Phonological Awareness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Phonemic </a:t>
                      </a: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Segmentation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b="1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Phonics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Letter Sounds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Word Recognition &amp; Fluency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Nonsense Words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r>
                        <a:rPr lang="en-US" sz="900" b="1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b="1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Language: Vocabulary Acquisition &amp; Use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EBCD"/>
                    </a:solidFill>
                  </a:tcPr>
                </a:tc>
              </a:tr>
              <a:tr h="34290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Comprehension &amp; Fluency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MAZE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r>
                        <a:rPr lang="en-US" sz="900" i="0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r>
                        <a:rPr lang="en-US" sz="900" i="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Oral </a:t>
                      </a: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Reading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1-3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2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Screening admin time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2-4 min</a:t>
                      </a:r>
                      <a:endParaRPr lang="en-US" sz="900" i="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2-3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Progress monitoring admin time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1-4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1-3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1-3 </a:t>
                      </a: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59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aims</a:t>
            </a:r>
            <a:r>
              <a:rPr lang="en-US" altLang="en-US" b="0" dirty="0" smtClean="0"/>
              <a:t>webPlus assessments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657329"/>
              </p:ext>
            </p:extLst>
          </p:nvPr>
        </p:nvGraphicFramePr>
        <p:xfrm>
          <a:off x="-1" y="1460311"/>
          <a:ext cx="9144003" cy="4797609"/>
        </p:xfrm>
        <a:graphic>
          <a:graphicData uri="http://schemas.openxmlformats.org/drawingml/2006/table">
            <a:tbl>
              <a:tblPr firstRow="1" firstCol="1" bandRow="1"/>
              <a:tblGrid>
                <a:gridCol w="1883392"/>
                <a:gridCol w="1678675"/>
                <a:gridCol w="477671"/>
                <a:gridCol w="232012"/>
                <a:gridCol w="220526"/>
                <a:gridCol w="194716"/>
                <a:gridCol w="194716"/>
                <a:gridCol w="194716"/>
                <a:gridCol w="194716"/>
                <a:gridCol w="194716"/>
                <a:gridCol w="194716"/>
                <a:gridCol w="497633"/>
                <a:gridCol w="497633"/>
                <a:gridCol w="497633"/>
                <a:gridCol w="497633"/>
                <a:gridCol w="497633"/>
                <a:gridCol w="497633"/>
                <a:gridCol w="497633"/>
              </a:tblGrid>
              <a:tr h="203087"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Common Core State Standards Area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Measure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923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Time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BBS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OSA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gridSpan="1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Grade</a:t>
                      </a:r>
                      <a:endParaRPr lang="en-US" sz="11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07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K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1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6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2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3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4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6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7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/>
                        </a:rPr>
                        <a:t>8-12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</a:tr>
              <a:tr h="1574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W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</a:t>
                      </a:r>
                      <a:endParaRPr lang="en-US" sz="9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F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W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S</a:t>
                      </a: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290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Print Concepts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kern="120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Print Concepts</a:t>
                      </a:r>
                      <a:endParaRPr lang="en-US" sz="1050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2 min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Letter </a:t>
                      </a:r>
                      <a:r>
                        <a:rPr lang="en-US" sz="105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Naming</a:t>
                      </a:r>
                      <a:endParaRPr lang="en-US" sz="105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1 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Phonological Awareness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Initial </a:t>
                      </a:r>
                      <a:r>
                        <a:rPr lang="en-US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Sounds</a:t>
                      </a: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2 </a:t>
                      </a: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Phoneme Segmentation</a:t>
                      </a: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1 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Phonics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Letter/Word Sounds</a:t>
                      </a: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1 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Word Recognition &amp; Fluency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High Frequency Words</a:t>
                      </a:r>
                      <a:endParaRPr lang="en-US" sz="105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1 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Language: Vocabulary Acquisition &amp; Use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Auditory Vocabulary</a:t>
                      </a:r>
                      <a:endParaRPr lang="en-US" sz="105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5 min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Vocabulary</a:t>
                      </a:r>
                      <a:endParaRPr lang="en-US" sz="105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5 min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Comprehension &amp; Fluency</a:t>
                      </a:r>
                      <a:endParaRPr lang="en-US" sz="105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Passage</a:t>
                      </a:r>
                      <a:r>
                        <a:rPr lang="en-US" sz="1050" baseline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 Comprehension</a:t>
                      </a:r>
                      <a:endParaRPr lang="en-US" sz="105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20 min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Comprehension Fluency</a:t>
                      </a:r>
                      <a:endParaRPr lang="en-US" sz="105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5 </a:t>
                      </a: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2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Oral </a:t>
                      </a:r>
                      <a:r>
                        <a:rPr lang="en-US" sz="105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Reading</a:t>
                      </a:r>
                      <a:endParaRPr lang="en-US" sz="105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1-3 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x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E3B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27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R="18415" marT="0" marB="0" anchor="ctr">
                    <a:lnL w="1905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48A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Screening admin time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9-10 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8-11 min</a:t>
                      </a:r>
                      <a:endParaRPr lang="en-US" sz="900" i="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28 </a:t>
                      </a: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28 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30 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30 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30 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30 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imes New Roman"/>
                        </a:rPr>
                        <a:t>30 min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2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Progress monitoring admin time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1-5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1-3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i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305" marR="18415" marT="0" marB="0" anchor="ctr">
                    <a:lnL w="12700" cap="flat" cmpd="sng" algn="ctr">
                      <a:solidFill>
                        <a:srgbClr val="C2D6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1-5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1-5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1-5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1-5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1-5 min</a:t>
                      </a:r>
                      <a:endParaRPr lang="en-US" sz="900" i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887749" y="2020561"/>
            <a:ext cx="1689842" cy="324433"/>
          </a:xfrm>
          <a:prstGeom prst="roundRect">
            <a:avLst/>
          </a:prstGeom>
          <a:noFill/>
          <a:ln w="38100">
            <a:solidFill>
              <a:srgbClr val="8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887748" y="4724365"/>
            <a:ext cx="1689843" cy="703041"/>
          </a:xfrm>
          <a:prstGeom prst="roundRect">
            <a:avLst/>
          </a:prstGeom>
          <a:noFill/>
          <a:ln w="38100">
            <a:solidFill>
              <a:srgbClr val="8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882840" y="4055805"/>
            <a:ext cx="1694751" cy="334280"/>
          </a:xfrm>
          <a:prstGeom prst="roundRect">
            <a:avLst/>
          </a:prstGeom>
          <a:noFill/>
          <a:ln w="38100">
            <a:solidFill>
              <a:srgbClr val="8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892668" y="3382297"/>
            <a:ext cx="1684923" cy="334115"/>
          </a:xfrm>
          <a:prstGeom prst="roundRect">
            <a:avLst/>
          </a:prstGeom>
          <a:noFill/>
          <a:ln w="38100">
            <a:solidFill>
              <a:srgbClr val="8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900424" y="3716412"/>
            <a:ext cx="1677167" cy="339393"/>
          </a:xfrm>
          <a:prstGeom prst="roundRect">
            <a:avLst/>
          </a:prstGeom>
          <a:noFill/>
          <a:ln w="38100">
            <a:solidFill>
              <a:srgbClr val="8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886650" y="4390085"/>
            <a:ext cx="1690941" cy="334280"/>
          </a:xfrm>
          <a:prstGeom prst="roundRect">
            <a:avLst/>
          </a:prstGeom>
          <a:noFill/>
          <a:ln w="38100">
            <a:solidFill>
              <a:srgbClr val="8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1881883" y="2667000"/>
            <a:ext cx="1695708" cy="340799"/>
          </a:xfrm>
          <a:prstGeom prst="roundRect">
            <a:avLst/>
          </a:prstGeom>
          <a:noFill/>
          <a:ln w="38100">
            <a:solidFill>
              <a:srgbClr val="808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5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6474" y="2029870"/>
            <a:ext cx="8135478" cy="16969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400" dirty="0" smtClean="0"/>
              <a:t>aims</a:t>
            </a:r>
            <a:r>
              <a:rPr lang="en-US" altLang="en-US" sz="4400" b="0" dirty="0" smtClean="0"/>
              <a:t>webPlus Early Literacy</a:t>
            </a:r>
          </a:p>
        </p:txBody>
      </p:sp>
    </p:spTree>
    <p:extLst>
      <p:ext uri="{BB962C8B-B14F-4D97-AF65-F5344CB8AC3E}">
        <p14:creationId xmlns:p14="http://schemas.microsoft.com/office/powerpoint/2010/main" val="298776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153400" cy="762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0" dirty="0" smtClean="0"/>
              <a:t>Phoneme Segmentation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19200"/>
            <a:ext cx="6720840" cy="480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The teachers says a word.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The student says the individual phonemes, or sounds, of the word in the correct order.</a:t>
            </a:r>
            <a:endParaRPr lang="en-US" dirty="0" smtClean="0"/>
          </a:p>
          <a:p>
            <a:r>
              <a:rPr lang="en-US" sz="2000" dirty="0" smtClean="0"/>
              <a:t>Words chosen based on CCSS requirements</a:t>
            </a:r>
            <a:endParaRPr lang="en-US" sz="2000" dirty="0"/>
          </a:p>
          <a:p>
            <a:r>
              <a:rPr lang="en-US" sz="2000" dirty="0" smtClean="0"/>
              <a:t>Untimed</a:t>
            </a:r>
          </a:p>
          <a:p>
            <a:pPr lvl="5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tx2"/>
                </a:solidFill>
              </a:rPr>
              <a:t>easier to administer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and score.</a:t>
            </a:r>
            <a:endParaRPr lang="en-US" i="1" dirty="0">
              <a:solidFill>
                <a:schemeClr val="tx2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60970" y="542925"/>
            <a:ext cx="1405890" cy="407670"/>
          </a:xfrm>
          <a:prstGeom prst="rect">
            <a:avLst/>
          </a:prstGeom>
          <a:solidFill>
            <a:schemeClr val="tx2"/>
          </a:solidFill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pitchFamily="34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lucida grande (Body)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lucida grande (Body)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lucida grande (Body)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lucida grande (Body)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400" i="1" dirty="0" smtClean="0">
                <a:solidFill>
                  <a:srgbClr val="FFFFFF"/>
                </a:solidFill>
              </a:rPr>
              <a:t>Revised</a:t>
            </a:r>
            <a:endParaRPr lang="en-US" sz="24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686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6474" y="2029870"/>
            <a:ext cx="8135478" cy="16969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400" dirty="0" smtClean="0"/>
              <a:t>aims</a:t>
            </a:r>
            <a:r>
              <a:rPr lang="en-US" altLang="en-US" sz="4400" b="0" dirty="0" smtClean="0"/>
              <a:t>webPlus Reading</a:t>
            </a:r>
          </a:p>
        </p:txBody>
      </p:sp>
    </p:spTree>
    <p:extLst>
      <p:ext uri="{BB962C8B-B14F-4D97-AF65-F5344CB8AC3E}">
        <p14:creationId xmlns:p14="http://schemas.microsoft.com/office/powerpoint/2010/main" val="50416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2341</Words>
  <Application>Microsoft Office PowerPoint</Application>
  <PresentationFormat>On-screen Show (4:3)</PresentationFormat>
  <Paragraphs>1162</Paragraphs>
  <Slides>22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1_Office Theme</vt:lpstr>
      <vt:lpstr>aimswebPlus overview </vt:lpstr>
      <vt:lpstr>PowerPoint Presentation</vt:lpstr>
      <vt:lpstr>PowerPoint Presentation</vt:lpstr>
      <vt:lpstr>aimswebPlus structure</vt:lpstr>
      <vt:lpstr>original aimsweb assessments</vt:lpstr>
      <vt:lpstr>aimswebPlus assessments</vt:lpstr>
      <vt:lpstr>aimswebPlus Early Literacy</vt:lpstr>
      <vt:lpstr>Phoneme Segmentation</vt:lpstr>
      <vt:lpstr>aimswebPlus Reading</vt:lpstr>
      <vt:lpstr>Passage Comprehension</vt:lpstr>
      <vt:lpstr>Comprehension Fluency</vt:lpstr>
      <vt:lpstr>original aimsweb assessments</vt:lpstr>
      <vt:lpstr>aimswebPlus assessments</vt:lpstr>
      <vt:lpstr>aimswebPlus Math</vt:lpstr>
      <vt:lpstr>aimswebPlus Early Numeracy </vt:lpstr>
      <vt:lpstr>aimswebPlus Math</vt:lpstr>
      <vt:lpstr>aimswebPlus math</vt:lpstr>
      <vt:lpstr>PowerPoint Presentation</vt:lpstr>
      <vt:lpstr>aimswebPlus Number Triads</vt:lpstr>
      <vt:lpstr>aimswebPlus Mental Computation</vt:lpstr>
      <vt:lpstr>aimswebPlus K-1, Concepts &amp; Applications</vt:lpstr>
      <vt:lpstr>aimsweb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Piotrowski</dc:creator>
  <cp:lastModifiedBy>Tracy Bramwell</cp:lastModifiedBy>
  <cp:revision>7</cp:revision>
  <dcterms:created xsi:type="dcterms:W3CDTF">2014-03-19T05:39:15Z</dcterms:created>
  <dcterms:modified xsi:type="dcterms:W3CDTF">2014-03-31T01:05:30Z</dcterms:modified>
</cp:coreProperties>
</file>