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256" r:id="rId2"/>
    <p:sldId id="304" r:id="rId3"/>
    <p:sldId id="303" r:id="rId4"/>
    <p:sldId id="264" r:id="rId5"/>
    <p:sldId id="265" r:id="rId6"/>
    <p:sldId id="267" r:id="rId7"/>
    <p:sldId id="281" r:id="rId8"/>
    <p:sldId id="282" r:id="rId9"/>
    <p:sldId id="257" r:id="rId10"/>
    <p:sldId id="266" r:id="rId11"/>
    <p:sldId id="268" r:id="rId12"/>
    <p:sldId id="258" r:id="rId13"/>
    <p:sldId id="269" r:id="rId14"/>
    <p:sldId id="271" r:id="rId15"/>
    <p:sldId id="272" r:id="rId16"/>
    <p:sldId id="273" r:id="rId17"/>
    <p:sldId id="274" r:id="rId18"/>
    <p:sldId id="275" r:id="rId19"/>
    <p:sldId id="276" r:id="rId20"/>
    <p:sldId id="277" r:id="rId21"/>
    <p:sldId id="278" r:id="rId22"/>
    <p:sldId id="279" r:id="rId23"/>
    <p:sldId id="280" r:id="rId24"/>
    <p:sldId id="301" r:id="rId25"/>
    <p:sldId id="305" r:id="rId26"/>
    <p:sldId id="283" r:id="rId27"/>
    <p:sldId id="284" r:id="rId28"/>
    <p:sldId id="285" r:id="rId29"/>
    <p:sldId id="286" r:id="rId30"/>
    <p:sldId id="287" r:id="rId31"/>
    <p:sldId id="288" r:id="rId32"/>
    <p:sldId id="292" r:id="rId33"/>
    <p:sldId id="297" r:id="rId34"/>
    <p:sldId id="298" r:id="rId35"/>
    <p:sldId id="299" r:id="rId36"/>
    <p:sldId id="300" r:id="rId37"/>
    <p:sldId id="302"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F831F6-BD47-4110-8BFC-C852A4569C58}" type="datetimeFigureOut">
              <a:rPr lang="en-US" smtClean="0"/>
              <a:t>10/20/2015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4428B2-97FA-4B4B-BE41-BE2BA7160FDC}" type="slidenum">
              <a:rPr lang="en-US" smtClean="0"/>
              <a:t>‹#›</a:t>
            </a:fld>
            <a:endParaRPr lang="en-US"/>
          </a:p>
        </p:txBody>
      </p:sp>
    </p:spTree>
    <p:extLst>
      <p:ext uri="{BB962C8B-B14F-4D97-AF65-F5344CB8AC3E}">
        <p14:creationId xmlns:p14="http://schemas.microsoft.com/office/powerpoint/2010/main" val="2562520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1DEF2B-B435-4EE3-B9F1-74882BCDAB1B}" type="slidenum">
              <a:rPr lang="en-US" altLang="en-US"/>
              <a:pPr/>
              <a:t>14</a:t>
            </a:fld>
            <a:endParaRPr lang="en-US" alt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ltLang="en-US"/>
              <a:t>Get oxygen flowing to the brain, go outside, move around, stretch, role playing…..mitosis act out. </a:t>
            </a:r>
          </a:p>
        </p:txBody>
      </p:sp>
    </p:spTree>
    <p:extLst>
      <p:ext uri="{BB962C8B-B14F-4D97-AF65-F5344CB8AC3E}">
        <p14:creationId xmlns:p14="http://schemas.microsoft.com/office/powerpoint/2010/main" val="2704463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A31A1E-541A-4649-84EB-228888E5C7C4}" type="slidenum">
              <a:rPr lang="en-US" altLang="en-US"/>
              <a:pPr/>
              <a:t>23</a:t>
            </a:fld>
            <a:endParaRPr lang="en-US" alt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ltLang="en-US"/>
              <a:t>Videos, graphics, charts, graphs, bulletin boards</a:t>
            </a:r>
          </a:p>
        </p:txBody>
      </p:sp>
    </p:spTree>
    <p:extLst>
      <p:ext uri="{BB962C8B-B14F-4D97-AF65-F5344CB8AC3E}">
        <p14:creationId xmlns:p14="http://schemas.microsoft.com/office/powerpoint/2010/main" val="643562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Marzano</a:t>
            </a:r>
            <a:r>
              <a:rPr lang="en-US" baseline="0" dirty="0" smtClean="0"/>
              <a:t> criterion 2- effective teaching practice, 2.6 – noticing when students are not engaged </a:t>
            </a:r>
            <a:endParaRPr lang="en-US" dirty="0"/>
          </a:p>
        </p:txBody>
      </p:sp>
      <p:sp>
        <p:nvSpPr>
          <p:cNvPr id="4" name="Slide Number Placeholder 3"/>
          <p:cNvSpPr>
            <a:spLocks noGrp="1"/>
          </p:cNvSpPr>
          <p:nvPr>
            <p:ph type="sldNum" sz="quarter" idx="10"/>
          </p:nvPr>
        </p:nvSpPr>
        <p:spPr/>
        <p:txBody>
          <a:bodyPr/>
          <a:lstStyle/>
          <a:p>
            <a:fld id="{034428B2-97FA-4B4B-BE41-BE2BA7160FDC}" type="slidenum">
              <a:rPr lang="en-US" smtClean="0"/>
              <a:t>32</a:t>
            </a:fld>
            <a:endParaRPr lang="en-US"/>
          </a:p>
        </p:txBody>
      </p:sp>
    </p:spTree>
    <p:extLst>
      <p:ext uri="{BB962C8B-B14F-4D97-AF65-F5344CB8AC3E}">
        <p14:creationId xmlns:p14="http://schemas.microsoft.com/office/powerpoint/2010/main" val="3112836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91298A-23C7-4B00-8BC1-A891C67B87A7}" type="slidenum">
              <a:rPr lang="en-US" altLang="en-US"/>
              <a:pPr/>
              <a:t>15</a:t>
            </a:fld>
            <a:endParaRPr lang="en-US" alt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en-US"/>
              <a:t>Promotes social interactions, </a:t>
            </a:r>
          </a:p>
          <a:p>
            <a:r>
              <a:rPr lang="en-US" altLang="en-US"/>
              <a:t>Breakout spaces, alcoves</a:t>
            </a:r>
          </a:p>
        </p:txBody>
      </p:sp>
    </p:spTree>
    <p:extLst>
      <p:ext uri="{BB962C8B-B14F-4D97-AF65-F5344CB8AC3E}">
        <p14:creationId xmlns:p14="http://schemas.microsoft.com/office/powerpoint/2010/main" val="336163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89BEC-D6D1-45E1-BCC3-DFF0A34699EE}" type="slidenum">
              <a:rPr lang="en-US" altLang="en-US"/>
              <a:pPr/>
              <a:t>16</a:t>
            </a:fld>
            <a:endParaRPr lang="en-US" alt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a:t>Safety posters, whiteboards, graphs</a:t>
            </a:r>
          </a:p>
        </p:txBody>
      </p:sp>
    </p:spTree>
    <p:extLst>
      <p:ext uri="{BB962C8B-B14F-4D97-AF65-F5344CB8AC3E}">
        <p14:creationId xmlns:p14="http://schemas.microsoft.com/office/powerpoint/2010/main" val="371716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B01D1-F020-4BD3-BC21-3086D574D1E1}" type="slidenum">
              <a:rPr lang="en-US" altLang="en-US"/>
              <a:pPr/>
              <a:t>17</a:t>
            </a:fld>
            <a:endParaRPr lang="en-US" alt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a:t>Jokes, ways to remember stuff (Sports Illustrated), cartoons on tests, </a:t>
            </a:r>
          </a:p>
        </p:txBody>
      </p:sp>
    </p:spTree>
    <p:extLst>
      <p:ext uri="{BB962C8B-B14F-4D97-AF65-F5344CB8AC3E}">
        <p14:creationId xmlns:p14="http://schemas.microsoft.com/office/powerpoint/2010/main" val="389701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8D5D22-8F82-402B-B268-AD1B512DB99A}" type="slidenum">
              <a:rPr lang="en-US" altLang="en-US"/>
              <a:pPr/>
              <a:t>18</a:t>
            </a:fld>
            <a:endParaRPr lang="en-US" alt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ltLang="en-US"/>
              <a:t>During labs, during cleanup, when coming into class</a:t>
            </a:r>
          </a:p>
        </p:txBody>
      </p:sp>
    </p:spTree>
    <p:extLst>
      <p:ext uri="{BB962C8B-B14F-4D97-AF65-F5344CB8AC3E}">
        <p14:creationId xmlns:p14="http://schemas.microsoft.com/office/powerpoint/2010/main" val="1353983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20F44F-448C-4694-9150-6B4CEBA082F9}" type="slidenum">
              <a:rPr lang="en-US" altLang="en-US"/>
              <a:pPr/>
              <a:t>19</a:t>
            </a:fld>
            <a:endParaRPr lang="en-US" alt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en-US"/>
              <a:t>Graphing, labs, experiments, brain teasers</a:t>
            </a:r>
          </a:p>
        </p:txBody>
      </p:sp>
    </p:spTree>
    <p:extLst>
      <p:ext uri="{BB962C8B-B14F-4D97-AF65-F5344CB8AC3E}">
        <p14:creationId xmlns:p14="http://schemas.microsoft.com/office/powerpoint/2010/main" val="69038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691860-8729-401C-A753-1913B54F253B}" type="slidenum">
              <a:rPr lang="en-US" altLang="en-US"/>
              <a:pPr/>
              <a:t>20</a:t>
            </a:fld>
            <a:endParaRPr lang="en-US" alt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en-US"/>
              <a:t>KWL</a:t>
            </a:r>
          </a:p>
        </p:txBody>
      </p:sp>
    </p:spTree>
    <p:extLst>
      <p:ext uri="{BB962C8B-B14F-4D97-AF65-F5344CB8AC3E}">
        <p14:creationId xmlns:p14="http://schemas.microsoft.com/office/powerpoint/2010/main" val="2709702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3CEB1C-7D7D-4B19-B27A-C41FBEC90274}" type="slidenum">
              <a:rPr lang="en-US" altLang="en-US"/>
              <a:pPr/>
              <a:t>21</a:t>
            </a:fld>
            <a:endParaRPr lang="en-US" alt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en-US"/>
              <a:t>Ways to review, order to go over topics</a:t>
            </a:r>
          </a:p>
        </p:txBody>
      </p:sp>
    </p:spTree>
    <p:extLst>
      <p:ext uri="{BB962C8B-B14F-4D97-AF65-F5344CB8AC3E}">
        <p14:creationId xmlns:p14="http://schemas.microsoft.com/office/powerpoint/2010/main" val="356927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80E1EC-42F7-438C-819F-E2AD223F8D84}" type="slidenum">
              <a:rPr lang="en-US" altLang="en-US"/>
              <a:pPr/>
              <a:t>22</a:t>
            </a:fld>
            <a:endParaRPr lang="en-US" alt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88881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9497F34C-D06A-48DA-8386-E324F2150534}" type="datetimeFigureOut">
              <a:rPr lang="en-US" smtClean="0"/>
              <a:t>10/20/2015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355B21-91AB-4D28-BD24-3196E97F977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97F34C-D06A-48DA-8386-E324F2150534}"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55B21-91AB-4D28-BD24-3196E97F977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6355B21-91AB-4D28-BD24-3196E97F977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497F34C-D06A-48DA-8386-E324F2150534}"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497F34C-D06A-48DA-8386-E324F2150534}" type="datetimeFigureOut">
              <a:rPr lang="en-US" smtClean="0"/>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6355B21-91AB-4D28-BD24-3196E97F977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497F34C-D06A-48DA-8386-E324F2150534}" type="datetimeFigureOut">
              <a:rPr lang="en-US" smtClean="0"/>
              <a:t>10/20/2015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6355B21-91AB-4D28-BD24-3196E97F977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497F34C-D06A-48DA-8386-E324F2150534}" type="datetimeFigureOut">
              <a:rPr lang="en-US" smtClean="0"/>
              <a:t>10/20/2015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55B21-91AB-4D28-BD24-3196E97F977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9497F34C-D06A-48DA-8386-E324F2150534}" type="datetimeFigureOut">
              <a:rPr lang="en-US" smtClean="0"/>
              <a:t>10/20/2015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6355B21-91AB-4D28-BD24-3196E97F977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497F34C-D06A-48DA-8386-E324F2150534}" type="datetimeFigureOut">
              <a:rPr lang="en-US" smtClean="0"/>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6355B21-91AB-4D28-BD24-3196E97F97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9497F34C-D06A-48DA-8386-E324F2150534}" type="datetimeFigureOut">
              <a:rPr lang="en-US" smtClean="0"/>
              <a:t>10/20/2015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6355B21-91AB-4D28-BD24-3196E97F97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6355B21-91AB-4D28-BD24-3196E97F977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9497F34C-D06A-48DA-8386-E324F2150534}" type="datetimeFigureOut">
              <a:rPr lang="en-US" smtClean="0"/>
              <a:t>10/20/2015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6355B21-91AB-4D28-BD24-3196E97F977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9497F34C-D06A-48DA-8386-E324F2150534}" type="datetimeFigureOut">
              <a:rPr lang="en-US" smtClean="0"/>
              <a:t>10/20/2015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497F34C-D06A-48DA-8386-E324F2150534}" type="datetimeFigureOut">
              <a:rPr lang="en-US" smtClean="0"/>
              <a:t>10/20/2015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6355B21-91AB-4D28-BD24-3196E97F977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bing.com/videos/search?q=movement+in+the+classroom&amp;FORM=HDRSC3#view=detail&amp;mid=FBE39A950054D54AB635FBE39A950054D54AB635"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bing.com/videos/search?q=kagan+strategies+in+high+school&amp;qs=RI&amp;sk=&amp;FORM=QBVR&amp;pq=kagan%20in%20high&amp;sc=8-13&amp;sp=1&amp;qs=RI&amp;sk=#view=detail&amp;mid=B2B0436A17D3052E1100B2B0436A17D3052E1100"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audio" Target="file:///C:\Documents%20and%20Settings\wilkes\Local%20Settings\Temporary%20Internet%20Files\Content.IE5\DNF1CFA3\MSj04378760000%5b1%5d.wav" TargetMode="Externa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dxPVyieptwA" TargetMode="External"/><Relationship Id="rId2" Type="http://schemas.openxmlformats.org/officeDocument/2006/relationships/hyperlink" Target="http://www.bing.com/videos/search?q=boring+class&amp;FORM=HDRSC3&amp;adlt=strict#view=detail&amp;mid=43D0707FC5B1641888E243D0707FC5B1641888E2"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Administrator Series</a:t>
            </a:r>
            <a:endParaRPr lang="en-US" dirty="0"/>
          </a:p>
        </p:txBody>
      </p:sp>
      <p:sp>
        <p:nvSpPr>
          <p:cNvPr id="5" name="Content Placeholder 4"/>
          <p:cNvSpPr>
            <a:spLocks noGrp="1"/>
          </p:cNvSpPr>
          <p:nvPr>
            <p:ph sz="quarter" idx="1"/>
          </p:nvPr>
        </p:nvSpPr>
        <p:spPr/>
        <p:txBody>
          <a:bodyPr/>
          <a:lstStyle/>
          <a:p>
            <a:pPr marL="0" indent="0">
              <a:buNone/>
            </a:pPr>
            <a:endParaRPr lang="en-US" dirty="0" smtClean="0"/>
          </a:p>
          <a:p>
            <a:pPr marL="0" indent="0" algn="ctr">
              <a:buNone/>
            </a:pPr>
            <a:endParaRPr lang="en-US" dirty="0"/>
          </a:p>
          <a:p>
            <a:pPr marL="0" indent="0" algn="ctr">
              <a:buNone/>
            </a:pPr>
            <a:r>
              <a:rPr lang="en-US" dirty="0" smtClean="0"/>
              <a:t>Erie 1 BOCES Administrator Series</a:t>
            </a:r>
          </a:p>
          <a:p>
            <a:pPr marL="0" indent="0" algn="ctr">
              <a:buNone/>
            </a:pPr>
            <a:r>
              <a:rPr lang="en-US" dirty="0" smtClean="0"/>
              <a:t>Session 1</a:t>
            </a:r>
          </a:p>
          <a:p>
            <a:pPr marL="0" indent="0" algn="ctr">
              <a:buNone/>
            </a:pPr>
            <a:endParaRPr lang="en-US" dirty="0"/>
          </a:p>
          <a:p>
            <a:pPr marL="0" indent="0" algn="ctr">
              <a:buNone/>
            </a:pPr>
            <a:r>
              <a:rPr lang="en-US" dirty="0"/>
              <a:t>Promoting and Measuring Student Engagement</a:t>
            </a:r>
          </a:p>
          <a:p>
            <a:pPr marL="0" indent="0" algn="ctr">
              <a:buNone/>
            </a:pPr>
            <a:endParaRPr lang="en-US" dirty="0"/>
          </a:p>
        </p:txBody>
      </p:sp>
    </p:spTree>
    <p:extLst>
      <p:ext uri="{BB962C8B-B14F-4D97-AF65-F5344CB8AC3E}">
        <p14:creationId xmlns:p14="http://schemas.microsoft.com/office/powerpoint/2010/main" val="393373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normAutofit/>
          </a:bodyPr>
          <a:lstStyle/>
          <a:p>
            <a:pPr marL="0" indent="0">
              <a:buNone/>
            </a:pPr>
            <a:r>
              <a:rPr lang="en-US" dirty="0"/>
              <a:t>Regardless of quality, instruction is limited by the student’s ability to retain and recall the information being taught. For instruction to be effective, it must be adjusted to reflect research-based best practices regarding how students receive and process new information. </a:t>
            </a:r>
            <a:endParaRPr lang="en-US" dirty="0" smtClean="0"/>
          </a:p>
          <a:p>
            <a:pPr marL="0" indent="0">
              <a:buNone/>
            </a:pPr>
            <a:endParaRPr lang="en-US" dirty="0"/>
          </a:p>
          <a:p>
            <a:pPr marL="0" indent="0" algn="r">
              <a:buNone/>
            </a:pPr>
            <a:r>
              <a:rPr lang="en-US" dirty="0" smtClean="0"/>
              <a:t>				</a:t>
            </a:r>
            <a:r>
              <a:rPr lang="en-US" dirty="0"/>
              <a:t>(</a:t>
            </a:r>
            <a:r>
              <a:rPr lang="en-US" dirty="0" err="1" smtClean="0"/>
              <a:t>Banikowski</a:t>
            </a:r>
            <a:r>
              <a:rPr lang="en-US" dirty="0" smtClean="0"/>
              <a:t> </a:t>
            </a:r>
            <a:r>
              <a:rPr lang="en-US" dirty="0"/>
              <a:t>&amp; </a:t>
            </a:r>
            <a:r>
              <a:rPr lang="en-US" dirty="0" err="1" smtClean="0"/>
              <a:t>Mehring</a:t>
            </a:r>
            <a:r>
              <a:rPr lang="en-US" dirty="0"/>
              <a:t>)</a:t>
            </a:r>
            <a:r>
              <a:rPr lang="en-US" dirty="0" smtClean="0"/>
              <a:t> </a:t>
            </a:r>
            <a:endParaRPr lang="en-US" dirty="0"/>
          </a:p>
        </p:txBody>
      </p:sp>
    </p:spTree>
    <p:extLst>
      <p:ext uri="{BB962C8B-B14F-4D97-AF65-F5344CB8AC3E}">
        <p14:creationId xmlns:p14="http://schemas.microsoft.com/office/powerpoint/2010/main" val="11381272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Brain Learns Best</a:t>
            </a:r>
            <a:endParaRPr lang="en-US" dirty="0"/>
          </a:p>
        </p:txBody>
      </p:sp>
      <p:sp>
        <p:nvSpPr>
          <p:cNvPr id="3" name="Content Placeholder 2"/>
          <p:cNvSpPr>
            <a:spLocks noGrp="1"/>
          </p:cNvSpPr>
          <p:nvPr>
            <p:ph sz="quarter" idx="1"/>
          </p:nvPr>
        </p:nvSpPr>
        <p:spPr/>
        <p:txBody>
          <a:bodyPr/>
          <a:lstStyle/>
          <a:p>
            <a:r>
              <a:rPr lang="en-US" dirty="0" smtClean="0"/>
              <a:t>Neural System Fatigue:</a:t>
            </a:r>
          </a:p>
          <a:p>
            <a:pPr lvl="3"/>
            <a:r>
              <a:rPr lang="en-US" dirty="0" smtClean="0"/>
              <a:t>3-5 minutes</a:t>
            </a:r>
          </a:p>
          <a:p>
            <a:pPr lvl="3"/>
            <a:r>
              <a:rPr lang="en-US" dirty="0" smtClean="0"/>
              <a:t>Needs rest</a:t>
            </a:r>
          </a:p>
          <a:p>
            <a:pPr lvl="3"/>
            <a:r>
              <a:rPr lang="en-US" dirty="0" smtClean="0"/>
              <a:t>Recovers quickly</a:t>
            </a:r>
          </a:p>
          <a:p>
            <a:pPr lvl="3"/>
            <a:r>
              <a:rPr lang="en-US" dirty="0" smtClean="0"/>
              <a:t>Only 4-8 minutes of factual lecture can be tolerated</a:t>
            </a:r>
            <a:endParaRPr lang="en-US" dirty="0"/>
          </a:p>
          <a:p>
            <a:pPr marL="571500" indent="-457200"/>
            <a:r>
              <a:rPr lang="en-US" dirty="0" smtClean="0"/>
              <a:t>Interrelated Neural Systems</a:t>
            </a:r>
          </a:p>
          <a:p>
            <a:pPr marL="1828800" lvl="3" indent="-457200"/>
            <a:r>
              <a:rPr lang="en-US" dirty="0" smtClean="0"/>
              <a:t>New leaning is connected past learning</a:t>
            </a:r>
          </a:p>
          <a:p>
            <a:pPr marL="1828800" lvl="3" indent="-457200"/>
            <a:r>
              <a:rPr lang="en-US" dirty="0" smtClean="0"/>
              <a:t>Facts are empty without being linked to concepts and topics</a:t>
            </a:r>
          </a:p>
          <a:p>
            <a:pPr marL="571500" indent="-457200"/>
            <a:r>
              <a:rPr lang="en-US" dirty="0" smtClean="0"/>
              <a:t>Novelty:</a:t>
            </a:r>
          </a:p>
          <a:p>
            <a:pPr marL="1828800" lvl="3" indent="-457200"/>
            <a:r>
              <a:rPr lang="en-US" dirty="0" smtClean="0"/>
              <a:t>Interest</a:t>
            </a:r>
          </a:p>
          <a:p>
            <a:pPr marL="1828800" lvl="3" indent="-457200"/>
            <a:endParaRPr lang="en-US" dirty="0" smtClean="0"/>
          </a:p>
        </p:txBody>
      </p:sp>
    </p:spTree>
    <p:extLst>
      <p:ext uri="{BB962C8B-B14F-4D97-AF65-F5344CB8AC3E}">
        <p14:creationId xmlns:p14="http://schemas.microsoft.com/office/powerpoint/2010/main" val="9659286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Think-Pair-Share-Record</a:t>
            </a:r>
            <a:endParaRPr lang="en-US" dirty="0"/>
          </a:p>
        </p:txBody>
      </p:sp>
      <p:sp>
        <p:nvSpPr>
          <p:cNvPr id="3" name="Content Placeholder 2"/>
          <p:cNvSpPr>
            <a:spLocks noGrp="1"/>
          </p:cNvSpPr>
          <p:nvPr>
            <p:ph sz="quarter" idx="1"/>
          </p:nvPr>
        </p:nvSpPr>
        <p:spPr/>
        <p:txBody>
          <a:bodyPr/>
          <a:lstStyle/>
          <a:p>
            <a:r>
              <a:rPr lang="en-US" dirty="0" smtClean="0"/>
              <a:t>Identify a teacher/instructor that you found to be engaging. </a:t>
            </a:r>
          </a:p>
          <a:p>
            <a:r>
              <a:rPr lang="en-US" dirty="0" smtClean="0"/>
              <a:t>Share attributes of the instruction</a:t>
            </a:r>
          </a:p>
          <a:p>
            <a:r>
              <a:rPr lang="en-US" dirty="0" smtClean="0"/>
              <a:t>Record common strategies</a:t>
            </a:r>
            <a:endParaRPr lang="en-US" dirty="0"/>
          </a:p>
        </p:txBody>
      </p:sp>
    </p:spTree>
    <p:extLst>
      <p:ext uri="{BB962C8B-B14F-4D97-AF65-F5344CB8AC3E}">
        <p14:creationId xmlns:p14="http://schemas.microsoft.com/office/powerpoint/2010/main" val="20632491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to the Brain</a:t>
            </a:r>
            <a:endParaRPr lang="en-US" dirty="0"/>
          </a:p>
        </p:txBody>
      </p:sp>
      <p:sp>
        <p:nvSpPr>
          <p:cNvPr id="3" name="Content Placeholder 2"/>
          <p:cNvSpPr>
            <a:spLocks noGrp="1"/>
          </p:cNvSpPr>
          <p:nvPr>
            <p:ph sz="quarter" idx="1"/>
          </p:nvPr>
        </p:nvSpPr>
        <p:spPr/>
        <p:txBody>
          <a:bodyPr/>
          <a:lstStyle/>
          <a:p>
            <a:pPr marL="0" indent="0">
              <a:buNone/>
            </a:pPr>
            <a:endParaRPr lang="en-US" dirty="0" smtClean="0"/>
          </a:p>
          <a:p>
            <a:pPr marL="0" indent="0">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447800"/>
            <a:ext cx="78486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9960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solidFill>
                  <a:schemeClr val="folHlink"/>
                </a:solidFill>
              </a:rPr>
              <a:t>Strategy #10</a:t>
            </a:r>
          </a:p>
        </p:txBody>
      </p:sp>
      <p:sp>
        <p:nvSpPr>
          <p:cNvPr id="34819" name="Rectangle 3"/>
          <p:cNvSpPr>
            <a:spLocks noGrp="1" noChangeArrowheads="1"/>
          </p:cNvSpPr>
          <p:nvPr>
            <p:ph sz="half" idx="1"/>
          </p:nvPr>
        </p:nvSpPr>
        <p:spPr/>
        <p:txBody>
          <a:bodyPr/>
          <a:lstStyle/>
          <a:p>
            <a:pPr>
              <a:buFont typeface="Wingdings" pitchFamily="2" charset="2"/>
              <a:buNone/>
            </a:pPr>
            <a:r>
              <a:rPr lang="en-US" altLang="en-US" sz="2400" u="sng" dirty="0">
                <a:solidFill>
                  <a:schemeClr val="folHlink"/>
                </a:solidFill>
              </a:rPr>
              <a:t>What Research Says</a:t>
            </a:r>
          </a:p>
          <a:p>
            <a:r>
              <a:rPr lang="en-US" altLang="en-US" sz="2400" dirty="0">
                <a:solidFill>
                  <a:schemeClr val="folHlink"/>
                </a:solidFill>
                <a:hlinkClick r:id="rId3"/>
              </a:rPr>
              <a:t>Physical Movement</a:t>
            </a:r>
            <a:endParaRPr lang="en-US" altLang="en-US" sz="2400" dirty="0">
              <a:solidFill>
                <a:schemeClr val="folHlink"/>
              </a:solidFill>
            </a:endParaRPr>
          </a:p>
          <a:p>
            <a:pPr lvl="1"/>
            <a:r>
              <a:rPr lang="en-US" altLang="en-US" sz="2000" dirty="0">
                <a:solidFill>
                  <a:schemeClr val="folHlink"/>
                </a:solidFill>
              </a:rPr>
              <a:t>Strengthens learning</a:t>
            </a:r>
          </a:p>
          <a:p>
            <a:pPr lvl="1"/>
            <a:r>
              <a:rPr lang="en-US" altLang="en-US" sz="2000" dirty="0">
                <a:solidFill>
                  <a:schemeClr val="folHlink"/>
                </a:solidFill>
              </a:rPr>
              <a:t>Improves memory retrieval</a:t>
            </a:r>
          </a:p>
          <a:p>
            <a:pPr lvl="1"/>
            <a:r>
              <a:rPr lang="en-US" altLang="en-US" sz="2000" dirty="0">
                <a:solidFill>
                  <a:schemeClr val="folHlink"/>
                </a:solidFill>
              </a:rPr>
              <a:t>Enhances learners confidence</a:t>
            </a:r>
          </a:p>
          <a:p>
            <a:pPr lvl="1"/>
            <a:r>
              <a:rPr lang="en-US" altLang="en-US" sz="2000" dirty="0">
                <a:solidFill>
                  <a:schemeClr val="folHlink"/>
                </a:solidFill>
              </a:rPr>
              <a:t>Movement increases blood flow and oxygenates the brain</a:t>
            </a:r>
          </a:p>
        </p:txBody>
      </p:sp>
      <p:sp>
        <p:nvSpPr>
          <p:cNvPr id="34820" name="Rectangle 4"/>
          <p:cNvSpPr>
            <a:spLocks noGrp="1" noChangeArrowheads="1"/>
          </p:cNvSpPr>
          <p:nvPr>
            <p:ph sz="half" idx="2"/>
          </p:nvPr>
        </p:nvSpPr>
        <p:spPr/>
        <p:txBody>
          <a:bodyPr/>
          <a:lstStyle/>
          <a:p>
            <a:pPr>
              <a:buFont typeface="Wingdings" pitchFamily="2" charset="2"/>
              <a:buNone/>
            </a:pPr>
            <a:r>
              <a:rPr lang="en-US" altLang="en-US" sz="2400" u="sng">
                <a:solidFill>
                  <a:schemeClr val="folHlink"/>
                </a:solidFill>
              </a:rPr>
              <a:t>What Should Be Done</a:t>
            </a:r>
          </a:p>
          <a:p>
            <a:pPr lvl="1"/>
            <a:r>
              <a:rPr lang="en-US" altLang="en-US" sz="2000">
                <a:solidFill>
                  <a:schemeClr val="folHlink"/>
                </a:solidFill>
              </a:rPr>
              <a:t>Active learning</a:t>
            </a:r>
          </a:p>
          <a:p>
            <a:pPr lvl="1"/>
            <a:r>
              <a:rPr lang="en-US" altLang="en-US" sz="2000">
                <a:solidFill>
                  <a:schemeClr val="folHlink"/>
                </a:solidFill>
              </a:rPr>
              <a:t>Go outside</a:t>
            </a:r>
          </a:p>
          <a:p>
            <a:pPr lvl="1"/>
            <a:r>
              <a:rPr lang="en-US" altLang="en-US" sz="2000">
                <a:solidFill>
                  <a:schemeClr val="folHlink"/>
                </a:solidFill>
              </a:rPr>
              <a:t>Move around</a:t>
            </a:r>
          </a:p>
          <a:p>
            <a:pPr lvl="1"/>
            <a:r>
              <a:rPr lang="en-US" altLang="en-US" sz="2000">
                <a:solidFill>
                  <a:schemeClr val="folHlink"/>
                </a:solidFill>
              </a:rPr>
              <a:t>Stretch</a:t>
            </a:r>
          </a:p>
          <a:p>
            <a:pPr lvl="1"/>
            <a:r>
              <a:rPr lang="en-US" altLang="en-US" sz="2000">
                <a:solidFill>
                  <a:schemeClr val="folHlink"/>
                </a:solidFill>
              </a:rPr>
              <a:t>Role Playing</a:t>
            </a:r>
          </a:p>
          <a:p>
            <a:pPr lvl="1"/>
            <a:endParaRPr lang="en-US" altLang="en-US" sz="2000">
              <a:solidFill>
                <a:schemeClr val="folHlink"/>
              </a:solidFill>
            </a:endParaRPr>
          </a:p>
          <a:p>
            <a:pPr lvl="1"/>
            <a:endParaRPr lang="en-US" altLang="en-US" sz="2000"/>
          </a:p>
        </p:txBody>
      </p:sp>
    </p:spTree>
    <p:extLst>
      <p:ext uri="{BB962C8B-B14F-4D97-AF65-F5344CB8AC3E}">
        <p14:creationId xmlns:p14="http://schemas.microsoft.com/office/powerpoint/2010/main" val="30897558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solidFill>
                  <a:schemeClr val="folHlink"/>
                </a:solidFill>
              </a:rPr>
              <a:t>Strategy #9</a:t>
            </a:r>
          </a:p>
        </p:txBody>
      </p:sp>
      <p:sp>
        <p:nvSpPr>
          <p:cNvPr id="37891" name="Rectangle 3"/>
          <p:cNvSpPr>
            <a:spLocks noGrp="1" noChangeArrowheads="1"/>
          </p:cNvSpPr>
          <p:nvPr>
            <p:ph sz="half" idx="1"/>
          </p:nvPr>
        </p:nvSpPr>
        <p:spPr>
          <a:xfrm>
            <a:off x="914400" y="1828800"/>
            <a:ext cx="3848100" cy="4114800"/>
          </a:xfrm>
        </p:spPr>
        <p:txBody>
          <a:bodyPr>
            <a:normAutofit lnSpcReduction="10000"/>
          </a:bodyPr>
          <a:lstStyle/>
          <a:p>
            <a:pPr>
              <a:buFont typeface="Wingdings" pitchFamily="2" charset="2"/>
              <a:buNone/>
            </a:pPr>
            <a:r>
              <a:rPr lang="en-US" altLang="en-US" sz="2400" u="sng" dirty="0">
                <a:solidFill>
                  <a:schemeClr val="folHlink"/>
                </a:solidFill>
              </a:rPr>
              <a:t>What Research Says</a:t>
            </a:r>
          </a:p>
          <a:p>
            <a:r>
              <a:rPr lang="en-US" altLang="en-US" sz="2400" dirty="0">
                <a:solidFill>
                  <a:schemeClr val="folHlink"/>
                </a:solidFill>
                <a:hlinkClick r:id="rId3"/>
              </a:rPr>
              <a:t>Use collaboration</a:t>
            </a:r>
            <a:endParaRPr lang="en-US" altLang="en-US" sz="2400" dirty="0">
              <a:solidFill>
                <a:schemeClr val="folHlink"/>
              </a:solidFill>
            </a:endParaRPr>
          </a:p>
          <a:p>
            <a:pPr lvl="1"/>
            <a:r>
              <a:rPr lang="en-US" altLang="en-US" dirty="0">
                <a:solidFill>
                  <a:schemeClr val="folHlink"/>
                </a:solidFill>
              </a:rPr>
              <a:t>Brain is inherently social</a:t>
            </a:r>
          </a:p>
          <a:p>
            <a:pPr lvl="1"/>
            <a:r>
              <a:rPr lang="en-US" altLang="en-US" dirty="0">
                <a:solidFill>
                  <a:schemeClr val="folHlink"/>
                </a:solidFill>
              </a:rPr>
              <a:t>Explaining to others makes information the students</a:t>
            </a:r>
          </a:p>
          <a:p>
            <a:pPr lvl="1"/>
            <a:r>
              <a:rPr lang="en-US" altLang="en-US" dirty="0">
                <a:solidFill>
                  <a:schemeClr val="folHlink"/>
                </a:solidFill>
              </a:rPr>
              <a:t>Feel support of peers</a:t>
            </a:r>
          </a:p>
          <a:p>
            <a:pPr lvl="1"/>
            <a:r>
              <a:rPr lang="en-US" altLang="en-US" dirty="0">
                <a:solidFill>
                  <a:schemeClr val="folHlink"/>
                </a:solidFill>
              </a:rPr>
              <a:t>Small group decision making skills</a:t>
            </a:r>
          </a:p>
          <a:p>
            <a:pPr lvl="1"/>
            <a:r>
              <a:rPr lang="en-US" altLang="en-US" dirty="0">
                <a:solidFill>
                  <a:schemeClr val="folHlink"/>
                </a:solidFill>
              </a:rPr>
              <a:t>Promotes social interactions</a:t>
            </a:r>
          </a:p>
        </p:txBody>
      </p:sp>
      <p:sp>
        <p:nvSpPr>
          <p:cNvPr id="37892" name="Rectangle 4"/>
          <p:cNvSpPr>
            <a:spLocks noGrp="1" noChangeArrowheads="1"/>
          </p:cNvSpPr>
          <p:nvPr>
            <p:ph sz="half" idx="2"/>
          </p:nvPr>
        </p:nvSpPr>
        <p:spPr>
          <a:xfrm>
            <a:off x="4876800" y="1828800"/>
            <a:ext cx="3695700" cy="4114800"/>
          </a:xfrm>
        </p:spPr>
        <p:txBody>
          <a:bodyPr>
            <a:normAutofit lnSpcReduction="10000"/>
          </a:bodyPr>
          <a:lstStyle/>
          <a:p>
            <a:pPr>
              <a:buFont typeface="Wingdings" pitchFamily="2" charset="2"/>
              <a:buNone/>
            </a:pPr>
            <a:r>
              <a:rPr lang="en-US" altLang="en-US" sz="2400" u="sng">
                <a:solidFill>
                  <a:schemeClr val="folHlink"/>
                </a:solidFill>
              </a:rPr>
              <a:t>What Should Be Done</a:t>
            </a:r>
          </a:p>
          <a:p>
            <a:pPr lvl="1"/>
            <a:r>
              <a:rPr lang="en-US" altLang="en-US">
                <a:solidFill>
                  <a:schemeClr val="folHlink"/>
                </a:solidFill>
              </a:rPr>
              <a:t>Breakout spaces</a:t>
            </a:r>
          </a:p>
          <a:p>
            <a:pPr lvl="1"/>
            <a:r>
              <a:rPr lang="en-US" altLang="en-US">
                <a:solidFill>
                  <a:schemeClr val="folHlink"/>
                </a:solidFill>
              </a:rPr>
              <a:t>Small groups</a:t>
            </a:r>
          </a:p>
          <a:p>
            <a:pPr lvl="1"/>
            <a:r>
              <a:rPr lang="en-US" altLang="en-US">
                <a:solidFill>
                  <a:schemeClr val="folHlink"/>
                </a:solidFill>
              </a:rPr>
              <a:t>Cooperative learning</a:t>
            </a:r>
          </a:p>
          <a:p>
            <a:pPr lvl="1"/>
            <a:r>
              <a:rPr lang="en-US" altLang="en-US">
                <a:solidFill>
                  <a:schemeClr val="folHlink"/>
                </a:solidFill>
              </a:rPr>
              <a:t>Group and individual accountability</a:t>
            </a:r>
          </a:p>
          <a:p>
            <a:pPr lvl="1"/>
            <a:endParaRPr lang="en-US" altLang="en-US">
              <a:solidFill>
                <a:schemeClr val="folHlink"/>
              </a:solidFill>
            </a:endParaRPr>
          </a:p>
          <a:p>
            <a:pPr lvl="1"/>
            <a:endParaRPr lang="en-US" altLang="en-US">
              <a:solidFill>
                <a:schemeClr val="folHlink"/>
              </a:solidFill>
            </a:endParaRPr>
          </a:p>
        </p:txBody>
      </p:sp>
    </p:spTree>
    <p:extLst>
      <p:ext uri="{BB962C8B-B14F-4D97-AF65-F5344CB8AC3E}">
        <p14:creationId xmlns:p14="http://schemas.microsoft.com/office/powerpoint/2010/main" val="2045825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solidFill>
                  <a:schemeClr val="folHlink"/>
                </a:solidFill>
              </a:rPr>
              <a:t>Strategy #8</a:t>
            </a:r>
          </a:p>
        </p:txBody>
      </p:sp>
      <p:sp>
        <p:nvSpPr>
          <p:cNvPr id="39939" name="Rectangle 3"/>
          <p:cNvSpPr>
            <a:spLocks noGrp="1" noChangeArrowheads="1"/>
          </p:cNvSpPr>
          <p:nvPr>
            <p:ph sz="half" idx="1"/>
          </p:nvPr>
        </p:nvSpPr>
        <p:spPr>
          <a:xfrm>
            <a:off x="838200" y="1981200"/>
            <a:ext cx="3924300" cy="4114800"/>
          </a:xfrm>
        </p:spPr>
        <p:txBody>
          <a:bodyPr>
            <a:normAutofit/>
          </a:bodyPr>
          <a:lstStyle/>
          <a:p>
            <a:pPr>
              <a:buFont typeface="Wingdings" pitchFamily="2" charset="2"/>
              <a:buNone/>
            </a:pPr>
            <a:r>
              <a:rPr lang="en-US" altLang="en-US" sz="2400" u="sng">
                <a:solidFill>
                  <a:schemeClr val="folHlink"/>
                </a:solidFill>
              </a:rPr>
              <a:t>What Research Says</a:t>
            </a:r>
          </a:p>
          <a:p>
            <a:r>
              <a:rPr lang="en-US" altLang="en-US" sz="2400">
                <a:solidFill>
                  <a:schemeClr val="folHlink"/>
                </a:solidFill>
              </a:rPr>
              <a:t>Stimulating Environment</a:t>
            </a:r>
          </a:p>
          <a:p>
            <a:pPr lvl="1"/>
            <a:r>
              <a:rPr lang="en-US" altLang="en-US">
                <a:solidFill>
                  <a:schemeClr val="folHlink"/>
                </a:solidFill>
              </a:rPr>
              <a:t>Color promotes memory and motivation</a:t>
            </a:r>
          </a:p>
          <a:p>
            <a:pPr lvl="1"/>
            <a:r>
              <a:rPr lang="en-US" altLang="en-US">
                <a:solidFill>
                  <a:srgbClr val="FFFF00"/>
                </a:solidFill>
              </a:rPr>
              <a:t>Yellow</a:t>
            </a:r>
            <a:r>
              <a:rPr lang="en-US" altLang="en-US">
                <a:solidFill>
                  <a:schemeClr val="folHlink"/>
                </a:solidFill>
              </a:rPr>
              <a:t>, </a:t>
            </a:r>
            <a:r>
              <a:rPr lang="en-US" altLang="en-US">
                <a:solidFill>
                  <a:srgbClr val="FFCC00"/>
                </a:solidFill>
              </a:rPr>
              <a:t>light orange</a:t>
            </a:r>
            <a:r>
              <a:rPr lang="en-US" altLang="en-US">
                <a:solidFill>
                  <a:schemeClr val="folHlink"/>
                </a:solidFill>
              </a:rPr>
              <a:t>, </a:t>
            </a:r>
            <a:r>
              <a:rPr lang="en-US" altLang="en-US">
                <a:solidFill>
                  <a:srgbClr val="996600"/>
                </a:solidFill>
              </a:rPr>
              <a:t>beige</a:t>
            </a:r>
            <a:r>
              <a:rPr lang="en-US" altLang="en-US">
                <a:solidFill>
                  <a:schemeClr val="folHlink"/>
                </a:solidFill>
              </a:rPr>
              <a:t> - calming</a:t>
            </a:r>
          </a:p>
          <a:p>
            <a:pPr lvl="1"/>
            <a:r>
              <a:rPr lang="en-US" altLang="en-US">
                <a:solidFill>
                  <a:schemeClr val="folHlink"/>
                </a:solidFill>
              </a:rPr>
              <a:t>Colorful Student work around the room promotes student ownership</a:t>
            </a:r>
          </a:p>
        </p:txBody>
      </p:sp>
      <p:sp>
        <p:nvSpPr>
          <p:cNvPr id="39941" name="Rectangle 5"/>
          <p:cNvSpPr>
            <a:spLocks noChangeArrowheads="1"/>
          </p:cNvSpPr>
          <p:nvPr/>
        </p:nvSpPr>
        <p:spPr bwMode="auto">
          <a:xfrm>
            <a:off x="5029200" y="1981200"/>
            <a:ext cx="36957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70000"/>
              <a:buFont typeface="Wingdings" pitchFamily="2" charset="2"/>
              <a:buChar char="n"/>
              <a:defRPr sz="2800">
                <a:solidFill>
                  <a:schemeClr val="tx1"/>
                </a:solidFill>
                <a:effectLst>
                  <a:outerShdw blurRad="38100" dist="38100" dir="2700000" algn="tl">
                    <a:srgbClr val="000000"/>
                  </a:outerShdw>
                </a:effectLst>
                <a:latin typeface="Tahoma" charset="0"/>
                <a:cs typeface="Arial" charset="0"/>
              </a:defRPr>
            </a:lvl1pPr>
            <a:lvl2pPr marL="742950" indent="-285750">
              <a:spcBef>
                <a:spcPct val="20000"/>
              </a:spcBef>
              <a:buClr>
                <a:schemeClr val="tx1"/>
              </a:buClr>
              <a:buChar char="–"/>
              <a:defRPr sz="2400">
                <a:solidFill>
                  <a:schemeClr val="tx1"/>
                </a:solidFill>
                <a:effectLst>
                  <a:outerShdw blurRad="38100" dist="38100" dir="2700000" algn="tl">
                    <a:srgbClr val="000000"/>
                  </a:outerShdw>
                </a:effectLst>
                <a:latin typeface="Tahoma" charset="0"/>
                <a:cs typeface="Arial" charset="0"/>
              </a:defRPr>
            </a:lvl2pPr>
            <a:lvl3pPr marL="1143000" indent="-228600">
              <a:spcBef>
                <a:spcPct val="20000"/>
              </a:spcBef>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Tahoma" charset="0"/>
                <a:cs typeface="Arial" charset="0"/>
              </a:defRPr>
            </a:lvl3pPr>
            <a:lvl4pPr marL="1600200" indent="-228600">
              <a:spcBef>
                <a:spcPct val="20000"/>
              </a:spcBef>
              <a:buClr>
                <a:schemeClr val="tx1"/>
              </a:buClr>
              <a:buChar char="–"/>
              <a:defRPr>
                <a:solidFill>
                  <a:schemeClr val="tx1"/>
                </a:solidFill>
                <a:effectLst>
                  <a:outerShdw blurRad="38100" dist="38100" dir="2700000" algn="tl">
                    <a:srgbClr val="000000"/>
                  </a:outerShdw>
                </a:effectLst>
                <a:latin typeface="Tahoma" charset="0"/>
                <a:cs typeface="Arial" charset="0"/>
              </a:defRPr>
            </a:lvl4pPr>
            <a:lvl5pPr marL="2057400" indent="-228600">
              <a:spcBef>
                <a:spcPct val="20000"/>
              </a:spcBef>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Tahoma" charset="0"/>
                <a:cs typeface="Arial" charset="0"/>
              </a:defRPr>
            </a:lvl5pPr>
            <a:lvl6pPr marL="25146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Tahoma" charset="0"/>
                <a:cs typeface="Arial" charset="0"/>
              </a:defRPr>
            </a:lvl6pPr>
            <a:lvl7pPr marL="29718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Tahoma" charset="0"/>
                <a:cs typeface="Arial" charset="0"/>
              </a:defRPr>
            </a:lvl7pPr>
            <a:lvl8pPr marL="34290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Tahoma" charset="0"/>
                <a:cs typeface="Arial" charset="0"/>
              </a:defRPr>
            </a:lvl8pPr>
            <a:lvl9pPr marL="3886200" indent="-228600" fontAlgn="base">
              <a:spcBef>
                <a:spcPct val="20000"/>
              </a:spcBef>
              <a:spcAft>
                <a:spcPct val="0"/>
              </a:spcAft>
              <a:buClr>
                <a:schemeClr val="hlink"/>
              </a:buClr>
              <a:buSzPct val="70000"/>
              <a:buFont typeface="Wingdings" pitchFamily="2" charset="2"/>
              <a:buChar char="n"/>
              <a:defRPr>
                <a:solidFill>
                  <a:schemeClr val="tx1"/>
                </a:solidFill>
                <a:effectLst>
                  <a:outerShdw blurRad="38100" dist="38100" dir="2700000" algn="tl">
                    <a:srgbClr val="000000"/>
                  </a:outerShdw>
                </a:effectLst>
                <a:latin typeface="Tahoma" charset="0"/>
                <a:cs typeface="Arial" charset="0"/>
              </a:defRPr>
            </a:lvl9pPr>
          </a:lstStyle>
          <a:p>
            <a:pPr>
              <a:buFont typeface="Wingdings" pitchFamily="2" charset="2"/>
              <a:buNone/>
            </a:pPr>
            <a:r>
              <a:rPr lang="en-US" altLang="en-US" sz="2400" u="sng">
                <a:solidFill>
                  <a:schemeClr val="folHlink"/>
                </a:solidFill>
              </a:rPr>
              <a:t>What Should Be Done</a:t>
            </a:r>
          </a:p>
          <a:p>
            <a:pPr lvl="1"/>
            <a:r>
              <a:rPr lang="en-US" altLang="en-US">
                <a:solidFill>
                  <a:schemeClr val="folHlink"/>
                </a:solidFill>
              </a:rPr>
              <a:t>Colored transparencies</a:t>
            </a:r>
          </a:p>
          <a:p>
            <a:pPr lvl="1"/>
            <a:r>
              <a:rPr lang="en-US" altLang="en-US">
                <a:solidFill>
                  <a:schemeClr val="folHlink"/>
                </a:solidFill>
              </a:rPr>
              <a:t>Colored handouts</a:t>
            </a:r>
          </a:p>
          <a:p>
            <a:pPr lvl="1"/>
            <a:r>
              <a:rPr lang="en-US" altLang="en-US">
                <a:solidFill>
                  <a:schemeClr val="folHlink"/>
                </a:solidFill>
              </a:rPr>
              <a:t>Colorful posters</a:t>
            </a:r>
          </a:p>
          <a:p>
            <a:pPr lvl="1"/>
            <a:r>
              <a:rPr lang="en-US" altLang="en-US">
                <a:solidFill>
                  <a:schemeClr val="folHlink"/>
                </a:solidFill>
              </a:rPr>
              <a:t>Colored Markers (whiteboards)</a:t>
            </a:r>
          </a:p>
          <a:p>
            <a:pPr lvl="1"/>
            <a:r>
              <a:rPr lang="en-US" altLang="en-US">
                <a:solidFill>
                  <a:schemeClr val="folHlink"/>
                </a:solidFill>
              </a:rPr>
              <a:t>Highlight notes</a:t>
            </a:r>
          </a:p>
          <a:p>
            <a:pPr lvl="1"/>
            <a:endParaRPr lang="en-US" altLang="en-US">
              <a:solidFill>
                <a:schemeClr val="folHlink"/>
              </a:solidFill>
            </a:endParaRPr>
          </a:p>
          <a:p>
            <a:pPr lvl="1"/>
            <a:endParaRPr lang="en-US" altLang="en-US">
              <a:solidFill>
                <a:schemeClr val="folHlink"/>
              </a:solidFill>
            </a:endParaRPr>
          </a:p>
        </p:txBody>
      </p:sp>
    </p:spTree>
    <p:extLst>
      <p:ext uri="{BB962C8B-B14F-4D97-AF65-F5344CB8AC3E}">
        <p14:creationId xmlns:p14="http://schemas.microsoft.com/office/powerpoint/2010/main" val="3194584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solidFill>
                  <a:schemeClr val="folHlink"/>
                </a:solidFill>
              </a:rPr>
              <a:t>Strategy #7</a:t>
            </a:r>
          </a:p>
        </p:txBody>
      </p:sp>
      <p:sp>
        <p:nvSpPr>
          <p:cNvPr id="41987" name="Rectangle 3"/>
          <p:cNvSpPr>
            <a:spLocks noGrp="1" noChangeArrowheads="1"/>
          </p:cNvSpPr>
          <p:nvPr>
            <p:ph sz="half" idx="1"/>
          </p:nvPr>
        </p:nvSpPr>
        <p:spPr/>
        <p:txBody>
          <a:bodyPr/>
          <a:lstStyle/>
          <a:p>
            <a:pPr>
              <a:buFont typeface="Wingdings" pitchFamily="2" charset="2"/>
              <a:buNone/>
            </a:pPr>
            <a:r>
              <a:rPr lang="en-US" altLang="en-US" sz="2400" u="sng">
                <a:solidFill>
                  <a:schemeClr val="folHlink"/>
                </a:solidFill>
              </a:rPr>
              <a:t>What Research Says</a:t>
            </a:r>
          </a:p>
          <a:p>
            <a:r>
              <a:rPr lang="en-US" altLang="en-US" sz="2400">
                <a:solidFill>
                  <a:schemeClr val="folHlink"/>
                </a:solidFill>
              </a:rPr>
              <a:t>Use Humor</a:t>
            </a:r>
          </a:p>
          <a:p>
            <a:pPr lvl="1"/>
            <a:r>
              <a:rPr lang="en-US" altLang="en-US">
                <a:solidFill>
                  <a:schemeClr val="folHlink"/>
                </a:solidFill>
              </a:rPr>
              <a:t>Reduces stress</a:t>
            </a:r>
          </a:p>
          <a:p>
            <a:pPr lvl="1"/>
            <a:r>
              <a:rPr lang="en-US" altLang="en-US">
                <a:solidFill>
                  <a:schemeClr val="folHlink"/>
                </a:solidFill>
              </a:rPr>
              <a:t>Boosts immune system</a:t>
            </a:r>
          </a:p>
          <a:p>
            <a:pPr lvl="1"/>
            <a:r>
              <a:rPr lang="en-US" altLang="en-US">
                <a:solidFill>
                  <a:schemeClr val="folHlink"/>
                </a:solidFill>
              </a:rPr>
              <a:t>Enhances alertness and memory</a:t>
            </a:r>
          </a:p>
          <a:p>
            <a:pPr lvl="1"/>
            <a:endParaRPr lang="en-US" altLang="en-US">
              <a:solidFill>
                <a:schemeClr val="folHlink"/>
              </a:solidFill>
            </a:endParaRPr>
          </a:p>
        </p:txBody>
      </p:sp>
      <p:sp>
        <p:nvSpPr>
          <p:cNvPr id="41988" name="Rectangle 4"/>
          <p:cNvSpPr>
            <a:spLocks noGrp="1" noChangeArrowheads="1"/>
          </p:cNvSpPr>
          <p:nvPr>
            <p:ph sz="half" idx="2"/>
          </p:nvPr>
        </p:nvSpPr>
        <p:spPr/>
        <p:txBody>
          <a:bodyPr/>
          <a:lstStyle/>
          <a:p>
            <a:pPr>
              <a:buFont typeface="Wingdings" pitchFamily="2" charset="2"/>
              <a:buNone/>
            </a:pPr>
            <a:r>
              <a:rPr lang="en-US" altLang="en-US" sz="2400" u="sng">
                <a:solidFill>
                  <a:schemeClr val="folHlink"/>
                </a:solidFill>
              </a:rPr>
              <a:t>What Should Be Done</a:t>
            </a:r>
          </a:p>
          <a:p>
            <a:pPr lvl="1"/>
            <a:r>
              <a:rPr lang="en-US" altLang="en-US">
                <a:solidFill>
                  <a:schemeClr val="folHlink"/>
                </a:solidFill>
              </a:rPr>
              <a:t>Funny stories</a:t>
            </a:r>
          </a:p>
          <a:p>
            <a:pPr lvl="1"/>
            <a:r>
              <a:rPr lang="en-US" altLang="en-US">
                <a:solidFill>
                  <a:schemeClr val="folHlink"/>
                </a:solidFill>
              </a:rPr>
              <a:t>Jokes</a:t>
            </a:r>
          </a:p>
          <a:p>
            <a:pPr lvl="1"/>
            <a:r>
              <a:rPr lang="en-US" altLang="en-US">
                <a:solidFill>
                  <a:schemeClr val="folHlink"/>
                </a:solidFill>
              </a:rPr>
              <a:t>Cartoon in class or test</a:t>
            </a:r>
          </a:p>
          <a:p>
            <a:pPr lvl="1"/>
            <a:r>
              <a:rPr lang="en-US" altLang="en-US">
                <a:solidFill>
                  <a:schemeClr val="folHlink"/>
                </a:solidFill>
              </a:rPr>
              <a:t>Joke around in small groups</a:t>
            </a:r>
          </a:p>
        </p:txBody>
      </p:sp>
    </p:spTree>
    <p:extLst>
      <p:ext uri="{BB962C8B-B14F-4D97-AF65-F5344CB8AC3E}">
        <p14:creationId xmlns:p14="http://schemas.microsoft.com/office/powerpoint/2010/main" val="1667164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solidFill>
                  <a:schemeClr val="folHlink"/>
                </a:solidFill>
              </a:rPr>
              <a:t>Strategy #6</a:t>
            </a:r>
          </a:p>
        </p:txBody>
      </p:sp>
      <p:sp>
        <p:nvSpPr>
          <p:cNvPr id="44035" name="Rectangle 3"/>
          <p:cNvSpPr>
            <a:spLocks noGrp="1" noChangeArrowheads="1"/>
          </p:cNvSpPr>
          <p:nvPr>
            <p:ph sz="half" idx="1"/>
          </p:nvPr>
        </p:nvSpPr>
        <p:spPr/>
        <p:txBody>
          <a:bodyPr/>
          <a:lstStyle/>
          <a:p>
            <a:pPr>
              <a:buFont typeface="Wingdings" pitchFamily="2" charset="2"/>
              <a:buNone/>
            </a:pPr>
            <a:r>
              <a:rPr lang="en-US" altLang="en-US" sz="2400" u="sng">
                <a:solidFill>
                  <a:schemeClr val="folHlink"/>
                </a:solidFill>
              </a:rPr>
              <a:t>What Research Says</a:t>
            </a:r>
          </a:p>
          <a:p>
            <a:r>
              <a:rPr lang="en-US" altLang="en-US" sz="2400">
                <a:solidFill>
                  <a:schemeClr val="folHlink"/>
                </a:solidFill>
              </a:rPr>
              <a:t>Incorporate Music</a:t>
            </a:r>
          </a:p>
          <a:p>
            <a:pPr lvl="1"/>
            <a:r>
              <a:rPr lang="en-US" altLang="en-US">
                <a:solidFill>
                  <a:schemeClr val="folHlink"/>
                </a:solidFill>
              </a:rPr>
              <a:t>Alters brain chemistry</a:t>
            </a:r>
          </a:p>
          <a:p>
            <a:pPr lvl="1"/>
            <a:r>
              <a:rPr lang="en-US" altLang="en-US">
                <a:solidFill>
                  <a:schemeClr val="folHlink"/>
                </a:solidFill>
              </a:rPr>
              <a:t>Energizes</a:t>
            </a:r>
          </a:p>
          <a:p>
            <a:pPr lvl="1"/>
            <a:r>
              <a:rPr lang="en-US" altLang="en-US">
                <a:solidFill>
                  <a:schemeClr val="folHlink"/>
                </a:solidFill>
              </a:rPr>
              <a:t>Calms</a:t>
            </a:r>
          </a:p>
          <a:p>
            <a:pPr lvl="1"/>
            <a:r>
              <a:rPr lang="en-US" altLang="en-US">
                <a:solidFill>
                  <a:schemeClr val="folHlink"/>
                </a:solidFill>
              </a:rPr>
              <a:t>Increase effectiveness for task completion</a:t>
            </a:r>
          </a:p>
        </p:txBody>
      </p:sp>
      <p:sp>
        <p:nvSpPr>
          <p:cNvPr id="44036" name="Rectangle 4"/>
          <p:cNvSpPr>
            <a:spLocks noGrp="1" noChangeArrowheads="1"/>
          </p:cNvSpPr>
          <p:nvPr>
            <p:ph sz="half" idx="2"/>
          </p:nvPr>
        </p:nvSpPr>
        <p:spPr/>
        <p:txBody>
          <a:bodyPr/>
          <a:lstStyle/>
          <a:p>
            <a:pPr>
              <a:buFont typeface="Wingdings" pitchFamily="2" charset="2"/>
              <a:buNone/>
            </a:pPr>
            <a:r>
              <a:rPr lang="en-US" altLang="en-US" sz="2400" u="sng">
                <a:solidFill>
                  <a:schemeClr val="folHlink"/>
                </a:solidFill>
              </a:rPr>
              <a:t>What Should Be Done</a:t>
            </a:r>
          </a:p>
          <a:p>
            <a:pPr lvl="1"/>
            <a:r>
              <a:rPr lang="en-US" altLang="en-US">
                <a:solidFill>
                  <a:schemeClr val="folHlink"/>
                </a:solidFill>
              </a:rPr>
              <a:t>Use as a timer</a:t>
            </a:r>
          </a:p>
          <a:p>
            <a:pPr lvl="1"/>
            <a:r>
              <a:rPr lang="en-US" altLang="en-US">
                <a:solidFill>
                  <a:schemeClr val="folHlink"/>
                </a:solidFill>
              </a:rPr>
              <a:t>Use during transitions</a:t>
            </a:r>
          </a:p>
          <a:p>
            <a:pPr lvl="1"/>
            <a:r>
              <a:rPr lang="en-US" altLang="en-US">
                <a:solidFill>
                  <a:schemeClr val="folHlink"/>
                </a:solidFill>
              </a:rPr>
              <a:t>Increase suspense or tension</a:t>
            </a:r>
          </a:p>
          <a:p>
            <a:pPr lvl="1"/>
            <a:r>
              <a:rPr lang="en-US" altLang="en-US">
                <a:solidFill>
                  <a:schemeClr val="folHlink"/>
                </a:solidFill>
              </a:rPr>
              <a:t>Welcome to class</a:t>
            </a:r>
          </a:p>
          <a:p>
            <a:pPr lvl="1"/>
            <a:r>
              <a:rPr lang="en-US" altLang="en-US">
                <a:solidFill>
                  <a:schemeClr val="folHlink"/>
                </a:solidFill>
              </a:rPr>
              <a:t>During independent work</a:t>
            </a:r>
          </a:p>
          <a:p>
            <a:pPr lvl="1"/>
            <a:endParaRPr lang="en-US" altLang="en-US">
              <a:solidFill>
                <a:schemeClr val="folHlink"/>
              </a:solidFill>
            </a:endParaRPr>
          </a:p>
        </p:txBody>
      </p:sp>
      <p:pic>
        <p:nvPicPr>
          <p:cNvPr id="44040" name="MSj04378760000[1].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686800" y="640080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47001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6050" fill="hold"/>
                                        <p:tgtEl>
                                          <p:spTgt spid="4404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4040"/>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solidFill>
                  <a:schemeClr val="folHlink"/>
                </a:solidFill>
              </a:rPr>
              <a:t>Strategy #5</a:t>
            </a:r>
          </a:p>
        </p:txBody>
      </p:sp>
      <p:sp>
        <p:nvSpPr>
          <p:cNvPr id="46083" name="Rectangle 3"/>
          <p:cNvSpPr>
            <a:spLocks noGrp="1" noChangeArrowheads="1"/>
          </p:cNvSpPr>
          <p:nvPr>
            <p:ph sz="half" idx="1"/>
          </p:nvPr>
        </p:nvSpPr>
        <p:spPr>
          <a:xfrm>
            <a:off x="301752" y="1524000"/>
            <a:ext cx="4191000" cy="4114800"/>
          </a:xfrm>
        </p:spPr>
        <p:txBody>
          <a:bodyPr>
            <a:normAutofit/>
          </a:bodyPr>
          <a:lstStyle/>
          <a:p>
            <a:pPr>
              <a:buFont typeface="Wingdings" pitchFamily="2" charset="2"/>
              <a:buNone/>
            </a:pPr>
            <a:r>
              <a:rPr lang="en-US" altLang="en-US" sz="2400" u="sng" dirty="0">
                <a:solidFill>
                  <a:schemeClr val="folHlink"/>
                </a:solidFill>
              </a:rPr>
              <a:t>What Research Says</a:t>
            </a:r>
          </a:p>
          <a:p>
            <a:r>
              <a:rPr lang="en-US" altLang="en-US" sz="2400" dirty="0">
                <a:solidFill>
                  <a:schemeClr val="folHlink"/>
                </a:solidFill>
              </a:rPr>
              <a:t>Problem Solving</a:t>
            </a:r>
          </a:p>
          <a:p>
            <a:pPr lvl="1"/>
            <a:r>
              <a:rPr lang="en-US" altLang="en-US" dirty="0">
                <a:solidFill>
                  <a:schemeClr val="folHlink"/>
                </a:solidFill>
              </a:rPr>
              <a:t>The brain grows by trying to solve problems</a:t>
            </a:r>
          </a:p>
          <a:p>
            <a:pPr lvl="1"/>
            <a:r>
              <a:rPr lang="en-US" altLang="en-US" dirty="0">
                <a:solidFill>
                  <a:schemeClr val="folHlink"/>
                </a:solidFill>
              </a:rPr>
              <a:t>Need to find the edge of what students can do</a:t>
            </a:r>
          </a:p>
          <a:p>
            <a:pPr lvl="1"/>
            <a:r>
              <a:rPr lang="en-US" altLang="en-US" dirty="0">
                <a:solidFill>
                  <a:schemeClr val="folHlink"/>
                </a:solidFill>
              </a:rPr>
              <a:t>Real-world problem solving promotes creative and meaningful judgment</a:t>
            </a:r>
          </a:p>
          <a:p>
            <a:pPr lvl="1"/>
            <a:endParaRPr lang="en-US" altLang="en-US" dirty="0">
              <a:solidFill>
                <a:schemeClr val="folHlink"/>
              </a:solidFill>
            </a:endParaRPr>
          </a:p>
          <a:p>
            <a:pPr lvl="1"/>
            <a:endParaRPr lang="en-US" altLang="en-US" dirty="0">
              <a:solidFill>
                <a:schemeClr val="folHlink"/>
              </a:solidFill>
            </a:endParaRPr>
          </a:p>
        </p:txBody>
      </p:sp>
      <p:sp>
        <p:nvSpPr>
          <p:cNvPr id="46084" name="Rectangle 4"/>
          <p:cNvSpPr>
            <a:spLocks noGrp="1" noChangeArrowheads="1"/>
          </p:cNvSpPr>
          <p:nvPr>
            <p:ph sz="half" idx="2"/>
          </p:nvPr>
        </p:nvSpPr>
        <p:spPr>
          <a:xfrm>
            <a:off x="4819161" y="1524000"/>
            <a:ext cx="4038600" cy="4681728"/>
          </a:xfrm>
        </p:spPr>
        <p:txBody>
          <a:bodyPr>
            <a:normAutofit/>
          </a:bodyPr>
          <a:lstStyle/>
          <a:p>
            <a:pPr>
              <a:lnSpc>
                <a:spcPct val="80000"/>
              </a:lnSpc>
              <a:buFont typeface="Wingdings" pitchFamily="2" charset="2"/>
              <a:buNone/>
            </a:pPr>
            <a:r>
              <a:rPr lang="en-US" altLang="en-US" sz="2400" u="sng" dirty="0">
                <a:solidFill>
                  <a:schemeClr val="folHlink"/>
                </a:solidFill>
              </a:rPr>
              <a:t>What Should Be Done</a:t>
            </a:r>
          </a:p>
          <a:p>
            <a:pPr lvl="1">
              <a:lnSpc>
                <a:spcPct val="80000"/>
              </a:lnSpc>
            </a:pPr>
            <a:r>
              <a:rPr lang="en-US" altLang="en-US" dirty="0">
                <a:solidFill>
                  <a:schemeClr val="folHlink"/>
                </a:solidFill>
              </a:rPr>
              <a:t>Open ended questions</a:t>
            </a:r>
          </a:p>
          <a:p>
            <a:pPr lvl="1">
              <a:lnSpc>
                <a:spcPct val="80000"/>
              </a:lnSpc>
            </a:pPr>
            <a:r>
              <a:rPr lang="en-US" altLang="en-US" dirty="0">
                <a:solidFill>
                  <a:schemeClr val="folHlink"/>
                </a:solidFill>
              </a:rPr>
              <a:t>Higher level thinking questions/projects</a:t>
            </a:r>
          </a:p>
          <a:p>
            <a:pPr lvl="1">
              <a:lnSpc>
                <a:spcPct val="80000"/>
              </a:lnSpc>
            </a:pPr>
            <a:r>
              <a:rPr lang="en-US" altLang="en-US" dirty="0">
                <a:solidFill>
                  <a:schemeClr val="folHlink"/>
                </a:solidFill>
              </a:rPr>
              <a:t>What if….?</a:t>
            </a:r>
          </a:p>
          <a:p>
            <a:pPr lvl="1">
              <a:lnSpc>
                <a:spcPct val="80000"/>
              </a:lnSpc>
            </a:pPr>
            <a:r>
              <a:rPr lang="en-US" altLang="en-US" dirty="0">
                <a:solidFill>
                  <a:schemeClr val="folHlink"/>
                </a:solidFill>
              </a:rPr>
              <a:t>Can you figure this out?</a:t>
            </a:r>
          </a:p>
          <a:p>
            <a:pPr lvl="1">
              <a:lnSpc>
                <a:spcPct val="80000"/>
              </a:lnSpc>
            </a:pPr>
            <a:r>
              <a:rPr lang="en-US" altLang="en-US" dirty="0">
                <a:solidFill>
                  <a:schemeClr val="folHlink"/>
                </a:solidFill>
              </a:rPr>
              <a:t>Brain teasers</a:t>
            </a:r>
          </a:p>
          <a:p>
            <a:pPr lvl="1">
              <a:lnSpc>
                <a:spcPct val="80000"/>
              </a:lnSpc>
            </a:pPr>
            <a:r>
              <a:rPr lang="en-US" altLang="en-US" dirty="0">
                <a:solidFill>
                  <a:schemeClr val="folHlink"/>
                </a:solidFill>
              </a:rPr>
              <a:t>Graphing</a:t>
            </a:r>
          </a:p>
          <a:p>
            <a:pPr lvl="1">
              <a:lnSpc>
                <a:spcPct val="80000"/>
              </a:lnSpc>
            </a:pPr>
            <a:r>
              <a:rPr lang="en-US" altLang="en-US" dirty="0">
                <a:solidFill>
                  <a:schemeClr val="folHlink"/>
                </a:solidFill>
              </a:rPr>
              <a:t>Labs/Experiments</a:t>
            </a:r>
          </a:p>
          <a:p>
            <a:pPr lvl="1">
              <a:lnSpc>
                <a:spcPct val="80000"/>
              </a:lnSpc>
            </a:pPr>
            <a:endParaRPr lang="en-US" altLang="en-US" dirty="0">
              <a:solidFill>
                <a:schemeClr val="folHlink"/>
              </a:solidFill>
            </a:endParaRPr>
          </a:p>
        </p:txBody>
      </p:sp>
    </p:spTree>
    <p:extLst>
      <p:ext uri="{BB962C8B-B14F-4D97-AF65-F5344CB8AC3E}">
        <p14:creationId xmlns:p14="http://schemas.microsoft.com/office/powerpoint/2010/main" val="762422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Subjectivity</a:t>
            </a:r>
            <a:endParaRPr lang="en-US" dirty="0"/>
          </a:p>
        </p:txBody>
      </p:sp>
      <p:sp>
        <p:nvSpPr>
          <p:cNvPr id="3" name="Content Placeholder 2"/>
          <p:cNvSpPr>
            <a:spLocks noGrp="1"/>
          </p:cNvSpPr>
          <p:nvPr>
            <p:ph sz="quarter" idx="1"/>
          </p:nvPr>
        </p:nvSpPr>
        <p:spPr/>
        <p:txBody>
          <a:bodyPr/>
          <a:lstStyle/>
          <a:p>
            <a:pPr marL="0" indent="0">
              <a:buNone/>
            </a:pPr>
            <a:r>
              <a:rPr lang="en-US" dirty="0" smtClean="0"/>
              <a:t>In a class of 25 students  what does:</a:t>
            </a:r>
          </a:p>
          <a:p>
            <a:pPr marL="0" indent="0">
              <a:buNone/>
            </a:pPr>
            <a:endParaRPr lang="en-US" dirty="0"/>
          </a:p>
          <a:p>
            <a:pPr marL="0" indent="0">
              <a:buNone/>
            </a:pPr>
            <a:r>
              <a:rPr lang="en-US" dirty="0" smtClean="0"/>
              <a:t>Some of the students</a:t>
            </a:r>
          </a:p>
          <a:p>
            <a:pPr marL="0" indent="0">
              <a:buNone/>
            </a:pPr>
            <a:r>
              <a:rPr lang="en-US" dirty="0" smtClean="0"/>
              <a:t>Most of the students</a:t>
            </a:r>
          </a:p>
          <a:p>
            <a:pPr marL="0" indent="0">
              <a:buNone/>
            </a:pPr>
            <a:r>
              <a:rPr lang="en-US" dirty="0" smtClean="0"/>
              <a:t>Almost all of the students</a:t>
            </a:r>
          </a:p>
          <a:p>
            <a:pPr marL="0" indent="0">
              <a:buNone/>
            </a:pPr>
            <a:endParaRPr lang="en-US" dirty="0"/>
          </a:p>
          <a:p>
            <a:pPr marL="0" indent="0">
              <a:buNone/>
            </a:pPr>
            <a:r>
              <a:rPr lang="en-US" dirty="0" smtClean="0"/>
              <a:t>Chart individually and at your tables a specific number of students for each category.  </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10026542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a:solidFill>
                  <a:schemeClr val="folHlink"/>
                </a:solidFill>
              </a:rPr>
              <a:t>Strategy #4</a:t>
            </a:r>
          </a:p>
        </p:txBody>
      </p:sp>
      <p:sp>
        <p:nvSpPr>
          <p:cNvPr id="48131" name="Rectangle 3"/>
          <p:cNvSpPr>
            <a:spLocks noGrp="1" noChangeArrowheads="1"/>
          </p:cNvSpPr>
          <p:nvPr>
            <p:ph sz="half" idx="1"/>
          </p:nvPr>
        </p:nvSpPr>
        <p:spPr>
          <a:xfrm>
            <a:off x="225552" y="1752600"/>
            <a:ext cx="4343400" cy="4114800"/>
          </a:xfrm>
        </p:spPr>
        <p:txBody>
          <a:bodyPr>
            <a:normAutofit/>
          </a:bodyPr>
          <a:lstStyle/>
          <a:p>
            <a:pPr>
              <a:buFont typeface="Wingdings" pitchFamily="2" charset="2"/>
              <a:buNone/>
            </a:pPr>
            <a:r>
              <a:rPr lang="en-US" altLang="en-US" sz="2400" u="sng" dirty="0">
                <a:solidFill>
                  <a:schemeClr val="folHlink"/>
                </a:solidFill>
              </a:rPr>
              <a:t>What Research Says</a:t>
            </a:r>
          </a:p>
          <a:p>
            <a:r>
              <a:rPr lang="en-US" altLang="en-US" sz="2400" dirty="0">
                <a:solidFill>
                  <a:schemeClr val="folHlink"/>
                </a:solidFill>
              </a:rPr>
              <a:t>Link to Previous Knowledge</a:t>
            </a:r>
          </a:p>
          <a:p>
            <a:pPr lvl="1"/>
            <a:r>
              <a:rPr lang="en-US" altLang="en-US" dirty="0">
                <a:solidFill>
                  <a:schemeClr val="folHlink"/>
                </a:solidFill>
              </a:rPr>
              <a:t>Start with what they know and move forward to what they need to know</a:t>
            </a:r>
          </a:p>
          <a:p>
            <a:pPr lvl="1"/>
            <a:r>
              <a:rPr lang="en-US" altLang="en-US" dirty="0">
                <a:solidFill>
                  <a:schemeClr val="folHlink"/>
                </a:solidFill>
              </a:rPr>
              <a:t>Supply background information if necessary</a:t>
            </a:r>
          </a:p>
          <a:p>
            <a:pPr lvl="1"/>
            <a:r>
              <a:rPr lang="en-US" altLang="en-US" dirty="0">
                <a:solidFill>
                  <a:schemeClr val="folHlink"/>
                </a:solidFill>
              </a:rPr>
              <a:t>Motivating to students</a:t>
            </a:r>
          </a:p>
          <a:p>
            <a:pPr lvl="1"/>
            <a:r>
              <a:rPr lang="en-US" altLang="en-US" dirty="0">
                <a:solidFill>
                  <a:schemeClr val="folHlink"/>
                </a:solidFill>
              </a:rPr>
              <a:t>Helps students be more successful</a:t>
            </a:r>
          </a:p>
        </p:txBody>
      </p:sp>
      <p:sp>
        <p:nvSpPr>
          <p:cNvPr id="48132" name="Rectangle 4"/>
          <p:cNvSpPr>
            <a:spLocks noGrp="1" noChangeArrowheads="1"/>
          </p:cNvSpPr>
          <p:nvPr>
            <p:ph sz="half" idx="2"/>
          </p:nvPr>
        </p:nvSpPr>
        <p:spPr/>
        <p:txBody>
          <a:bodyPr>
            <a:normAutofit/>
          </a:bodyPr>
          <a:lstStyle/>
          <a:p>
            <a:pPr>
              <a:buFont typeface="Wingdings" pitchFamily="2" charset="2"/>
              <a:buNone/>
            </a:pPr>
            <a:r>
              <a:rPr lang="en-US" altLang="en-US" sz="2400" u="sng">
                <a:solidFill>
                  <a:schemeClr val="folHlink"/>
                </a:solidFill>
              </a:rPr>
              <a:t>What Should Be Done</a:t>
            </a:r>
          </a:p>
          <a:p>
            <a:pPr lvl="1"/>
            <a:r>
              <a:rPr lang="en-US" altLang="en-US">
                <a:solidFill>
                  <a:schemeClr val="folHlink"/>
                </a:solidFill>
              </a:rPr>
              <a:t>Check to see what students already know</a:t>
            </a:r>
          </a:p>
          <a:p>
            <a:pPr lvl="1"/>
            <a:r>
              <a:rPr lang="en-US" altLang="en-US">
                <a:solidFill>
                  <a:schemeClr val="folHlink"/>
                </a:solidFill>
              </a:rPr>
              <a:t>Expand on what they understand</a:t>
            </a:r>
          </a:p>
          <a:p>
            <a:pPr lvl="1"/>
            <a:r>
              <a:rPr lang="en-US" altLang="en-US">
                <a:solidFill>
                  <a:schemeClr val="folHlink"/>
                </a:solidFill>
              </a:rPr>
              <a:t>KWL</a:t>
            </a:r>
          </a:p>
        </p:txBody>
      </p:sp>
    </p:spTree>
    <p:extLst>
      <p:ext uri="{BB962C8B-B14F-4D97-AF65-F5344CB8AC3E}">
        <p14:creationId xmlns:p14="http://schemas.microsoft.com/office/powerpoint/2010/main" val="5976422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a:solidFill>
                  <a:schemeClr val="folHlink"/>
                </a:solidFill>
              </a:rPr>
              <a:t>Strategy #3</a:t>
            </a:r>
          </a:p>
        </p:txBody>
      </p:sp>
      <p:sp>
        <p:nvSpPr>
          <p:cNvPr id="49155" name="Rectangle 3"/>
          <p:cNvSpPr>
            <a:spLocks noGrp="1" noChangeArrowheads="1"/>
          </p:cNvSpPr>
          <p:nvPr>
            <p:ph sz="half" idx="1"/>
          </p:nvPr>
        </p:nvSpPr>
        <p:spPr>
          <a:xfrm>
            <a:off x="1066800" y="2209800"/>
            <a:ext cx="3695700" cy="4114800"/>
          </a:xfrm>
        </p:spPr>
        <p:txBody>
          <a:bodyPr/>
          <a:lstStyle/>
          <a:p>
            <a:pPr>
              <a:buFont typeface="Wingdings" pitchFamily="2" charset="2"/>
              <a:buNone/>
            </a:pPr>
            <a:r>
              <a:rPr lang="en-US" altLang="en-US" sz="2400" u="sng">
                <a:solidFill>
                  <a:schemeClr val="folHlink"/>
                </a:solidFill>
              </a:rPr>
              <a:t>What Research Says</a:t>
            </a:r>
          </a:p>
          <a:p>
            <a:r>
              <a:rPr lang="en-US" altLang="en-US" sz="2400">
                <a:solidFill>
                  <a:schemeClr val="folHlink"/>
                </a:solidFill>
              </a:rPr>
              <a:t>Allow Student Choice</a:t>
            </a:r>
          </a:p>
          <a:p>
            <a:pPr lvl="1"/>
            <a:r>
              <a:rPr lang="en-US" altLang="en-US">
                <a:solidFill>
                  <a:schemeClr val="folHlink"/>
                </a:solidFill>
              </a:rPr>
              <a:t>Lowers stress</a:t>
            </a:r>
          </a:p>
          <a:p>
            <a:pPr lvl="1"/>
            <a:r>
              <a:rPr lang="en-US" altLang="en-US">
                <a:solidFill>
                  <a:schemeClr val="folHlink"/>
                </a:solidFill>
              </a:rPr>
              <a:t>Helps release good brain chemicals</a:t>
            </a:r>
          </a:p>
          <a:p>
            <a:pPr lvl="1"/>
            <a:r>
              <a:rPr lang="en-US" altLang="en-US">
                <a:solidFill>
                  <a:schemeClr val="folHlink"/>
                </a:solidFill>
              </a:rPr>
              <a:t>Give students the choice while adult remains in control</a:t>
            </a:r>
          </a:p>
          <a:p>
            <a:pPr lvl="1">
              <a:buFontTx/>
              <a:buNone/>
            </a:pPr>
            <a:endParaRPr lang="en-US" altLang="en-US">
              <a:solidFill>
                <a:schemeClr val="folHlink"/>
              </a:solidFill>
            </a:endParaRPr>
          </a:p>
          <a:p>
            <a:pPr lvl="1">
              <a:buFontTx/>
              <a:buNone/>
            </a:pPr>
            <a:endParaRPr lang="en-US" altLang="en-US">
              <a:solidFill>
                <a:schemeClr val="folHlink"/>
              </a:solidFill>
            </a:endParaRPr>
          </a:p>
        </p:txBody>
      </p:sp>
      <p:sp>
        <p:nvSpPr>
          <p:cNvPr id="49156" name="Rectangle 4"/>
          <p:cNvSpPr>
            <a:spLocks noGrp="1" noChangeArrowheads="1"/>
          </p:cNvSpPr>
          <p:nvPr>
            <p:ph sz="half" idx="2"/>
          </p:nvPr>
        </p:nvSpPr>
        <p:spPr>
          <a:xfrm>
            <a:off x="4800600" y="2209800"/>
            <a:ext cx="4038600" cy="4114800"/>
          </a:xfrm>
        </p:spPr>
        <p:txBody>
          <a:bodyPr/>
          <a:lstStyle/>
          <a:p>
            <a:pPr>
              <a:buFont typeface="Wingdings" pitchFamily="2" charset="2"/>
              <a:buNone/>
            </a:pPr>
            <a:r>
              <a:rPr lang="en-US" altLang="en-US" sz="2400" u="sng">
                <a:solidFill>
                  <a:schemeClr val="folHlink"/>
                </a:solidFill>
              </a:rPr>
              <a:t>What Should Be Done</a:t>
            </a:r>
          </a:p>
          <a:p>
            <a:pPr lvl="1"/>
            <a:r>
              <a:rPr lang="en-US" altLang="en-US">
                <a:solidFill>
                  <a:schemeClr val="folHlink"/>
                </a:solidFill>
              </a:rPr>
              <a:t>Give students choices when possible</a:t>
            </a:r>
          </a:p>
          <a:p>
            <a:pPr lvl="1"/>
            <a:r>
              <a:rPr lang="en-US" altLang="en-US">
                <a:solidFill>
                  <a:schemeClr val="folHlink"/>
                </a:solidFill>
              </a:rPr>
              <a:t>Option as to how to take note – outline, concept map, etc</a:t>
            </a:r>
            <a:endParaRPr lang="en-US" altLang="en-US" sz="2800">
              <a:solidFill>
                <a:schemeClr val="folHlink"/>
              </a:solidFill>
            </a:endParaRPr>
          </a:p>
          <a:p>
            <a:pPr lvl="1"/>
            <a:r>
              <a:rPr lang="en-US" altLang="en-US">
                <a:solidFill>
                  <a:schemeClr val="folHlink"/>
                </a:solidFill>
              </a:rPr>
              <a:t>Which problems to go over</a:t>
            </a:r>
          </a:p>
          <a:p>
            <a:pPr lvl="1"/>
            <a:endParaRPr lang="en-US" altLang="en-US">
              <a:solidFill>
                <a:schemeClr val="folHlink"/>
              </a:solidFill>
            </a:endParaRPr>
          </a:p>
          <a:p>
            <a:pPr lvl="1"/>
            <a:endParaRPr lang="en-US" altLang="en-US">
              <a:solidFill>
                <a:schemeClr val="folHlink"/>
              </a:solidFill>
            </a:endParaRPr>
          </a:p>
          <a:p>
            <a:pPr>
              <a:buFont typeface="Wingdings" pitchFamily="2" charset="2"/>
              <a:buNone/>
            </a:pPr>
            <a:endParaRPr lang="en-US" altLang="en-US" sz="2400" u="sng">
              <a:solidFill>
                <a:schemeClr val="folHlink"/>
              </a:solidFill>
            </a:endParaRPr>
          </a:p>
        </p:txBody>
      </p:sp>
    </p:spTree>
    <p:extLst>
      <p:ext uri="{BB962C8B-B14F-4D97-AF65-F5344CB8AC3E}">
        <p14:creationId xmlns:p14="http://schemas.microsoft.com/office/powerpoint/2010/main" val="3234177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a:solidFill>
                  <a:schemeClr val="folHlink"/>
                </a:solidFill>
              </a:rPr>
              <a:t>Strategy #2</a:t>
            </a:r>
          </a:p>
        </p:txBody>
      </p:sp>
      <p:sp>
        <p:nvSpPr>
          <p:cNvPr id="51203" name="Rectangle 3"/>
          <p:cNvSpPr>
            <a:spLocks noGrp="1" noChangeArrowheads="1"/>
          </p:cNvSpPr>
          <p:nvPr>
            <p:ph sz="half" idx="1"/>
          </p:nvPr>
        </p:nvSpPr>
        <p:spPr/>
        <p:txBody>
          <a:bodyPr/>
          <a:lstStyle/>
          <a:p>
            <a:pPr>
              <a:lnSpc>
                <a:spcPct val="90000"/>
              </a:lnSpc>
              <a:buFont typeface="Wingdings" pitchFamily="2" charset="2"/>
              <a:buNone/>
            </a:pPr>
            <a:r>
              <a:rPr lang="en-US" altLang="en-US" sz="2400" u="sng">
                <a:solidFill>
                  <a:schemeClr val="folHlink"/>
                </a:solidFill>
              </a:rPr>
              <a:t>What Research Says</a:t>
            </a:r>
          </a:p>
          <a:p>
            <a:pPr>
              <a:lnSpc>
                <a:spcPct val="90000"/>
              </a:lnSpc>
            </a:pPr>
            <a:r>
              <a:rPr lang="en-US" altLang="en-US" sz="2400">
                <a:solidFill>
                  <a:schemeClr val="folHlink"/>
                </a:solidFill>
              </a:rPr>
              <a:t>Repetition</a:t>
            </a:r>
          </a:p>
          <a:p>
            <a:pPr lvl="1">
              <a:lnSpc>
                <a:spcPct val="90000"/>
              </a:lnSpc>
            </a:pPr>
            <a:r>
              <a:rPr lang="en-US" altLang="en-US">
                <a:solidFill>
                  <a:schemeClr val="folHlink"/>
                </a:solidFill>
              </a:rPr>
              <a:t>Strengthens connections to the brain</a:t>
            </a:r>
          </a:p>
          <a:p>
            <a:pPr lvl="1">
              <a:lnSpc>
                <a:spcPct val="90000"/>
              </a:lnSpc>
            </a:pPr>
            <a:r>
              <a:rPr lang="en-US" altLang="en-US">
                <a:solidFill>
                  <a:schemeClr val="folHlink"/>
                </a:solidFill>
              </a:rPr>
              <a:t>Synapses are not static, adapt to activity</a:t>
            </a:r>
          </a:p>
        </p:txBody>
      </p:sp>
      <p:sp>
        <p:nvSpPr>
          <p:cNvPr id="51204" name="Rectangle 4"/>
          <p:cNvSpPr>
            <a:spLocks noGrp="1" noChangeArrowheads="1"/>
          </p:cNvSpPr>
          <p:nvPr>
            <p:ph sz="half" idx="2"/>
          </p:nvPr>
        </p:nvSpPr>
        <p:spPr/>
        <p:txBody>
          <a:bodyPr/>
          <a:lstStyle/>
          <a:p>
            <a:pPr>
              <a:lnSpc>
                <a:spcPct val="90000"/>
              </a:lnSpc>
              <a:buFont typeface="Wingdings" pitchFamily="2" charset="2"/>
              <a:buNone/>
            </a:pPr>
            <a:r>
              <a:rPr lang="en-US" altLang="en-US" sz="2400" u="sng">
                <a:solidFill>
                  <a:schemeClr val="folHlink"/>
                </a:solidFill>
              </a:rPr>
              <a:t>What Should Be Done</a:t>
            </a:r>
          </a:p>
          <a:p>
            <a:pPr lvl="1">
              <a:lnSpc>
                <a:spcPct val="90000"/>
              </a:lnSpc>
            </a:pPr>
            <a:r>
              <a:rPr lang="en-US" altLang="en-US">
                <a:solidFill>
                  <a:schemeClr val="folHlink"/>
                </a:solidFill>
              </a:rPr>
              <a:t>Differentiate previewing and reviewing strategies</a:t>
            </a:r>
          </a:p>
          <a:p>
            <a:pPr lvl="1">
              <a:lnSpc>
                <a:spcPct val="90000"/>
              </a:lnSpc>
            </a:pPr>
            <a:r>
              <a:rPr lang="en-US" altLang="en-US">
                <a:solidFill>
                  <a:schemeClr val="folHlink"/>
                </a:solidFill>
              </a:rPr>
              <a:t>Interesting approaches and assessments</a:t>
            </a:r>
          </a:p>
          <a:p>
            <a:pPr lvl="1">
              <a:lnSpc>
                <a:spcPct val="90000"/>
              </a:lnSpc>
            </a:pPr>
            <a:r>
              <a:rPr lang="en-US" altLang="en-US">
                <a:solidFill>
                  <a:schemeClr val="folHlink"/>
                </a:solidFill>
              </a:rPr>
              <a:t>Video clips, posters, cooperative learning, graphic organizers, etc</a:t>
            </a:r>
            <a:endParaRPr lang="en-US" altLang="en-US" u="sng">
              <a:solidFill>
                <a:schemeClr val="folHlink"/>
              </a:solidFill>
            </a:endParaRPr>
          </a:p>
        </p:txBody>
      </p:sp>
    </p:spTree>
    <p:extLst>
      <p:ext uri="{BB962C8B-B14F-4D97-AF65-F5344CB8AC3E}">
        <p14:creationId xmlns:p14="http://schemas.microsoft.com/office/powerpoint/2010/main" val="10220862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r>
              <a:rPr lang="en-US" altLang="en-US">
                <a:solidFill>
                  <a:schemeClr val="folHlink"/>
                </a:solidFill>
              </a:rPr>
              <a:t>And finally….the #1 Brain-Friendly Strategy</a:t>
            </a:r>
          </a:p>
        </p:txBody>
      </p:sp>
      <p:sp>
        <p:nvSpPr>
          <p:cNvPr id="52227" name="Rectangle 3"/>
          <p:cNvSpPr>
            <a:spLocks noGrp="1" noChangeArrowheads="1"/>
          </p:cNvSpPr>
          <p:nvPr>
            <p:ph sz="half" idx="1"/>
          </p:nvPr>
        </p:nvSpPr>
        <p:spPr/>
        <p:txBody>
          <a:bodyPr/>
          <a:lstStyle/>
          <a:p>
            <a:pPr>
              <a:buFont typeface="Wingdings" pitchFamily="2" charset="2"/>
              <a:buNone/>
            </a:pPr>
            <a:r>
              <a:rPr lang="en-US" altLang="en-US" sz="2400" u="sng">
                <a:solidFill>
                  <a:schemeClr val="folHlink"/>
                </a:solidFill>
              </a:rPr>
              <a:t>What Research Says</a:t>
            </a:r>
          </a:p>
          <a:p>
            <a:r>
              <a:rPr lang="en-US" altLang="en-US" sz="2400">
                <a:solidFill>
                  <a:schemeClr val="folHlink"/>
                </a:solidFill>
              </a:rPr>
              <a:t>Use of Images</a:t>
            </a:r>
          </a:p>
          <a:p>
            <a:pPr lvl="1"/>
            <a:r>
              <a:rPr lang="en-US" altLang="en-US">
                <a:solidFill>
                  <a:schemeClr val="folHlink"/>
                </a:solidFill>
              </a:rPr>
              <a:t>80-90% of all information absorbed by brain is visual</a:t>
            </a:r>
          </a:p>
          <a:p>
            <a:pPr lvl="1"/>
            <a:r>
              <a:rPr lang="en-US" altLang="en-US">
                <a:solidFill>
                  <a:schemeClr val="folHlink"/>
                </a:solidFill>
              </a:rPr>
              <a:t>Concrete visual images contrast, movement and color attract attention</a:t>
            </a:r>
          </a:p>
        </p:txBody>
      </p:sp>
      <p:sp>
        <p:nvSpPr>
          <p:cNvPr id="52228" name="Rectangle 4"/>
          <p:cNvSpPr>
            <a:spLocks noGrp="1" noChangeArrowheads="1"/>
          </p:cNvSpPr>
          <p:nvPr>
            <p:ph sz="half" idx="2"/>
          </p:nvPr>
        </p:nvSpPr>
        <p:spPr/>
        <p:txBody>
          <a:bodyPr/>
          <a:lstStyle/>
          <a:p>
            <a:pPr>
              <a:lnSpc>
                <a:spcPct val="90000"/>
              </a:lnSpc>
              <a:buFont typeface="Wingdings" pitchFamily="2" charset="2"/>
              <a:buNone/>
            </a:pPr>
            <a:r>
              <a:rPr lang="en-US" altLang="en-US" sz="2400" u="sng">
                <a:solidFill>
                  <a:schemeClr val="folHlink"/>
                </a:solidFill>
              </a:rPr>
              <a:t>What Should Be Done</a:t>
            </a:r>
          </a:p>
          <a:p>
            <a:pPr lvl="1">
              <a:lnSpc>
                <a:spcPct val="90000"/>
              </a:lnSpc>
            </a:pPr>
            <a:r>
              <a:rPr lang="en-US" altLang="en-US">
                <a:solidFill>
                  <a:schemeClr val="folHlink"/>
                </a:solidFill>
              </a:rPr>
              <a:t>Working models</a:t>
            </a:r>
          </a:p>
          <a:p>
            <a:pPr lvl="1">
              <a:lnSpc>
                <a:spcPct val="90000"/>
              </a:lnSpc>
            </a:pPr>
            <a:r>
              <a:rPr lang="en-US" altLang="en-US">
                <a:solidFill>
                  <a:schemeClr val="folHlink"/>
                </a:solidFill>
              </a:rPr>
              <a:t>Project based assignments</a:t>
            </a:r>
          </a:p>
          <a:p>
            <a:pPr lvl="1">
              <a:lnSpc>
                <a:spcPct val="90000"/>
              </a:lnSpc>
            </a:pPr>
            <a:r>
              <a:rPr lang="en-US" altLang="en-US">
                <a:solidFill>
                  <a:schemeClr val="folHlink"/>
                </a:solidFill>
              </a:rPr>
              <a:t>Varied information forms</a:t>
            </a:r>
          </a:p>
          <a:p>
            <a:pPr lvl="1">
              <a:lnSpc>
                <a:spcPct val="90000"/>
              </a:lnSpc>
            </a:pPr>
            <a:r>
              <a:rPr lang="en-US" altLang="en-US">
                <a:solidFill>
                  <a:schemeClr val="folHlink"/>
                </a:solidFill>
              </a:rPr>
              <a:t>Assortment of art supplies</a:t>
            </a:r>
          </a:p>
          <a:p>
            <a:pPr lvl="1">
              <a:lnSpc>
                <a:spcPct val="90000"/>
              </a:lnSpc>
            </a:pPr>
            <a:r>
              <a:rPr lang="en-US" altLang="en-US">
                <a:solidFill>
                  <a:schemeClr val="folHlink"/>
                </a:solidFill>
              </a:rPr>
              <a:t>Add pics, graphics, charts, etc to presentations</a:t>
            </a:r>
          </a:p>
          <a:p>
            <a:pPr>
              <a:lnSpc>
                <a:spcPct val="90000"/>
              </a:lnSpc>
              <a:buFont typeface="Wingdings" pitchFamily="2" charset="2"/>
              <a:buNone/>
            </a:pPr>
            <a:endParaRPr lang="en-US" altLang="en-US" sz="2400" u="sng">
              <a:solidFill>
                <a:schemeClr val="folHlink"/>
              </a:solidFill>
            </a:endParaRPr>
          </a:p>
        </p:txBody>
      </p:sp>
    </p:spTree>
    <p:extLst>
      <p:ext uri="{BB962C8B-B14F-4D97-AF65-F5344CB8AC3E}">
        <p14:creationId xmlns:p14="http://schemas.microsoft.com/office/powerpoint/2010/main" val="1251951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Best Practice</a:t>
            </a:r>
            <a:endParaRPr lang="en-US" dirty="0"/>
          </a:p>
        </p:txBody>
      </p:sp>
      <p:sp>
        <p:nvSpPr>
          <p:cNvPr id="6" name="Content Placeholder 5"/>
          <p:cNvSpPr>
            <a:spLocks noGrp="1"/>
          </p:cNvSpPr>
          <p:nvPr>
            <p:ph sz="quarter" idx="1"/>
          </p:nvPr>
        </p:nvSpPr>
        <p:spPr/>
        <p:txBody>
          <a:bodyPr/>
          <a:lstStyle/>
          <a:p>
            <a:pPr marL="0" indent="0">
              <a:buNone/>
            </a:pPr>
            <a:r>
              <a:rPr lang="en-US" dirty="0" smtClean="0"/>
              <a:t>What district/building initiatives promote and support research based instructional strategies that  align to brain friendly learning?</a:t>
            </a:r>
            <a:endParaRPr lang="en-US" dirty="0"/>
          </a:p>
        </p:txBody>
      </p:sp>
      <p:pic>
        <p:nvPicPr>
          <p:cNvPr id="3" name="Picture 2"/>
          <p:cNvPicPr>
            <a:picLocks noChangeAspect="1"/>
          </p:cNvPicPr>
          <p:nvPr/>
        </p:nvPicPr>
        <p:blipFill>
          <a:blip r:embed="rId2"/>
          <a:stretch>
            <a:fillRect/>
          </a:stretch>
        </p:blipFill>
        <p:spPr>
          <a:xfrm>
            <a:off x="533400" y="3124200"/>
            <a:ext cx="8290587" cy="3015786"/>
          </a:xfrm>
          <a:prstGeom prst="rect">
            <a:avLst/>
          </a:prstGeom>
        </p:spPr>
      </p:pic>
    </p:spTree>
    <p:extLst>
      <p:ext uri="{BB962C8B-B14F-4D97-AF65-F5344CB8AC3E}">
        <p14:creationId xmlns:p14="http://schemas.microsoft.com/office/powerpoint/2010/main" val="12856282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4294967295"/>
          </p:nvPr>
        </p:nvPicPr>
        <p:blipFill>
          <a:blip r:embed="rId2"/>
          <a:stretch>
            <a:fillRect/>
          </a:stretch>
        </p:blipFill>
        <p:spPr>
          <a:xfrm>
            <a:off x="381000" y="208974"/>
            <a:ext cx="8305800" cy="6235055"/>
          </a:xfrm>
          <a:prstGeom prst="rect">
            <a:avLst/>
          </a:prstGeom>
        </p:spPr>
      </p:pic>
    </p:spTree>
    <p:extLst>
      <p:ext uri="{BB962C8B-B14F-4D97-AF65-F5344CB8AC3E}">
        <p14:creationId xmlns:p14="http://schemas.microsoft.com/office/powerpoint/2010/main" val="41057297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Engaging Students in Learning</a:t>
            </a:r>
            <a:endParaRPr lang="en-US" dirty="0"/>
          </a:p>
        </p:txBody>
      </p:sp>
      <p:sp>
        <p:nvSpPr>
          <p:cNvPr id="6" name="Content Placeholder 5"/>
          <p:cNvSpPr>
            <a:spLocks noGrp="1"/>
          </p:cNvSpPr>
          <p:nvPr>
            <p:ph sz="quarter" idx="1"/>
          </p:nvPr>
        </p:nvSpPr>
        <p:spPr/>
        <p:txBody>
          <a:bodyPr/>
          <a:lstStyle/>
          <a:p>
            <a:r>
              <a:rPr lang="en-US" dirty="0"/>
              <a:t>Activities and assignments </a:t>
            </a:r>
            <a:endParaRPr lang="en-US" dirty="0" smtClean="0"/>
          </a:p>
          <a:p>
            <a:r>
              <a:rPr lang="en-US" dirty="0"/>
              <a:t>Grouping of students </a:t>
            </a:r>
            <a:endParaRPr lang="en-US" dirty="0" smtClean="0"/>
          </a:p>
          <a:p>
            <a:r>
              <a:rPr lang="en-US" dirty="0"/>
              <a:t>Instructional materials and resources </a:t>
            </a:r>
            <a:endParaRPr lang="en-US" dirty="0" smtClean="0"/>
          </a:p>
          <a:p>
            <a:r>
              <a:rPr lang="en-US" dirty="0"/>
              <a:t>Structure and pacing </a:t>
            </a:r>
          </a:p>
        </p:txBody>
      </p:sp>
    </p:spTree>
    <p:extLst>
      <p:ext uri="{BB962C8B-B14F-4D97-AF65-F5344CB8AC3E}">
        <p14:creationId xmlns:p14="http://schemas.microsoft.com/office/powerpoint/2010/main" val="3162620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 and </a:t>
            </a:r>
            <a:r>
              <a:rPr lang="en-US" dirty="0" smtClean="0"/>
              <a:t>Assignments </a:t>
            </a:r>
            <a:endParaRPr lang="en-US" dirty="0"/>
          </a:p>
        </p:txBody>
      </p:sp>
      <p:sp>
        <p:nvSpPr>
          <p:cNvPr id="3" name="Content Placeholder 2"/>
          <p:cNvSpPr>
            <a:spLocks noGrp="1"/>
          </p:cNvSpPr>
          <p:nvPr>
            <p:ph sz="quarter" idx="1"/>
          </p:nvPr>
        </p:nvSpPr>
        <p:spPr/>
        <p:txBody>
          <a:bodyPr/>
          <a:lstStyle/>
          <a:p>
            <a:pPr marL="0" indent="0">
              <a:buNone/>
            </a:pPr>
            <a:r>
              <a:rPr lang="en-US" i="1" dirty="0"/>
              <a:t>The activities and assignments are the centerpiece of student engagement, since they determine what it is that students are asked to do. Activities and assignments that promote learning require student thinking that emphasizes depth over breadth and encourage students to explain their thinking. </a:t>
            </a:r>
            <a:endParaRPr lang="en-US" dirty="0"/>
          </a:p>
        </p:txBody>
      </p:sp>
    </p:spTree>
    <p:extLst>
      <p:ext uri="{BB962C8B-B14F-4D97-AF65-F5344CB8AC3E}">
        <p14:creationId xmlns:p14="http://schemas.microsoft.com/office/powerpoint/2010/main" val="1945501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Grouping of students </a:t>
            </a:r>
          </a:p>
        </p:txBody>
      </p:sp>
      <p:sp>
        <p:nvSpPr>
          <p:cNvPr id="3" name="Content Placeholder 2"/>
          <p:cNvSpPr>
            <a:spLocks noGrp="1"/>
          </p:cNvSpPr>
          <p:nvPr>
            <p:ph sz="quarter" idx="1"/>
          </p:nvPr>
        </p:nvSpPr>
        <p:spPr/>
        <p:txBody>
          <a:bodyPr/>
          <a:lstStyle/>
          <a:p>
            <a:pPr marL="0" indent="0">
              <a:buNone/>
            </a:pPr>
            <a:r>
              <a:rPr lang="en-US" i="1" dirty="0"/>
              <a:t>How students are grouped for instruction (whole class, small groups, pairs, individuals) is one of the many decisions teachers make every day. There are many options; students of similar background and skill may be clustered together, or the more-advanced students may be spread around into the different groups. Alternatively, a teacher might permit students to select their own groups, or they could be formed randomly. </a:t>
            </a:r>
            <a:endParaRPr lang="en-US" dirty="0"/>
          </a:p>
        </p:txBody>
      </p:sp>
    </p:spTree>
    <p:extLst>
      <p:ext uri="{BB962C8B-B14F-4D97-AF65-F5344CB8AC3E}">
        <p14:creationId xmlns:p14="http://schemas.microsoft.com/office/powerpoint/2010/main" val="35134376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Instructional materials and resources </a:t>
            </a:r>
          </a:p>
        </p:txBody>
      </p:sp>
      <p:sp>
        <p:nvSpPr>
          <p:cNvPr id="3" name="Content Placeholder 2"/>
          <p:cNvSpPr>
            <a:spLocks noGrp="1"/>
          </p:cNvSpPr>
          <p:nvPr>
            <p:ph sz="quarter" idx="1"/>
          </p:nvPr>
        </p:nvSpPr>
        <p:spPr/>
        <p:txBody>
          <a:bodyPr>
            <a:normAutofit/>
          </a:bodyPr>
          <a:lstStyle/>
          <a:p>
            <a:pPr marL="0" indent="0">
              <a:buNone/>
            </a:pPr>
            <a:r>
              <a:rPr lang="en-US" i="1" dirty="0"/>
              <a:t>The instructional materials a teacher selects to use in the classroom can have an enormous impact on students’ experience. Though some teachers are obliged to use a school’s or district’s officially sanctioned materials, many teachers use these selectively or supplement them with others of their choosing that are better suited to engaging students in deep learning—for example, the use of primary source materials in social studies. </a:t>
            </a:r>
            <a:endParaRPr lang="en-US" dirty="0"/>
          </a:p>
        </p:txBody>
      </p:sp>
    </p:spTree>
    <p:extLst>
      <p:ext uri="{BB962C8B-B14F-4D97-AF65-F5344CB8AC3E}">
        <p14:creationId xmlns:p14="http://schemas.microsoft.com/office/powerpoint/2010/main" val="6563106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Series</a:t>
            </a:r>
            <a:endParaRPr lang="en-US" dirty="0"/>
          </a:p>
        </p:txBody>
      </p:sp>
      <p:sp>
        <p:nvSpPr>
          <p:cNvPr id="3" name="Content Placeholder 2"/>
          <p:cNvSpPr>
            <a:spLocks noGrp="1"/>
          </p:cNvSpPr>
          <p:nvPr>
            <p:ph sz="quarter" idx="1"/>
          </p:nvPr>
        </p:nvSpPr>
        <p:spPr/>
        <p:txBody>
          <a:bodyPr/>
          <a:lstStyle/>
          <a:p>
            <a:r>
              <a:rPr lang="en-US" dirty="0" smtClean="0"/>
              <a:t>Student Engagement</a:t>
            </a:r>
          </a:p>
          <a:p>
            <a:r>
              <a:rPr lang="en-US" dirty="0" smtClean="0"/>
              <a:t>Managing Classrooms</a:t>
            </a:r>
          </a:p>
          <a:p>
            <a:r>
              <a:rPr lang="en-US" dirty="0" smtClean="0"/>
              <a:t>Communicating with Students</a:t>
            </a:r>
          </a:p>
          <a:p>
            <a:r>
              <a:rPr lang="en-US" dirty="0" smtClean="0"/>
              <a:t>Questioning and Discussion</a:t>
            </a:r>
          </a:p>
          <a:p>
            <a:r>
              <a:rPr lang="en-US" dirty="0" smtClean="0"/>
              <a:t>Assessment for Instruction</a:t>
            </a:r>
          </a:p>
        </p:txBody>
      </p:sp>
    </p:spTree>
    <p:extLst>
      <p:ext uri="{BB962C8B-B14F-4D97-AF65-F5344CB8AC3E}">
        <p14:creationId xmlns:p14="http://schemas.microsoft.com/office/powerpoint/2010/main" val="273080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and pacing </a:t>
            </a:r>
          </a:p>
        </p:txBody>
      </p:sp>
      <p:sp>
        <p:nvSpPr>
          <p:cNvPr id="3" name="Content Placeholder 2"/>
          <p:cNvSpPr>
            <a:spLocks noGrp="1"/>
          </p:cNvSpPr>
          <p:nvPr>
            <p:ph sz="quarter" idx="1"/>
          </p:nvPr>
        </p:nvSpPr>
        <p:spPr/>
        <p:txBody>
          <a:bodyPr/>
          <a:lstStyle/>
          <a:p>
            <a:pPr marL="0" indent="0">
              <a:buNone/>
            </a:pPr>
            <a:r>
              <a:rPr lang="en-US" i="1" dirty="0"/>
              <a:t>No one, whether an adult or a student, likes to be either bored or rushed in completing a task. Keeping things moving, within a well-defined structure, is one of the marks of an experienced teacher. And since much of student learning results from their reflection on what they have done, a well-designed lesson includes time for reflection and closure.</a:t>
            </a:r>
            <a:endParaRPr lang="en-US" dirty="0"/>
          </a:p>
        </p:txBody>
      </p:sp>
    </p:spTree>
    <p:extLst>
      <p:ext uri="{BB962C8B-B14F-4D97-AF65-F5344CB8AC3E}">
        <p14:creationId xmlns:p14="http://schemas.microsoft.com/office/powerpoint/2010/main" val="30571780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Indicators include: </a:t>
            </a:r>
            <a:endParaRPr lang="en-US" dirty="0"/>
          </a:p>
        </p:txBody>
      </p:sp>
      <p:sp>
        <p:nvSpPr>
          <p:cNvPr id="3" name="Content Placeholder 2"/>
          <p:cNvSpPr>
            <a:spLocks noGrp="1"/>
          </p:cNvSpPr>
          <p:nvPr>
            <p:ph sz="quarter" idx="1"/>
          </p:nvPr>
        </p:nvSpPr>
        <p:spPr/>
        <p:txBody>
          <a:bodyPr>
            <a:normAutofit/>
          </a:bodyPr>
          <a:lstStyle/>
          <a:p>
            <a:pPr marL="0" indent="0">
              <a:buNone/>
            </a:pPr>
            <a:r>
              <a:rPr lang="en-US" dirty="0"/>
              <a:t>• Student enthusiasm, interest, thinking, problem solving, etc. </a:t>
            </a:r>
          </a:p>
          <a:p>
            <a:pPr marL="0" indent="0">
              <a:buNone/>
            </a:pPr>
            <a:r>
              <a:rPr lang="en-US" dirty="0"/>
              <a:t>• Learning tasks that require high-level student thinking and invite students to explain their thinking </a:t>
            </a:r>
          </a:p>
          <a:p>
            <a:pPr marL="0" indent="0">
              <a:buNone/>
            </a:pPr>
            <a:r>
              <a:rPr lang="en-US" dirty="0"/>
              <a:t>• Students highly motivated to work on all tasks and persistent even when the tasks are challenging </a:t>
            </a:r>
          </a:p>
          <a:p>
            <a:pPr marL="0" indent="0">
              <a:buNone/>
            </a:pPr>
            <a:r>
              <a:rPr lang="en-US" dirty="0"/>
              <a:t>• Students actively “working,” rather than watching while their teacher “works” </a:t>
            </a:r>
          </a:p>
          <a:p>
            <a:pPr marL="0" indent="0">
              <a:buNone/>
            </a:pPr>
            <a:r>
              <a:rPr lang="en-US" dirty="0"/>
              <a:t>• Suitable pacing of the lesson: neither dragged out nor rushed, with time for closure and student reflection</a:t>
            </a:r>
          </a:p>
        </p:txBody>
      </p:sp>
    </p:spTree>
    <p:extLst>
      <p:ext uri="{BB962C8B-B14F-4D97-AF65-F5344CB8AC3E}">
        <p14:creationId xmlns:p14="http://schemas.microsoft.com/office/powerpoint/2010/main" val="3327676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0"/>
            <a:ext cx="8534400" cy="1143000"/>
          </a:xfrm>
        </p:spPr>
        <p:txBody>
          <a:bodyPr>
            <a:normAutofit/>
          </a:bodyPr>
          <a:lstStyle/>
          <a:p>
            <a:r>
              <a:rPr lang="en-US" dirty="0" smtClean="0"/>
              <a:t>Is this engagement or not?</a:t>
            </a:r>
            <a:endParaRPr lang="en-US" dirty="0"/>
          </a:p>
        </p:txBody>
      </p:sp>
      <p:sp>
        <p:nvSpPr>
          <p:cNvPr id="3" name="Content Placeholder 2"/>
          <p:cNvSpPr>
            <a:spLocks noGrp="1"/>
          </p:cNvSpPr>
          <p:nvPr>
            <p:ph sz="quarter" idx="1"/>
          </p:nvPr>
        </p:nvSpPr>
        <p:spPr/>
        <p:txBody>
          <a:bodyPr/>
          <a:lstStyle/>
          <a:p>
            <a:pPr marL="0" indent="0">
              <a:buNone/>
            </a:pPr>
            <a:r>
              <a:rPr lang="en-US" dirty="0" smtClean="0"/>
              <a:t>Using the strips at the center of the table, determine whether each is an observable piece of evidence for student engagement.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846668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Level</a:t>
            </a:r>
            <a:endParaRPr lang="en-US" dirty="0"/>
          </a:p>
        </p:txBody>
      </p:sp>
      <p:sp>
        <p:nvSpPr>
          <p:cNvPr id="3" name="Content Placeholder 2"/>
          <p:cNvSpPr>
            <a:spLocks noGrp="1"/>
          </p:cNvSpPr>
          <p:nvPr>
            <p:ph sz="quarter" idx="1"/>
          </p:nvPr>
        </p:nvSpPr>
        <p:spPr/>
        <p:txBody>
          <a:bodyPr>
            <a:normAutofit fontScale="92500" lnSpcReduction="20000"/>
          </a:bodyPr>
          <a:lstStyle/>
          <a:p>
            <a:endParaRPr lang="en-US" dirty="0"/>
          </a:p>
          <a:p>
            <a:pPr marL="0" indent="0">
              <a:buNone/>
            </a:pPr>
            <a:r>
              <a:rPr lang="en-US" dirty="0"/>
              <a:t>1. Virtually all students are intellectually engaged in challenging content, through well-designed learning tasks and suitable scaffolding by the teacher. Learning tasks and activities are fully aligned with the instructional outcomes. In addition, there is evidence of some student initiation of inquiry and student contributions to the exploration of important content. The lesson has a clearly defined structure, and the pacing of the lesson provides students the time needed to intellectually engage with and reflect upon their learning, and to consolidate their understanding. Students may have some choice in how they complete tasks and may serve as resources for one another. </a:t>
            </a:r>
          </a:p>
          <a:p>
            <a:pPr marL="0" indent="0">
              <a:buNone/>
            </a:pPr>
            <a:endParaRPr lang="en-US" dirty="0"/>
          </a:p>
        </p:txBody>
      </p:sp>
    </p:spTree>
    <p:extLst>
      <p:ext uri="{BB962C8B-B14F-4D97-AF65-F5344CB8AC3E}">
        <p14:creationId xmlns:p14="http://schemas.microsoft.com/office/powerpoint/2010/main" val="35615866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Level</a:t>
            </a:r>
          </a:p>
        </p:txBody>
      </p:sp>
      <p:sp>
        <p:nvSpPr>
          <p:cNvPr id="3" name="Content Placeholder 2"/>
          <p:cNvSpPr>
            <a:spLocks noGrp="1"/>
          </p:cNvSpPr>
          <p:nvPr>
            <p:ph sz="quarter" idx="1"/>
          </p:nvPr>
        </p:nvSpPr>
        <p:spPr/>
        <p:txBody>
          <a:bodyPr/>
          <a:lstStyle/>
          <a:p>
            <a:pPr marL="0" indent="0">
              <a:buNone/>
            </a:pPr>
            <a:r>
              <a:rPr lang="en-US" dirty="0" smtClean="0"/>
              <a:t>2. The </a:t>
            </a:r>
            <a:r>
              <a:rPr lang="en-US" dirty="0"/>
              <a:t>learning tasks and activities, materials, resources, instructional groups, and technology are poorly aligned with the instructional outcomes, or require only rote responses. The lesson has no clearly defined structure, or the pace of the lesson is too slow or rushed. Few students are intellectually engaged. </a:t>
            </a:r>
          </a:p>
        </p:txBody>
      </p:sp>
    </p:spTree>
    <p:extLst>
      <p:ext uri="{BB962C8B-B14F-4D97-AF65-F5344CB8AC3E}">
        <p14:creationId xmlns:p14="http://schemas.microsoft.com/office/powerpoint/2010/main" val="37056640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Level</a:t>
            </a:r>
            <a:endParaRPr lang="en-US" dirty="0"/>
          </a:p>
        </p:txBody>
      </p:sp>
      <p:sp>
        <p:nvSpPr>
          <p:cNvPr id="3" name="Content Placeholder 2"/>
          <p:cNvSpPr>
            <a:spLocks noGrp="1"/>
          </p:cNvSpPr>
          <p:nvPr>
            <p:ph sz="quarter" idx="1"/>
          </p:nvPr>
        </p:nvSpPr>
        <p:spPr/>
        <p:txBody>
          <a:bodyPr/>
          <a:lstStyle/>
          <a:p>
            <a:pPr marL="0" indent="0">
              <a:buNone/>
            </a:pPr>
            <a:r>
              <a:rPr lang="en-US" dirty="0"/>
              <a:t>3. The learning tasks and activities are partially aligned with the instructional outcomes but require only minimal thinking by students, allowing most students to be passive or merely compliant. The lesson has a recognizable structure; however, the pacing of the lesson may not provide students the time needed to be intellectually engaged. </a:t>
            </a:r>
          </a:p>
        </p:txBody>
      </p:sp>
    </p:spTree>
    <p:extLst>
      <p:ext uri="{BB962C8B-B14F-4D97-AF65-F5344CB8AC3E}">
        <p14:creationId xmlns:p14="http://schemas.microsoft.com/office/powerpoint/2010/main" val="20981931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level?</a:t>
            </a:r>
            <a:endParaRPr lang="en-US" dirty="0"/>
          </a:p>
        </p:txBody>
      </p:sp>
      <p:sp>
        <p:nvSpPr>
          <p:cNvPr id="3" name="Content Placeholder 2"/>
          <p:cNvSpPr>
            <a:spLocks noGrp="1"/>
          </p:cNvSpPr>
          <p:nvPr>
            <p:ph sz="quarter" idx="1"/>
          </p:nvPr>
        </p:nvSpPr>
        <p:spPr/>
        <p:txBody>
          <a:bodyPr/>
          <a:lstStyle/>
          <a:p>
            <a:pPr marL="0" indent="0">
              <a:buNone/>
            </a:pPr>
            <a:r>
              <a:rPr lang="en-US" dirty="0"/>
              <a:t>4. The learning tasks and activities are aligned with the instructional outcomes and are designed to challenge student thinking, resulting in active intellectual engagement by most students with important and challenging content, and with teacher scaffolding to support that engagement. The lesson has a clearly defined structure and the pacing of the lesson is appropriate, providing most students the time needed to be intellectually engaged. </a:t>
            </a:r>
          </a:p>
        </p:txBody>
      </p:sp>
    </p:spTree>
    <p:extLst>
      <p:ext uri="{BB962C8B-B14F-4D97-AF65-F5344CB8AC3E}">
        <p14:creationId xmlns:p14="http://schemas.microsoft.com/office/powerpoint/2010/main" val="22363368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a:t>
            </a:r>
            <a:endParaRPr lang="en-US" dirty="0"/>
          </a:p>
        </p:txBody>
      </p:sp>
      <p:sp>
        <p:nvSpPr>
          <p:cNvPr id="3" name="Content Placeholder 2"/>
          <p:cNvSpPr>
            <a:spLocks noGrp="1"/>
          </p:cNvSpPr>
          <p:nvPr>
            <p:ph sz="quarter" idx="1"/>
          </p:nvPr>
        </p:nvSpPr>
        <p:spPr/>
        <p:txBody>
          <a:bodyPr/>
          <a:lstStyle/>
          <a:p>
            <a:r>
              <a:rPr lang="en-US" dirty="0" smtClean="0"/>
              <a:t>List one way you can promote greater/improved student engagement in the classrooms of your building.</a:t>
            </a:r>
            <a:endParaRPr lang="en-US" dirty="0"/>
          </a:p>
        </p:txBody>
      </p:sp>
    </p:spTree>
    <p:extLst>
      <p:ext uri="{BB962C8B-B14F-4D97-AF65-F5344CB8AC3E}">
        <p14:creationId xmlns:p14="http://schemas.microsoft.com/office/powerpoint/2010/main" val="2274258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4572000" y="4305300"/>
            <a:ext cx="43434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Image result for teacher mov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937"/>
            <a:ext cx="4267200" cy="25447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teacher movi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305300"/>
            <a:ext cx="4572000" cy="26566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Image result for teacher movies dangerous mind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10" descr="Image result for teacher movies dangerous mind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12" descr="Image result for teacher movies dangerous mind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14" descr="Image result for teacher movies dangerous mind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16" descr="Image result for teacher movies dangerous mind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AutoShape 18" descr="Image result for teacher movies dangerous mind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 name="AutoShape 20" descr="Image result for teacher movies dangerous minds"/>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69"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792"/>
            <a:ext cx="4648200" cy="253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70"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2552700"/>
            <a:ext cx="54102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364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4800599" y="3581400"/>
            <a:ext cx="4190999"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4" descr="Image result for mr rog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079" name="Picture 7" descr="Image result for Music instrument 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20" y="160338"/>
            <a:ext cx="4658880" cy="342106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Image result for coach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720" y="3733800"/>
            <a:ext cx="465888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a:stretch>
            <a:fillRect/>
          </a:stretch>
        </p:blipFill>
        <p:spPr>
          <a:xfrm>
            <a:off x="4648200" y="228600"/>
            <a:ext cx="4401323" cy="3352800"/>
          </a:xfrm>
          <a:prstGeom prst="rect">
            <a:avLst/>
          </a:prstGeom>
        </p:spPr>
      </p:pic>
    </p:spTree>
    <p:extLst>
      <p:ext uri="{BB962C8B-B14F-4D97-AF65-F5344CB8AC3E}">
        <p14:creationId xmlns:p14="http://schemas.microsoft.com/office/powerpoint/2010/main" val="3075401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Non-Example</a:t>
            </a:r>
            <a:endParaRPr lang="en-US" dirty="0"/>
          </a:p>
        </p:txBody>
      </p:sp>
      <p:sp>
        <p:nvSpPr>
          <p:cNvPr id="3" name="Content Placeholder 2"/>
          <p:cNvSpPr>
            <a:spLocks noGrp="1"/>
          </p:cNvSpPr>
          <p:nvPr>
            <p:ph sz="quarter" idx="1"/>
          </p:nvPr>
        </p:nvSpPr>
        <p:spPr/>
        <p:txBody>
          <a:bodyPr/>
          <a:lstStyle/>
          <a:p>
            <a:endParaRPr lang="en-US" dirty="0" smtClean="0"/>
          </a:p>
          <a:p>
            <a:pPr marL="0" indent="0">
              <a:buNone/>
            </a:pPr>
            <a:r>
              <a:rPr lang="en-US" dirty="0" smtClean="0"/>
              <a:t>	</a:t>
            </a:r>
            <a:endParaRPr lang="en-US" dirty="0"/>
          </a:p>
          <a:p>
            <a:pPr marL="0" indent="0">
              <a:buNone/>
            </a:pPr>
            <a:endParaRPr lang="en-US" dirty="0" smtClean="0"/>
          </a:p>
          <a:p>
            <a:pPr marL="0" indent="0" algn="ctr">
              <a:buNone/>
            </a:pPr>
            <a:endParaRPr lang="en-US" dirty="0" smtClean="0">
              <a:hlinkClick r:id="rId3"/>
            </a:endParaRPr>
          </a:p>
          <a:p>
            <a:pPr marL="0" indent="0" algn="ctr">
              <a:buNone/>
            </a:pPr>
            <a:endParaRPr lang="en-US" dirty="0">
              <a:hlinkClick r:id="rId3"/>
            </a:endParaRPr>
          </a:p>
          <a:p>
            <a:pPr marL="0" indent="0" algn="ctr">
              <a:buNone/>
            </a:pPr>
            <a:endParaRPr lang="en-US" dirty="0" smtClean="0">
              <a:hlinkClick r:id="rId3"/>
            </a:endParaRPr>
          </a:p>
          <a:p>
            <a:pPr marL="0" indent="0" algn="ctr">
              <a:buNone/>
            </a:pPr>
            <a:r>
              <a:rPr lang="en-US" dirty="0" smtClean="0">
                <a:hlinkClick r:id="rId3"/>
              </a:rPr>
              <a:t>Put Me To Sleep</a:t>
            </a:r>
            <a:endParaRPr lang="en-US" dirty="0"/>
          </a:p>
        </p:txBody>
      </p:sp>
      <p:pic>
        <p:nvPicPr>
          <p:cNvPr id="4" name="Picture 3"/>
          <p:cNvPicPr>
            <a:picLocks noChangeAspect="1"/>
          </p:cNvPicPr>
          <p:nvPr/>
        </p:nvPicPr>
        <p:blipFill>
          <a:blip r:embed="rId4"/>
          <a:stretch>
            <a:fillRect/>
          </a:stretch>
        </p:blipFill>
        <p:spPr>
          <a:xfrm>
            <a:off x="1852418" y="2209800"/>
            <a:ext cx="5220508" cy="3200399"/>
          </a:xfrm>
          <a:prstGeom prst="rect">
            <a:avLst/>
          </a:prstGeom>
        </p:spPr>
      </p:pic>
    </p:spTree>
    <p:extLst>
      <p:ext uri="{BB962C8B-B14F-4D97-AF65-F5344CB8AC3E}">
        <p14:creationId xmlns:p14="http://schemas.microsoft.com/office/powerpoint/2010/main" val="14258707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Indiana University Survey</a:t>
            </a:r>
            <a:endParaRPr lang="en-US" dirty="0"/>
          </a:p>
        </p:txBody>
      </p:sp>
      <p:sp>
        <p:nvSpPr>
          <p:cNvPr id="3" name="Content Placeholder 2"/>
          <p:cNvSpPr>
            <a:spLocks noGrp="1"/>
          </p:cNvSpPr>
          <p:nvPr>
            <p:ph sz="quarter" idx="1"/>
          </p:nvPr>
        </p:nvSpPr>
        <p:spPr/>
        <p:txBody>
          <a:bodyPr/>
          <a:lstStyle/>
          <a:p>
            <a:r>
              <a:rPr lang="en-US" dirty="0" smtClean="0"/>
              <a:t>2:3 student bored everyday in at least one class</a:t>
            </a:r>
          </a:p>
          <a:p>
            <a:pPr lvl="5"/>
            <a:r>
              <a:rPr lang="en-US" dirty="0" smtClean="0"/>
              <a:t>30% lack of interaction</a:t>
            </a:r>
          </a:p>
          <a:p>
            <a:pPr lvl="5"/>
            <a:r>
              <a:rPr lang="en-US" dirty="0" smtClean="0"/>
              <a:t>75% material taught not interesting</a:t>
            </a:r>
          </a:p>
          <a:p>
            <a:pPr lvl="5"/>
            <a:r>
              <a:rPr lang="en-US" dirty="0" smtClean="0"/>
              <a:t>Fewer than 2% never bored</a:t>
            </a:r>
          </a:p>
          <a:p>
            <a:r>
              <a:rPr lang="en-US" dirty="0" smtClean="0"/>
              <a:t>Students who consider dropping out</a:t>
            </a:r>
          </a:p>
          <a:p>
            <a:pPr lvl="5"/>
            <a:r>
              <a:rPr lang="en-US" dirty="0" smtClean="0"/>
              <a:t>73% don’t like school</a:t>
            </a:r>
          </a:p>
          <a:p>
            <a:pPr lvl="5"/>
            <a:r>
              <a:rPr lang="en-US" dirty="0" smtClean="0"/>
              <a:t>61% don’t like teachers</a:t>
            </a:r>
          </a:p>
          <a:p>
            <a:pPr lvl="5"/>
            <a:r>
              <a:rPr lang="en-US" dirty="0" smtClean="0"/>
              <a:t>60% don’t see the value in the work</a:t>
            </a:r>
          </a:p>
          <a:p>
            <a:pPr lvl="5"/>
            <a:r>
              <a:rPr lang="en-US" dirty="0" smtClean="0"/>
              <a:t>25% no adult in the school cares</a:t>
            </a:r>
          </a:p>
        </p:txBody>
      </p:sp>
    </p:spTree>
    <p:extLst>
      <p:ext uri="{BB962C8B-B14F-4D97-AF65-F5344CB8AC3E}">
        <p14:creationId xmlns:p14="http://schemas.microsoft.com/office/powerpoint/2010/main" val="2509713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students want….</a:t>
            </a:r>
            <a:endParaRPr lang="en-US" dirty="0"/>
          </a:p>
        </p:txBody>
      </p:sp>
      <p:sp>
        <p:nvSpPr>
          <p:cNvPr id="3" name="Content Placeholder 2"/>
          <p:cNvSpPr>
            <a:spLocks noGrp="1"/>
          </p:cNvSpPr>
          <p:nvPr>
            <p:ph sz="quarter" idx="1"/>
          </p:nvPr>
        </p:nvSpPr>
        <p:spPr/>
        <p:txBody>
          <a:bodyPr/>
          <a:lstStyle/>
          <a:p>
            <a:r>
              <a:rPr lang="en-US" dirty="0" smtClean="0"/>
              <a:t>80% want more interaction with teachers and peers</a:t>
            </a:r>
          </a:p>
          <a:p>
            <a:r>
              <a:rPr lang="en-US" dirty="0" smtClean="0"/>
              <a:t>70% want more group projects</a:t>
            </a:r>
          </a:p>
          <a:p>
            <a:r>
              <a:rPr lang="en-US" dirty="0" smtClean="0"/>
              <a:t>Students want less homework</a:t>
            </a:r>
          </a:p>
          <a:p>
            <a:endParaRPr lang="en-US" dirty="0"/>
          </a:p>
          <a:p>
            <a:endParaRPr lang="en-US" dirty="0" smtClean="0"/>
          </a:p>
          <a:p>
            <a:endParaRPr lang="en-US" dirty="0"/>
          </a:p>
          <a:p>
            <a:r>
              <a:rPr lang="en-US" dirty="0" smtClean="0"/>
              <a:t>Using Data for Continuous School Improvement</a:t>
            </a:r>
          </a:p>
          <a:p>
            <a:pPr lvl="1"/>
            <a:r>
              <a:rPr lang="en-US" dirty="0" smtClean="0"/>
              <a:t>Student surveys</a:t>
            </a:r>
          </a:p>
        </p:txBody>
      </p:sp>
    </p:spTree>
    <p:extLst>
      <p:ext uri="{BB962C8B-B14F-4D97-AF65-F5344CB8AC3E}">
        <p14:creationId xmlns:p14="http://schemas.microsoft.com/office/powerpoint/2010/main" val="443582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lstStyle/>
          <a:p>
            <a:pPr marL="571500" indent="-571500">
              <a:buAutoNum type="romanUcPeriod"/>
            </a:pPr>
            <a:r>
              <a:rPr lang="en-US" dirty="0" smtClean="0"/>
              <a:t>The Brain</a:t>
            </a:r>
          </a:p>
          <a:p>
            <a:pPr marL="571500" indent="-571500">
              <a:buAutoNum type="romanUcPeriod"/>
            </a:pPr>
            <a:r>
              <a:rPr lang="en-US" dirty="0" smtClean="0"/>
              <a:t>Teaching to the Brain</a:t>
            </a:r>
          </a:p>
          <a:p>
            <a:pPr marL="571500" indent="-571500">
              <a:buAutoNum type="romanUcPeriod"/>
            </a:pPr>
            <a:r>
              <a:rPr lang="en-US" dirty="0" smtClean="0"/>
              <a:t>Evaluating Engagement</a:t>
            </a:r>
          </a:p>
          <a:p>
            <a:pPr marL="571500" indent="-571500">
              <a:buAutoNum type="romanUcPeriod"/>
            </a:pPr>
            <a:endParaRPr lang="en-US" dirty="0"/>
          </a:p>
        </p:txBody>
      </p:sp>
    </p:spTree>
    <p:extLst>
      <p:ext uri="{BB962C8B-B14F-4D97-AF65-F5344CB8AC3E}">
        <p14:creationId xmlns:p14="http://schemas.microsoft.com/office/powerpoint/2010/main" val="366204980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1011</TotalTime>
  <Words>1613</Words>
  <Application>Microsoft Office PowerPoint</Application>
  <PresentationFormat>On-screen Show (4:3)</PresentationFormat>
  <Paragraphs>245</Paragraphs>
  <Slides>37</Slides>
  <Notes>11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Calibri</vt:lpstr>
      <vt:lpstr>Georgia</vt:lpstr>
      <vt:lpstr>Tahoma</vt:lpstr>
      <vt:lpstr>Wingdings</vt:lpstr>
      <vt:lpstr>Wingdings 2</vt:lpstr>
      <vt:lpstr>Civic</vt:lpstr>
      <vt:lpstr>Administrator Series</vt:lpstr>
      <vt:lpstr>Subjectivity</vt:lpstr>
      <vt:lpstr>The Series</vt:lpstr>
      <vt:lpstr>PowerPoint Presentation</vt:lpstr>
      <vt:lpstr>PowerPoint Presentation</vt:lpstr>
      <vt:lpstr>Non-Example</vt:lpstr>
      <vt:lpstr>Indiana University Survey</vt:lpstr>
      <vt:lpstr>What students want….</vt:lpstr>
      <vt:lpstr>Agenda</vt:lpstr>
      <vt:lpstr>PowerPoint Presentation</vt:lpstr>
      <vt:lpstr>How The Brain Learns Best</vt:lpstr>
      <vt:lpstr>Think-Pair-Share-Record</vt:lpstr>
      <vt:lpstr>Teaching to the Brain</vt:lpstr>
      <vt:lpstr>Strategy #10</vt:lpstr>
      <vt:lpstr>Strategy #9</vt:lpstr>
      <vt:lpstr>Strategy #8</vt:lpstr>
      <vt:lpstr>Strategy #7</vt:lpstr>
      <vt:lpstr>Strategy #6</vt:lpstr>
      <vt:lpstr>Strategy #5</vt:lpstr>
      <vt:lpstr>Strategy #4</vt:lpstr>
      <vt:lpstr>Strategy #3</vt:lpstr>
      <vt:lpstr>Strategy #2</vt:lpstr>
      <vt:lpstr>And finally….the #1 Brain-Friendly Strategy</vt:lpstr>
      <vt:lpstr>Best Practice</vt:lpstr>
      <vt:lpstr>PowerPoint Presentation</vt:lpstr>
      <vt:lpstr>Engaging Students in Learning</vt:lpstr>
      <vt:lpstr>Activities and Assignments </vt:lpstr>
      <vt:lpstr>Grouping of students </vt:lpstr>
      <vt:lpstr>Instructional materials and resources </vt:lpstr>
      <vt:lpstr>Structure and pacing </vt:lpstr>
      <vt:lpstr>Indicators include: </vt:lpstr>
      <vt:lpstr>Is this engagement or not?</vt:lpstr>
      <vt:lpstr>What Level</vt:lpstr>
      <vt:lpstr>What Level</vt:lpstr>
      <vt:lpstr>What Level</vt:lpstr>
      <vt:lpstr>What level?</vt:lpstr>
      <vt:lpstr>Exit</vt:lpstr>
    </vt:vector>
  </TitlesOfParts>
  <Company>Erie 1 BOCES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Administrator Series</dc:title>
  <dc:creator>E1 Staff</dc:creator>
  <cp:lastModifiedBy>E1 Staff</cp:lastModifiedBy>
  <cp:revision>40</cp:revision>
  <dcterms:created xsi:type="dcterms:W3CDTF">2015-10-01T18:21:04Z</dcterms:created>
  <dcterms:modified xsi:type="dcterms:W3CDTF">2015-10-20T12:43:59Z</dcterms:modified>
</cp:coreProperties>
</file>