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tags/tag2.xml" ContentType="application/vnd.openxmlformats-officedocument.presentationml.tags+xml"/>
  <Override PartName="/ppt/notesSlides/notesSlide3.xml" ContentType="application/vnd.openxmlformats-officedocument.presentationml.notesSlide+xml"/>
  <Override PartName="/ppt/tags/tag3.xml" ContentType="application/vnd.openxmlformats-officedocument.presentationml.tags+xml"/>
  <Override PartName="/ppt/notesSlides/notesSlide4.xml" ContentType="application/vnd.openxmlformats-officedocument.presentationml.notesSlide+xml"/>
  <Override PartName="/ppt/tags/tag4.xml" ContentType="application/vnd.openxmlformats-officedocument.presentationml.tags+xml"/>
  <Override PartName="/ppt/notesSlides/notesSlide5.xml" ContentType="application/vnd.openxmlformats-officedocument.presentationml.notesSlide+xml"/>
  <Override PartName="/ppt/tags/tag5.xml" ContentType="application/vnd.openxmlformats-officedocument.presentationml.tags+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0" r:id="rId1"/>
  </p:sldMasterIdLst>
  <p:notesMasterIdLst>
    <p:notesMasterId r:id="rId15"/>
  </p:notesMasterIdLst>
  <p:sldIdLst>
    <p:sldId id="256" r:id="rId2"/>
    <p:sldId id="260" r:id="rId3"/>
    <p:sldId id="257" r:id="rId4"/>
    <p:sldId id="258" r:id="rId5"/>
    <p:sldId id="259" r:id="rId6"/>
    <p:sldId id="262" r:id="rId7"/>
    <p:sldId id="261" r:id="rId8"/>
    <p:sldId id="263" r:id="rId9"/>
    <p:sldId id="264" r:id="rId10"/>
    <p:sldId id="265" r:id="rId11"/>
    <p:sldId id="267" r:id="rId12"/>
    <p:sldId id="266" r:id="rId13"/>
    <p:sldId id="26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632" autoAdjust="0"/>
    <p:restoredTop sz="94660"/>
  </p:normalViewPr>
  <p:slideViewPr>
    <p:cSldViewPr snapToGrid="0">
      <p:cViewPr varScale="1">
        <p:scale>
          <a:sx n="54" d="100"/>
          <a:sy n="54" d="100"/>
        </p:scale>
        <p:origin x="691"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AB8828A-676F-4410-AE1E-B255BD59A7DF}" type="datetimeFigureOut">
              <a:rPr lang="en-US" smtClean="0"/>
              <a:t>5/16/2016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F1132B-E6E9-4B36-B348-1F41EB57DE0F}" type="slidenum">
              <a:rPr lang="en-US" smtClean="0"/>
              <a:t>‹#›</a:t>
            </a:fld>
            <a:endParaRPr lang="en-US"/>
          </a:p>
        </p:txBody>
      </p:sp>
    </p:spTree>
    <p:extLst>
      <p:ext uri="{BB962C8B-B14F-4D97-AF65-F5344CB8AC3E}">
        <p14:creationId xmlns:p14="http://schemas.microsoft.com/office/powerpoint/2010/main" val="3891234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slide" Target="../slides/slide1.xml"/><Relationship Id="rId2" Type="http://schemas.openxmlformats.org/officeDocument/2006/relationships/notesMaster" Target="../notesMasters/notesMaster1.xml"/><Relationship Id="rId1" Type="http://schemas.openxmlformats.org/officeDocument/2006/relationships/tags" Target="../tags/tag1.xml"/></Relationships>
</file>

<file path=ppt/notesSlides/_rels/notesSlide2.xml.rels><?xml version="1.0" encoding="UTF-8" standalone="yes"?>
<Relationships xmlns="http://schemas.openxmlformats.org/package/2006/relationships"><Relationship Id="rId3" Type="http://schemas.openxmlformats.org/officeDocument/2006/relationships/slide" Target="../slides/slide3.xml"/><Relationship Id="rId2" Type="http://schemas.openxmlformats.org/officeDocument/2006/relationships/notesMaster" Target="../notesMasters/notesMaster1.xml"/><Relationship Id="rId1" Type="http://schemas.openxmlformats.org/officeDocument/2006/relationships/tags" Target="../tags/tag2.xml"/></Relationships>
</file>

<file path=ppt/notesSlides/_rels/notesSlide3.xml.rels><?xml version="1.0" encoding="UTF-8" standalone="yes"?>
<Relationships xmlns="http://schemas.openxmlformats.org/package/2006/relationships"><Relationship Id="rId3" Type="http://schemas.openxmlformats.org/officeDocument/2006/relationships/slide" Target="../slides/slide4.xml"/><Relationship Id="rId2" Type="http://schemas.openxmlformats.org/officeDocument/2006/relationships/notesMaster" Target="../notesMasters/notesMaster1.xml"/><Relationship Id="rId1" Type="http://schemas.openxmlformats.org/officeDocument/2006/relationships/tags" Target="../tags/tag3.xml"/></Relationships>
</file>

<file path=ppt/notesSlides/_rels/notesSlide4.xml.rels><?xml version="1.0" encoding="UTF-8" standalone="yes"?>
<Relationships xmlns="http://schemas.openxmlformats.org/package/2006/relationships"><Relationship Id="rId3" Type="http://schemas.openxmlformats.org/officeDocument/2006/relationships/slide" Target="../slides/slide5.xml"/><Relationship Id="rId2" Type="http://schemas.openxmlformats.org/officeDocument/2006/relationships/notesMaster" Target="../notesMasters/notesMaster1.xml"/><Relationship Id="rId1" Type="http://schemas.openxmlformats.org/officeDocument/2006/relationships/tags" Target="../tags/tag4.xml"/></Relationships>
</file>

<file path=ppt/notesSlides/_rels/notesSlide5.xml.rels><?xml version="1.0" encoding="UTF-8" standalone="yes"?>
<Relationships xmlns="http://schemas.openxmlformats.org/package/2006/relationships"><Relationship Id="rId3" Type="http://schemas.openxmlformats.org/officeDocument/2006/relationships/slide" Target="../slides/slide7.xml"/><Relationship Id="rId2" Type="http://schemas.openxmlformats.org/officeDocument/2006/relationships/notesMaster" Target="../notesMasters/notesMaster1.xml"/><Relationship Id="rId1" Type="http://schemas.openxmlformats.org/officeDocument/2006/relationships/tags" Target="../tags/tag5.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A6F1132B-E6E9-4B36-B348-1F41EB57DE0F}" type="slidenum">
              <a:rPr lang="en-US" smtClean="0"/>
              <a:t>1</a:t>
            </a:fld>
            <a:endParaRPr lang="en-US"/>
          </a:p>
        </p:txBody>
      </p:sp>
    </p:spTree>
    <p:extLst>
      <p:ext uri="{BB962C8B-B14F-4D97-AF65-F5344CB8AC3E}">
        <p14:creationId xmlns:p14="http://schemas.microsoft.com/office/powerpoint/2010/main" val="37377694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A6F1132B-E6E9-4B36-B348-1F41EB57DE0F}" type="slidenum">
              <a:rPr lang="en-US" smtClean="0"/>
              <a:t>3</a:t>
            </a:fld>
            <a:endParaRPr lang="en-US"/>
          </a:p>
        </p:txBody>
      </p:sp>
    </p:spTree>
    <p:extLst>
      <p:ext uri="{BB962C8B-B14F-4D97-AF65-F5344CB8AC3E}">
        <p14:creationId xmlns:p14="http://schemas.microsoft.com/office/powerpoint/2010/main" val="36267769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A6F1132B-E6E9-4B36-B348-1F41EB57DE0F}" type="slidenum">
              <a:rPr lang="en-US" smtClean="0"/>
              <a:t>4</a:t>
            </a:fld>
            <a:endParaRPr lang="en-US"/>
          </a:p>
        </p:txBody>
      </p:sp>
    </p:spTree>
    <p:extLst>
      <p:ext uri="{BB962C8B-B14F-4D97-AF65-F5344CB8AC3E}">
        <p14:creationId xmlns:p14="http://schemas.microsoft.com/office/powerpoint/2010/main" val="19340422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A6F1132B-E6E9-4B36-B348-1F41EB57DE0F}" type="slidenum">
              <a:rPr lang="en-US" smtClean="0"/>
              <a:t>5</a:t>
            </a:fld>
            <a:endParaRPr lang="en-US"/>
          </a:p>
        </p:txBody>
      </p:sp>
    </p:spTree>
    <p:extLst>
      <p:ext uri="{BB962C8B-B14F-4D97-AF65-F5344CB8AC3E}">
        <p14:creationId xmlns:p14="http://schemas.microsoft.com/office/powerpoint/2010/main" val="17804369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A6F1132B-E6E9-4B36-B348-1F41EB57DE0F}" type="slidenum">
              <a:rPr lang="en-US" smtClean="0"/>
              <a:t>7</a:t>
            </a:fld>
            <a:endParaRPr lang="en-US"/>
          </a:p>
        </p:txBody>
      </p:sp>
    </p:spTree>
    <p:extLst>
      <p:ext uri="{BB962C8B-B14F-4D97-AF65-F5344CB8AC3E}">
        <p14:creationId xmlns:p14="http://schemas.microsoft.com/office/powerpoint/2010/main" val="21894497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8"/>
        <p:cNvGrpSpPr/>
        <p:nvPr/>
      </p:nvGrpSpPr>
      <p:grpSpPr>
        <a:xfrm>
          <a:off x="0" y="0"/>
          <a:ext cx="0" cy="0"/>
          <a:chOff x="0" y="0"/>
          <a:chExt cx="0" cy="0"/>
        </a:xfrm>
      </p:grpSpPr>
      <p:sp>
        <p:nvSpPr>
          <p:cNvPr id="279" name="Shape 27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80" name="Shape 28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lnSpc>
                <a:spcPct val="115000"/>
              </a:lnSpc>
              <a:spcBef>
                <a:spcPts val="600"/>
              </a:spcBef>
              <a:buNone/>
            </a:pPr>
            <a:r>
              <a:rPr lang="en" sz="1200">
                <a:latin typeface="Calibri"/>
                <a:ea typeface="Calibri"/>
                <a:cs typeface="Calibri"/>
                <a:sym typeface="Calibri"/>
              </a:rPr>
              <a:t>The timer is set for 3 minutes and each person in each group writes their own definition of engagement on an index card. - Jessie</a:t>
            </a:r>
          </a:p>
          <a:p>
            <a:pPr lvl="0" rtl="0">
              <a:lnSpc>
                <a:spcPct val="115000"/>
              </a:lnSpc>
              <a:spcBef>
                <a:spcPts val="600"/>
              </a:spcBef>
              <a:buNone/>
            </a:pPr>
            <a:r>
              <a:rPr lang="en" sz="1200">
                <a:latin typeface="Calibri"/>
                <a:ea typeface="Calibri"/>
                <a:cs typeface="Calibri"/>
                <a:sym typeface="Calibri"/>
              </a:rPr>
              <a:t>2.When everyone has completed their definition, they pass their card clockwise to the next person in their group.</a:t>
            </a:r>
          </a:p>
          <a:p>
            <a:pPr lvl="0" rtl="0">
              <a:lnSpc>
                <a:spcPct val="115000"/>
              </a:lnSpc>
              <a:spcBef>
                <a:spcPts val="600"/>
              </a:spcBef>
              <a:buNone/>
            </a:pPr>
            <a:r>
              <a:rPr lang="en" sz="1200">
                <a:latin typeface="Calibri"/>
                <a:ea typeface="Calibri"/>
                <a:cs typeface="Calibri"/>
                <a:sym typeface="Calibri"/>
              </a:rPr>
              <a:t>3.The person who receives the index card underlines what they feel are the most important words in the definition. </a:t>
            </a:r>
          </a:p>
          <a:p>
            <a:pPr lvl="0" rtl="0">
              <a:lnSpc>
                <a:spcPct val="115000"/>
              </a:lnSpc>
              <a:spcBef>
                <a:spcPts val="600"/>
              </a:spcBef>
              <a:buNone/>
            </a:pPr>
            <a:r>
              <a:rPr lang="en" sz="1200">
                <a:latin typeface="Calibri"/>
                <a:ea typeface="Calibri"/>
                <a:cs typeface="Calibri"/>
                <a:sym typeface="Calibri"/>
              </a:rPr>
              <a:t>4.The cards are progressively passed, and words underlined until they reach the original writer.</a:t>
            </a:r>
          </a:p>
          <a:p>
            <a:pPr lvl="0" rtl="0">
              <a:lnSpc>
                <a:spcPct val="115000"/>
              </a:lnSpc>
              <a:spcBef>
                <a:spcPts val="600"/>
              </a:spcBef>
              <a:buNone/>
            </a:pPr>
            <a:r>
              <a:rPr lang="en" sz="1200">
                <a:latin typeface="Calibri"/>
                <a:ea typeface="Calibri"/>
                <a:cs typeface="Calibri"/>
                <a:sym typeface="Calibri"/>
              </a:rPr>
              <a:t>5.Then, the group uses the underlined words to create a unified definition of UDL. </a:t>
            </a:r>
          </a:p>
          <a:p>
            <a:pPr lvl="0" rtl="0">
              <a:lnSpc>
                <a:spcPct val="115000"/>
              </a:lnSpc>
              <a:spcBef>
                <a:spcPts val="600"/>
              </a:spcBef>
              <a:buNone/>
            </a:pPr>
            <a:r>
              <a:rPr lang="en" sz="1200">
                <a:latin typeface="Calibri"/>
                <a:ea typeface="Calibri"/>
                <a:cs typeface="Calibri"/>
                <a:sym typeface="Calibri"/>
              </a:rPr>
              <a:t>6.Finally, each group presents their definition to the large group.</a:t>
            </a:r>
          </a:p>
          <a:p>
            <a:pPr lvl="0" rtl="0">
              <a:lnSpc>
                <a:spcPct val="115000"/>
              </a:lnSpc>
              <a:spcBef>
                <a:spcPts val="0"/>
              </a:spcBef>
              <a:spcAft>
                <a:spcPts val="1600"/>
              </a:spcAft>
              <a:buNone/>
            </a:pPr>
            <a:endParaRPr sz="1200">
              <a:latin typeface="Roboto"/>
              <a:ea typeface="Roboto"/>
              <a:cs typeface="Roboto"/>
              <a:sym typeface="Roboto"/>
            </a:endParaRPr>
          </a:p>
          <a:p>
            <a:pPr lvl="0" rtl="0">
              <a:spcBef>
                <a:spcPts val="0"/>
              </a:spcBef>
              <a:buNone/>
            </a:pPr>
            <a:endParaRPr sz="1200"/>
          </a:p>
        </p:txBody>
      </p:sp>
    </p:spTree>
    <p:extLst>
      <p:ext uri="{BB962C8B-B14F-4D97-AF65-F5344CB8AC3E}">
        <p14:creationId xmlns:p14="http://schemas.microsoft.com/office/powerpoint/2010/main" val="19827579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4"/>
        <p:cNvGrpSpPr/>
        <p:nvPr/>
      </p:nvGrpSpPr>
      <p:grpSpPr>
        <a:xfrm>
          <a:off x="0" y="0"/>
          <a:ext cx="0" cy="0"/>
          <a:chOff x="0" y="0"/>
          <a:chExt cx="0" cy="0"/>
        </a:xfrm>
      </p:grpSpPr>
      <p:sp>
        <p:nvSpPr>
          <p:cNvPr id="285" name="Shape 28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86" name="Shape 28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lnSpc>
                <a:spcPct val="115000"/>
              </a:lnSpc>
              <a:spcBef>
                <a:spcPts val="600"/>
              </a:spcBef>
              <a:buNone/>
            </a:pPr>
            <a:r>
              <a:rPr lang="en" sz="1200">
                <a:latin typeface="Calibri"/>
                <a:ea typeface="Calibri"/>
                <a:cs typeface="Calibri"/>
                <a:sym typeface="Calibri"/>
              </a:rPr>
              <a:t>The timer is set for 3 minutes and each person in each group writes their own definition of </a:t>
            </a:r>
            <a:r>
              <a:rPr lang="en" sz="1200" i="1">
                <a:latin typeface="Calibri"/>
                <a:ea typeface="Calibri"/>
                <a:cs typeface="Calibri"/>
                <a:sym typeface="Calibri"/>
              </a:rPr>
              <a:t>engagement</a:t>
            </a:r>
            <a:r>
              <a:rPr lang="en" sz="1200">
                <a:latin typeface="Calibri"/>
                <a:ea typeface="Calibri"/>
                <a:cs typeface="Calibri"/>
                <a:sym typeface="Calibri"/>
              </a:rPr>
              <a:t> on an index card. - Jessie</a:t>
            </a:r>
          </a:p>
          <a:p>
            <a:pPr lvl="0" rtl="0">
              <a:lnSpc>
                <a:spcPct val="115000"/>
              </a:lnSpc>
              <a:spcBef>
                <a:spcPts val="600"/>
              </a:spcBef>
              <a:buNone/>
            </a:pPr>
            <a:r>
              <a:rPr lang="en" sz="1200">
                <a:latin typeface="Calibri"/>
                <a:ea typeface="Calibri"/>
                <a:cs typeface="Calibri"/>
                <a:sym typeface="Calibri"/>
              </a:rPr>
              <a:t>2.When everyone has completed their definition, they pass their card clockwise to the next person in their group.</a:t>
            </a:r>
          </a:p>
          <a:p>
            <a:pPr lvl="0" rtl="0">
              <a:lnSpc>
                <a:spcPct val="115000"/>
              </a:lnSpc>
              <a:spcBef>
                <a:spcPts val="600"/>
              </a:spcBef>
              <a:buNone/>
            </a:pPr>
            <a:r>
              <a:rPr lang="en" sz="1200">
                <a:latin typeface="Calibri"/>
                <a:ea typeface="Calibri"/>
                <a:cs typeface="Calibri"/>
                <a:sym typeface="Calibri"/>
              </a:rPr>
              <a:t>3.The person who receives the index card underlines what they feel are the most important words in the definition. </a:t>
            </a:r>
          </a:p>
          <a:p>
            <a:pPr lvl="0" rtl="0">
              <a:lnSpc>
                <a:spcPct val="115000"/>
              </a:lnSpc>
              <a:spcBef>
                <a:spcPts val="600"/>
              </a:spcBef>
              <a:buNone/>
            </a:pPr>
            <a:r>
              <a:rPr lang="en" sz="1200">
                <a:latin typeface="Calibri"/>
                <a:ea typeface="Calibri"/>
                <a:cs typeface="Calibri"/>
                <a:sym typeface="Calibri"/>
              </a:rPr>
              <a:t>4.The cards are progressively passed, and words underlined until they reach the original writer.</a:t>
            </a:r>
          </a:p>
          <a:p>
            <a:pPr lvl="0" rtl="0">
              <a:lnSpc>
                <a:spcPct val="115000"/>
              </a:lnSpc>
              <a:spcBef>
                <a:spcPts val="600"/>
              </a:spcBef>
              <a:buNone/>
            </a:pPr>
            <a:r>
              <a:rPr lang="en" sz="1200">
                <a:latin typeface="Calibri"/>
                <a:ea typeface="Calibri"/>
                <a:cs typeface="Calibri"/>
                <a:sym typeface="Calibri"/>
              </a:rPr>
              <a:t>5.Then, the group uses the underlined words to create a unified definition of UDL. </a:t>
            </a:r>
          </a:p>
          <a:p>
            <a:pPr lvl="0" rtl="0">
              <a:lnSpc>
                <a:spcPct val="115000"/>
              </a:lnSpc>
              <a:spcBef>
                <a:spcPts val="600"/>
              </a:spcBef>
              <a:buNone/>
            </a:pPr>
            <a:r>
              <a:rPr lang="en" sz="1200">
                <a:latin typeface="Calibri"/>
                <a:ea typeface="Calibri"/>
                <a:cs typeface="Calibri"/>
                <a:sym typeface="Calibri"/>
              </a:rPr>
              <a:t>6.Finally, each group presents their definition to the large group.</a:t>
            </a:r>
          </a:p>
          <a:p>
            <a:pPr lvl="0" rtl="0">
              <a:lnSpc>
                <a:spcPct val="115000"/>
              </a:lnSpc>
              <a:spcBef>
                <a:spcPts val="0"/>
              </a:spcBef>
              <a:spcAft>
                <a:spcPts val="1600"/>
              </a:spcAft>
              <a:buNone/>
            </a:pPr>
            <a:endParaRPr sz="1200">
              <a:latin typeface="Roboto"/>
              <a:ea typeface="Roboto"/>
              <a:cs typeface="Roboto"/>
              <a:sym typeface="Roboto"/>
            </a:endParaRPr>
          </a:p>
          <a:p>
            <a:pPr lvl="0" rtl="0">
              <a:spcBef>
                <a:spcPts val="0"/>
              </a:spcBef>
              <a:buNone/>
            </a:pPr>
            <a:endParaRPr sz="1200"/>
          </a:p>
        </p:txBody>
      </p:sp>
    </p:spTree>
    <p:extLst>
      <p:ext uri="{BB962C8B-B14F-4D97-AF65-F5344CB8AC3E}">
        <p14:creationId xmlns:p14="http://schemas.microsoft.com/office/powerpoint/2010/main" val="8482350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5A4F64E7-14A8-4D06-8256-3120A12A8F31}" type="datetimeFigureOut">
              <a:rPr lang="en-US" smtClean="0"/>
              <a:t>5/16/2016</a:t>
            </a:fld>
            <a:endParaRPr lang="en-US"/>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188850DE-7299-42D1-B639-78C1B405847B}" type="slidenum">
              <a:rPr lang="en-US" smtClean="0"/>
              <a:t>‹#›</a:t>
            </a:fld>
            <a:endParaRPr lang="en-US"/>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1342208"/>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A4F64E7-14A8-4D06-8256-3120A12A8F31}" type="datetimeFigureOut">
              <a:rPr lang="en-US" smtClean="0"/>
              <a:t>5/16/2016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8850DE-7299-42D1-B639-78C1B405847B}" type="slidenum">
              <a:rPr lang="en-US" smtClean="0"/>
              <a:t>‹#›</a:t>
            </a:fld>
            <a:endParaRPr lang="en-US"/>
          </a:p>
        </p:txBody>
      </p:sp>
    </p:spTree>
    <p:extLst>
      <p:ext uri="{BB962C8B-B14F-4D97-AF65-F5344CB8AC3E}">
        <p14:creationId xmlns:p14="http://schemas.microsoft.com/office/powerpoint/2010/main" val="7405466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A4F64E7-14A8-4D06-8256-3120A12A8F31}" type="datetimeFigureOut">
              <a:rPr lang="en-US" smtClean="0"/>
              <a:t>5/16/2016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8850DE-7299-42D1-B639-78C1B405847B}" type="slidenum">
              <a:rPr lang="en-US" smtClean="0"/>
              <a:t>‹#›</a:t>
            </a:fld>
            <a:endParaRPr lang="en-US"/>
          </a:p>
        </p:txBody>
      </p:sp>
    </p:spTree>
    <p:extLst>
      <p:ext uri="{BB962C8B-B14F-4D97-AF65-F5344CB8AC3E}">
        <p14:creationId xmlns:p14="http://schemas.microsoft.com/office/powerpoint/2010/main" val="4115671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A4F64E7-14A8-4D06-8256-3120A12A8F31}" type="datetimeFigureOut">
              <a:rPr lang="en-US" smtClean="0"/>
              <a:t>5/16/2016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8850DE-7299-42D1-B639-78C1B405847B}" type="slidenum">
              <a:rPr lang="en-US" smtClean="0"/>
              <a:t>‹#›</a:t>
            </a:fld>
            <a:endParaRPr lang="en-US"/>
          </a:p>
        </p:txBody>
      </p:sp>
    </p:spTree>
    <p:extLst>
      <p:ext uri="{BB962C8B-B14F-4D97-AF65-F5344CB8AC3E}">
        <p14:creationId xmlns:p14="http://schemas.microsoft.com/office/powerpoint/2010/main" val="9223709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A4F64E7-14A8-4D06-8256-3120A12A8F31}" type="datetimeFigureOut">
              <a:rPr lang="en-US" smtClean="0"/>
              <a:t>5/16/2016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8850DE-7299-42D1-B639-78C1B405847B}" type="slidenum">
              <a:rPr lang="en-US" smtClean="0"/>
              <a:t>‹#›</a:t>
            </a:fld>
            <a:endParaRPr lang="en-US"/>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386008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A4F64E7-14A8-4D06-8256-3120A12A8F31}" type="datetimeFigureOut">
              <a:rPr lang="en-US" smtClean="0"/>
              <a:t>5/16/2016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8850DE-7299-42D1-B639-78C1B405847B}" type="slidenum">
              <a:rPr lang="en-US" smtClean="0"/>
              <a:t>‹#›</a:t>
            </a:fld>
            <a:endParaRPr lang="en-US"/>
          </a:p>
        </p:txBody>
      </p:sp>
    </p:spTree>
    <p:extLst>
      <p:ext uri="{BB962C8B-B14F-4D97-AF65-F5344CB8AC3E}">
        <p14:creationId xmlns:p14="http://schemas.microsoft.com/office/powerpoint/2010/main" val="1968395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A4F64E7-14A8-4D06-8256-3120A12A8F31}" type="datetimeFigureOut">
              <a:rPr lang="en-US" smtClean="0"/>
              <a:t>5/16/2016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88850DE-7299-42D1-B639-78C1B405847B}" type="slidenum">
              <a:rPr lang="en-US" smtClean="0"/>
              <a:t>‹#›</a:t>
            </a:fld>
            <a:endParaRPr lang="en-US"/>
          </a:p>
        </p:txBody>
      </p:sp>
    </p:spTree>
    <p:extLst>
      <p:ext uri="{BB962C8B-B14F-4D97-AF65-F5344CB8AC3E}">
        <p14:creationId xmlns:p14="http://schemas.microsoft.com/office/powerpoint/2010/main" val="27805188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A4F64E7-14A8-4D06-8256-3120A12A8F31}" type="datetimeFigureOut">
              <a:rPr lang="en-US" smtClean="0"/>
              <a:t>5/16/2016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88850DE-7299-42D1-B639-78C1B405847B}" type="slidenum">
              <a:rPr lang="en-US" smtClean="0"/>
              <a:t>‹#›</a:t>
            </a:fld>
            <a:endParaRPr lang="en-US"/>
          </a:p>
        </p:txBody>
      </p:sp>
    </p:spTree>
    <p:extLst>
      <p:ext uri="{BB962C8B-B14F-4D97-AF65-F5344CB8AC3E}">
        <p14:creationId xmlns:p14="http://schemas.microsoft.com/office/powerpoint/2010/main" val="34781715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4F64E7-14A8-4D06-8256-3120A12A8F31}" type="datetimeFigureOut">
              <a:rPr lang="en-US" smtClean="0"/>
              <a:t>5/16/2016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88850DE-7299-42D1-B639-78C1B405847B}" type="slidenum">
              <a:rPr lang="en-US" smtClean="0"/>
              <a:t>‹#›</a:t>
            </a:fld>
            <a:endParaRPr lang="en-US"/>
          </a:p>
        </p:txBody>
      </p:sp>
    </p:spTree>
    <p:extLst>
      <p:ext uri="{BB962C8B-B14F-4D97-AF65-F5344CB8AC3E}">
        <p14:creationId xmlns:p14="http://schemas.microsoft.com/office/powerpoint/2010/main" val="3392043502"/>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smtClean="0"/>
              <a:t>Click to edit Master title style</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5A4F64E7-14A8-4D06-8256-3120A12A8F31}" type="datetimeFigureOut">
              <a:rPr lang="en-US" smtClean="0"/>
              <a:t>5/16/2016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8850DE-7299-42D1-B639-78C1B405847B}" type="slidenum">
              <a:rPr lang="en-US" smtClean="0"/>
              <a:t>‹#›</a:t>
            </a:fld>
            <a:endParaRPr lang="en-US"/>
          </a:p>
        </p:txBody>
      </p:sp>
    </p:spTree>
    <p:extLst>
      <p:ext uri="{BB962C8B-B14F-4D97-AF65-F5344CB8AC3E}">
        <p14:creationId xmlns:p14="http://schemas.microsoft.com/office/powerpoint/2010/main" val="107657180"/>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5A4F64E7-14A8-4D06-8256-3120A12A8F31}" type="datetimeFigureOut">
              <a:rPr lang="en-US" smtClean="0"/>
              <a:t>5/16/2016</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88850DE-7299-42D1-B639-78C1B405847B}" type="slidenum">
              <a:rPr lang="en-US" smtClean="0"/>
              <a:t>‹#›</a:t>
            </a:fld>
            <a:endParaRPr lang="en-US"/>
          </a:p>
        </p:txBody>
      </p:sp>
    </p:spTree>
    <p:extLst>
      <p:ext uri="{BB962C8B-B14F-4D97-AF65-F5344CB8AC3E}">
        <p14:creationId xmlns:p14="http://schemas.microsoft.com/office/powerpoint/2010/main" val="38292503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5A4F64E7-14A8-4D06-8256-3120A12A8F31}" type="datetimeFigureOut">
              <a:rPr lang="en-US" smtClean="0"/>
              <a:t>5/16/2016</a:t>
            </a:fld>
            <a:endParaRPr lang="en-US"/>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188850DE-7299-42D1-B639-78C1B405847B}" type="slidenum">
              <a:rPr lang="en-US" smtClean="0"/>
              <a:t>‹#›</a:t>
            </a:fld>
            <a:endParaRPr lang="en-US"/>
          </a:p>
        </p:txBody>
      </p:sp>
    </p:spTree>
    <p:extLst>
      <p:ext uri="{BB962C8B-B14F-4D97-AF65-F5344CB8AC3E}">
        <p14:creationId xmlns:p14="http://schemas.microsoft.com/office/powerpoint/2010/main" val="1537649069"/>
      </p:ext>
    </p:extLst>
  </p:cSld>
  <p:clrMap bg1="lt1" tx1="dk1" bg2="lt2" tx2="dk2" accent1="accent1" accent2="accent2" accent3="accent3" accent4="accent4" accent5="accent5" accent6="accent6" hlink="hlink" folHlink="folHlink"/>
  <p:sldLayoutIdLst>
    <p:sldLayoutId id="2147483811" r:id="rId1"/>
    <p:sldLayoutId id="2147483812" r:id="rId2"/>
    <p:sldLayoutId id="2147483813" r:id="rId3"/>
    <p:sldLayoutId id="2147483814" r:id="rId4"/>
    <p:sldLayoutId id="2147483815" r:id="rId5"/>
    <p:sldLayoutId id="2147483816" r:id="rId6"/>
    <p:sldLayoutId id="2147483817" r:id="rId7"/>
    <p:sldLayoutId id="2147483818" r:id="rId8"/>
    <p:sldLayoutId id="2147483819" r:id="rId9"/>
    <p:sldLayoutId id="2147483820" r:id="rId10"/>
    <p:sldLayoutId id="2147483821"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hyperlink" Target="http://www.teacherstoolbox.co.uk/T_effect_sizes.html#Questioning" TargetMode="External"/><Relationship Id="rId3" Type="http://schemas.openxmlformats.org/officeDocument/2006/relationships/hyperlink" Target="http://www.teacherstoolbox.co.uk/T_effect_sizes.html#instructionalquality" TargetMode="External"/><Relationship Id="rId7" Type="http://schemas.openxmlformats.org/officeDocument/2006/relationships/hyperlink" Target="http://www.teacherstoolbox.co.uk/T_effect_sizes.html#challange" TargetMode="External"/><Relationship Id="rId2" Type="http://schemas.openxmlformats.org/officeDocument/2006/relationships/hyperlink" Target="http://www.teacherstoolbox.co.uk/T_effect_sizes.html#feedback" TargetMode="External"/><Relationship Id="rId1" Type="http://schemas.openxmlformats.org/officeDocument/2006/relationships/slideLayout" Target="../slideLayouts/slideLayout2.xml"/><Relationship Id="rId6" Type="http://schemas.openxmlformats.org/officeDocument/2006/relationships/hyperlink" Target="http://www.teacherstoolbox.co.uk/T_effect_sizes.html#disposition" TargetMode="External"/><Relationship Id="rId5" Type="http://schemas.openxmlformats.org/officeDocument/2006/relationships/hyperlink" Target="http://www.teacherstoolbox.co.uk/T_effect_sizes.html#Remediationfeedback" TargetMode="External"/><Relationship Id="rId4" Type="http://schemas.openxmlformats.org/officeDocument/2006/relationships/hyperlink" Target="http://www.teacherstoolbox.co.uk/T_effect_sizes.html#direct_instruction"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7510184" y="5114925"/>
            <a:ext cx="4419879" cy="1631216"/>
          </a:xfrm>
          <a:prstGeom prst="rect">
            <a:avLst/>
          </a:prstGeom>
          <a:solidFill>
            <a:schemeClr val="tx2">
              <a:lumMod val="20000"/>
              <a:lumOff val="80000"/>
            </a:schemeClr>
          </a:solidFill>
        </p:spPr>
        <p:txBody>
          <a:bodyPr wrap="square" rtlCol="0">
            <a:spAutoFit/>
          </a:bodyPr>
          <a:lstStyle/>
          <a:p>
            <a:r>
              <a:rPr lang="en-US" sz="2000" b="1" dirty="0"/>
              <a:t>Mission</a:t>
            </a:r>
            <a:r>
              <a:rPr lang="en-US" b="1" dirty="0"/>
              <a:t/>
            </a:r>
            <a:br>
              <a:rPr lang="en-US" b="1" dirty="0"/>
            </a:br>
            <a:r>
              <a:rPr lang="en-US" sz="2000" dirty="0"/>
              <a:t>Erie 1 BOCES commits to those we serve </a:t>
            </a:r>
            <a:r>
              <a:rPr lang="en-US" sz="2000" dirty="0" smtClean="0"/>
              <a:t>students</a:t>
            </a:r>
            <a:r>
              <a:rPr lang="en-US" sz="2000" dirty="0"/>
              <a:t>, staff and communities </a:t>
            </a:r>
            <a:r>
              <a:rPr lang="en-US" sz="2000" dirty="0" smtClean="0"/>
              <a:t> </a:t>
            </a:r>
            <a:r>
              <a:rPr lang="en-US" sz="2000" dirty="0"/>
              <a:t>by understanding, anticipating and responding to their needs.</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561497"/>
            <a:ext cx="7510184" cy="2296503"/>
          </a:xfrm>
          <a:prstGeom prst="rect">
            <a:avLst/>
          </a:prstGeo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831841" y="543039"/>
            <a:ext cx="5098222" cy="3741744"/>
          </a:xfrm>
          <a:prstGeom prst="rect">
            <a:avLst/>
          </a:prstGeom>
        </p:spPr>
      </p:pic>
      <p:sp>
        <p:nvSpPr>
          <p:cNvPr id="8" name="TextBox 7"/>
          <p:cNvSpPr txBox="1"/>
          <p:nvPr/>
        </p:nvSpPr>
        <p:spPr>
          <a:xfrm>
            <a:off x="244762" y="259063"/>
            <a:ext cx="6380890" cy="4185761"/>
          </a:xfrm>
          <a:prstGeom prst="rect">
            <a:avLst/>
          </a:prstGeom>
          <a:solidFill>
            <a:schemeClr val="accent1">
              <a:lumMod val="20000"/>
              <a:lumOff val="80000"/>
            </a:schemeClr>
          </a:solidFill>
        </p:spPr>
        <p:txBody>
          <a:bodyPr wrap="square" rtlCol="0">
            <a:spAutoFit/>
          </a:bodyPr>
          <a:lstStyle/>
          <a:p>
            <a:r>
              <a:rPr lang="en-US" sz="2400" b="1" dirty="0" smtClean="0"/>
              <a:t>Administrative</a:t>
            </a:r>
            <a:r>
              <a:rPr lang="en-US" b="1" dirty="0" smtClean="0"/>
              <a:t> </a:t>
            </a:r>
            <a:r>
              <a:rPr lang="en-US" sz="2400" b="1" dirty="0" smtClean="0"/>
              <a:t>Leadership Service </a:t>
            </a:r>
          </a:p>
          <a:p>
            <a:r>
              <a:rPr lang="en-US" b="1" dirty="0"/>
              <a:t>NYSED Requirements Outlined in 30-2.9(b)</a:t>
            </a:r>
            <a:endParaRPr lang="en-US" dirty="0"/>
          </a:p>
          <a:p>
            <a:r>
              <a:rPr lang="en-US" sz="2000" dirty="0"/>
              <a:t>All evaluators must be appropriately trained, but only lead evaluators need to be certified to conduct evaluations. Districts will be required to provide appropriate training and certify their lead evaluators. State developed evaluator training will be provided to Network Teams (for teacher evaluation).  The Erie 1 BOCES Network team will be able to “turn-key” the training to participating school districts. Districts may choose to take advantage of this training program or they may develop or contract for their own training and evaluator certification programs.</a:t>
            </a:r>
            <a:r>
              <a:rPr lang="en-US" dirty="0"/>
              <a:t> </a:t>
            </a:r>
            <a:endParaRPr lang="en-US" sz="2400" dirty="0" smtClean="0"/>
          </a:p>
          <a:p>
            <a:r>
              <a:rPr lang="en-US" sz="2400" dirty="0" smtClean="0"/>
              <a:t>Website: http</a:t>
            </a:r>
            <a:r>
              <a:rPr lang="en-US" sz="2400" dirty="0"/>
              <a:t>://e1badmin.weebly.com/</a:t>
            </a:r>
          </a:p>
        </p:txBody>
      </p:sp>
    </p:spTree>
    <p:extLst>
      <p:ext uri="{BB962C8B-B14F-4D97-AF65-F5344CB8AC3E}">
        <p14:creationId xmlns:p14="http://schemas.microsoft.com/office/powerpoint/2010/main" val="13710916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ppt_x"/>
                                          </p:val>
                                        </p:tav>
                                        <p:tav tm="100000">
                                          <p:val>
                                            <p:strVal val="#ppt_x"/>
                                          </p:val>
                                        </p:tav>
                                      </p:tavLst>
                                    </p:anim>
                                    <p:anim calcmode="lin" valueType="num">
                                      <p:cBhvr additive="base">
                                        <p:cTn id="1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anim calcmode="lin" valueType="num">
                                      <p:cBhvr additive="base">
                                        <p:cTn id="23" dur="500" fill="hold"/>
                                        <p:tgtEl>
                                          <p:spTgt spid="8"/>
                                        </p:tgtEl>
                                        <p:attrNameLst>
                                          <p:attrName>ppt_x</p:attrName>
                                        </p:attrNameLst>
                                      </p:cBhvr>
                                      <p:tavLst>
                                        <p:tav tm="0">
                                          <p:val>
                                            <p:strVal val="#ppt_x"/>
                                          </p:val>
                                        </p:tav>
                                        <p:tav tm="100000">
                                          <p:val>
                                            <p:strVal val="#ppt_x"/>
                                          </p:val>
                                        </p:tav>
                                      </p:tavLst>
                                    </p:anim>
                                    <p:anim calcmode="lin" valueType="num">
                                      <p:cBhvr additive="base">
                                        <p:cTn id="2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8"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81"/>
        <p:cNvGrpSpPr/>
        <p:nvPr/>
      </p:nvGrpSpPr>
      <p:grpSpPr>
        <a:xfrm>
          <a:off x="0" y="0"/>
          <a:ext cx="0" cy="0"/>
          <a:chOff x="0" y="0"/>
          <a:chExt cx="0" cy="0"/>
        </a:xfrm>
      </p:grpSpPr>
      <p:pic>
        <p:nvPicPr>
          <p:cNvPr id="282" name="Shape 282"/>
          <p:cNvPicPr preferRelativeResize="0"/>
          <p:nvPr/>
        </p:nvPicPr>
        <p:blipFill>
          <a:blip r:embed="rId3">
            <a:alphaModFix/>
          </a:blip>
          <a:stretch>
            <a:fillRect/>
          </a:stretch>
        </p:blipFill>
        <p:spPr>
          <a:xfrm>
            <a:off x="0" y="-121898"/>
            <a:ext cx="12192000" cy="7101836"/>
          </a:xfrm>
          <a:prstGeom prst="rect">
            <a:avLst/>
          </a:prstGeom>
          <a:noFill/>
          <a:ln>
            <a:noFill/>
          </a:ln>
        </p:spPr>
      </p:pic>
      <p:sp>
        <p:nvSpPr>
          <p:cNvPr id="283" name="Shape 283"/>
          <p:cNvSpPr txBox="1"/>
          <p:nvPr/>
        </p:nvSpPr>
        <p:spPr>
          <a:xfrm>
            <a:off x="131201" y="3872433"/>
            <a:ext cx="11929599" cy="1190400"/>
          </a:xfrm>
          <a:prstGeom prst="rect">
            <a:avLst/>
          </a:prstGeom>
          <a:noFill/>
          <a:ln>
            <a:noFill/>
          </a:ln>
        </p:spPr>
        <p:txBody>
          <a:bodyPr lIns="121900" tIns="121900" rIns="121900" bIns="121900" anchor="t" anchorCtr="0">
            <a:noAutofit/>
          </a:bodyPr>
          <a:lstStyle/>
          <a:p>
            <a:r>
              <a:rPr lang="en" sz="9600" b="1" dirty="0">
                <a:highlight>
                  <a:srgbClr val="EFEFEF"/>
                </a:highlight>
              </a:rPr>
              <a:t>Collaborative  Feedback</a:t>
            </a:r>
          </a:p>
        </p:txBody>
      </p:sp>
    </p:spTree>
    <p:extLst>
      <p:ext uri="{BB962C8B-B14F-4D97-AF65-F5344CB8AC3E}">
        <p14:creationId xmlns:p14="http://schemas.microsoft.com/office/powerpoint/2010/main" val="2715291745"/>
      </p:ext>
    </p:extLst>
  </p:cSld>
  <p:clrMapOvr>
    <a:masterClrMapping/>
  </p:clrMapOvr>
  <p:transition spd="slow">
    <p:cu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Question: </a:t>
            </a:r>
            <a:endParaRPr lang="en-US" b="1" dirty="0"/>
          </a:p>
        </p:txBody>
      </p:sp>
      <p:sp>
        <p:nvSpPr>
          <p:cNvPr id="3" name="Content Placeholder 2"/>
          <p:cNvSpPr>
            <a:spLocks noGrp="1"/>
          </p:cNvSpPr>
          <p:nvPr>
            <p:ph idx="1"/>
          </p:nvPr>
        </p:nvSpPr>
        <p:spPr/>
        <p:txBody>
          <a:bodyPr>
            <a:normAutofit/>
          </a:bodyPr>
          <a:lstStyle/>
          <a:p>
            <a:r>
              <a:rPr lang="en-US" sz="4000" dirty="0" smtClean="0"/>
              <a:t>Based on your knowledge of Athenian Democracy would implementing a direct democracy in our local government improve our quality of life? </a:t>
            </a:r>
            <a:endParaRPr lang="en-US" sz="4000" dirty="0"/>
          </a:p>
        </p:txBody>
      </p:sp>
    </p:spTree>
    <p:extLst>
      <p:ext uri="{BB962C8B-B14F-4D97-AF65-F5344CB8AC3E}">
        <p14:creationId xmlns:p14="http://schemas.microsoft.com/office/powerpoint/2010/main" val="13671028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87"/>
        <p:cNvGrpSpPr/>
        <p:nvPr/>
      </p:nvGrpSpPr>
      <p:grpSpPr>
        <a:xfrm>
          <a:off x="0" y="0"/>
          <a:ext cx="0" cy="0"/>
          <a:chOff x="0" y="0"/>
          <a:chExt cx="0" cy="0"/>
        </a:xfrm>
      </p:grpSpPr>
      <p:pic>
        <p:nvPicPr>
          <p:cNvPr id="288" name="Shape 288"/>
          <p:cNvPicPr preferRelativeResize="0"/>
          <p:nvPr/>
        </p:nvPicPr>
        <p:blipFill>
          <a:blip r:embed="rId3">
            <a:alphaModFix/>
          </a:blip>
          <a:stretch>
            <a:fillRect/>
          </a:stretch>
        </p:blipFill>
        <p:spPr>
          <a:xfrm rot="1350660">
            <a:off x="6633866" y="558466"/>
            <a:ext cx="5982532" cy="3484833"/>
          </a:xfrm>
          <a:prstGeom prst="rect">
            <a:avLst/>
          </a:prstGeom>
          <a:noFill/>
          <a:ln>
            <a:noFill/>
          </a:ln>
        </p:spPr>
      </p:pic>
      <p:sp>
        <p:nvSpPr>
          <p:cNvPr id="289" name="Shape 289"/>
          <p:cNvSpPr txBox="1"/>
          <p:nvPr/>
        </p:nvSpPr>
        <p:spPr>
          <a:xfrm>
            <a:off x="131201" y="231201"/>
            <a:ext cx="11929599" cy="5956799"/>
          </a:xfrm>
          <a:prstGeom prst="rect">
            <a:avLst/>
          </a:prstGeom>
          <a:noFill/>
          <a:ln>
            <a:noFill/>
          </a:ln>
        </p:spPr>
        <p:txBody>
          <a:bodyPr lIns="121900" tIns="121900" rIns="121900" bIns="121900" anchor="t" anchorCtr="0">
            <a:noAutofit/>
          </a:bodyPr>
          <a:lstStyle/>
          <a:p>
            <a:pPr marL="101598">
              <a:buSzPct val="100000"/>
            </a:pPr>
            <a:r>
              <a:rPr lang="en" sz="3200" b="1" dirty="0"/>
              <a:t>Provide Feedback around the scenario/question on the table- you may suggest an alternative</a:t>
            </a:r>
          </a:p>
          <a:p>
            <a:endParaRPr sz="1100" b="1" dirty="0"/>
          </a:p>
          <a:p>
            <a:pPr marL="101598">
              <a:buSzPct val="100000"/>
            </a:pPr>
            <a:r>
              <a:rPr lang="en" sz="3200" b="1" dirty="0"/>
              <a:t>Pass card clockwise</a:t>
            </a:r>
          </a:p>
          <a:p>
            <a:endParaRPr sz="1100" b="1" dirty="0"/>
          </a:p>
          <a:p>
            <a:pPr marL="101598">
              <a:buSzPct val="100000"/>
            </a:pPr>
            <a:r>
              <a:rPr lang="en" sz="3200" b="1" dirty="0"/>
              <a:t>Underline or highlight the words </a:t>
            </a:r>
          </a:p>
          <a:p>
            <a:pPr indent="609585"/>
            <a:r>
              <a:rPr lang="en" sz="3200" b="1" dirty="0"/>
              <a:t>that are most important to you</a:t>
            </a:r>
          </a:p>
          <a:p>
            <a:endParaRPr sz="1100" b="1" dirty="0"/>
          </a:p>
          <a:p>
            <a:pPr marL="101598">
              <a:buSzPct val="100000"/>
            </a:pPr>
            <a:r>
              <a:rPr lang="en" sz="3200" b="1" dirty="0"/>
              <a:t>Pass clockwise and repeat with next </a:t>
            </a:r>
          </a:p>
          <a:p>
            <a:pPr indent="609585"/>
            <a:r>
              <a:rPr lang="en" sz="3200" b="1" dirty="0"/>
              <a:t>card until returned to author</a:t>
            </a:r>
          </a:p>
          <a:p>
            <a:pPr indent="609585"/>
            <a:endParaRPr sz="1100" b="1" dirty="0"/>
          </a:p>
          <a:p>
            <a:pPr marL="101598">
              <a:buSzPct val="100000"/>
            </a:pPr>
            <a:r>
              <a:rPr lang="en" sz="3200" b="1" dirty="0"/>
              <a:t>Using the underlined words create a </a:t>
            </a:r>
            <a:r>
              <a:rPr lang="en" sz="3200" b="1" dirty="0" smtClean="0"/>
              <a:t>new question based on the feedback that your table provided and </a:t>
            </a:r>
            <a:r>
              <a:rPr lang="en" sz="3200" b="1" dirty="0"/>
              <a:t>write it on the index card on your table</a:t>
            </a:r>
          </a:p>
          <a:p>
            <a:endParaRPr sz="3200" b="1" dirty="0"/>
          </a:p>
        </p:txBody>
      </p:sp>
    </p:spTree>
    <p:extLst>
      <p:ext uri="{BB962C8B-B14F-4D97-AF65-F5344CB8AC3E}">
        <p14:creationId xmlns:p14="http://schemas.microsoft.com/office/powerpoint/2010/main" val="1413775961"/>
      </p:ext>
    </p:extLst>
  </p:cSld>
  <p:clrMapOvr>
    <a:masterClrMapping/>
  </p:clrMapOvr>
  <p:transition spd="slow">
    <p:cu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609599"/>
            <a:ext cx="9875520" cy="2176463"/>
          </a:xfrm>
        </p:spPr>
        <p:txBody>
          <a:bodyPr/>
          <a:lstStyle/>
          <a:p>
            <a:r>
              <a:rPr lang="en-US" dirty="0"/>
              <a:t>http://e1badmin.weebly.com/</a:t>
            </a: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38175" y="4475773"/>
            <a:ext cx="5080538" cy="1553553"/>
          </a:xfrm>
          <a:prstGeom prst="rect">
            <a:avLst/>
          </a:prstGeom>
        </p:spPr>
      </p:pic>
    </p:spTree>
    <p:extLst>
      <p:ext uri="{BB962C8B-B14F-4D97-AF65-F5344CB8AC3E}">
        <p14:creationId xmlns:p14="http://schemas.microsoft.com/office/powerpoint/2010/main" val="40591587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Year 1 – 3: Compliance</a:t>
            </a:r>
            <a:endParaRPr lang="en-US" b="1" dirty="0"/>
          </a:p>
        </p:txBody>
      </p:sp>
      <p:sp>
        <p:nvSpPr>
          <p:cNvPr id="3" name="Content Placeholder 2"/>
          <p:cNvSpPr>
            <a:spLocks noGrp="1"/>
          </p:cNvSpPr>
          <p:nvPr>
            <p:ph idx="1"/>
          </p:nvPr>
        </p:nvSpPr>
        <p:spPr/>
        <p:txBody>
          <a:bodyPr/>
          <a:lstStyle/>
          <a:p>
            <a:pPr marL="45720" indent="0">
              <a:buNone/>
            </a:pPr>
            <a:r>
              <a:rPr lang="en-US" sz="2400" b="1" dirty="0" smtClean="0">
                <a:solidFill>
                  <a:srgbClr val="7030A0"/>
                </a:solidFill>
              </a:rPr>
              <a:t>Focus: </a:t>
            </a:r>
          </a:p>
          <a:p>
            <a:r>
              <a:rPr lang="en-US" dirty="0" smtClean="0"/>
              <a:t>APPR Guidance  and Regulation: Distribution of information</a:t>
            </a:r>
          </a:p>
          <a:p>
            <a:r>
              <a:rPr lang="en-US" dirty="0" smtClean="0"/>
              <a:t>Inter-Rater Reliability (Videos)</a:t>
            </a:r>
          </a:p>
          <a:p>
            <a:r>
              <a:rPr lang="en-US" dirty="0" smtClean="0"/>
              <a:t>SLO development </a:t>
            </a:r>
          </a:p>
          <a:p>
            <a:r>
              <a:rPr lang="en-US" dirty="0" smtClean="0"/>
              <a:t>Teacher Standards and Evaluation </a:t>
            </a:r>
          </a:p>
          <a:p>
            <a:r>
              <a:rPr lang="en-US" u="sng" dirty="0" smtClean="0"/>
              <a:t>Resources: </a:t>
            </a:r>
            <a:r>
              <a:rPr lang="en-US" dirty="0" smtClean="0"/>
              <a:t>SED and NTI</a:t>
            </a:r>
            <a:endParaRPr lang="en-US" dirty="0"/>
          </a:p>
        </p:txBody>
      </p:sp>
    </p:spTree>
    <p:extLst>
      <p:ext uri="{BB962C8B-B14F-4D97-AF65-F5344CB8AC3E}">
        <p14:creationId xmlns:p14="http://schemas.microsoft.com/office/powerpoint/2010/main" val="8939126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8587" y="0"/>
            <a:ext cx="10949143" cy="1290638"/>
          </a:xfrm>
        </p:spPr>
        <p:txBody>
          <a:bodyPr>
            <a:normAutofit/>
          </a:bodyPr>
          <a:lstStyle/>
          <a:p>
            <a:pPr algn="ctr"/>
            <a:r>
              <a:rPr lang="en-US" dirty="0" smtClean="0"/>
              <a:t>Year 1 2012 - 2013 </a:t>
            </a:r>
            <a:endParaRPr lang="en-US" dirty="0"/>
          </a:p>
        </p:txBody>
      </p:sp>
      <p:sp>
        <p:nvSpPr>
          <p:cNvPr id="5" name="Content Placeholder 4"/>
          <p:cNvSpPr>
            <a:spLocks noGrp="1"/>
          </p:cNvSpPr>
          <p:nvPr>
            <p:ph idx="1"/>
          </p:nvPr>
        </p:nvSpPr>
        <p:spPr>
          <a:xfrm>
            <a:off x="791316" y="1291553"/>
            <a:ext cx="4590151" cy="1050825"/>
          </a:xfrm>
          <a:solidFill>
            <a:schemeClr val="accent2">
              <a:lumMod val="20000"/>
              <a:lumOff val="80000"/>
            </a:schemeClr>
          </a:solidFill>
        </p:spPr>
        <p:txBody>
          <a:bodyPr>
            <a:normAutofit/>
          </a:bodyPr>
          <a:lstStyle/>
          <a:p>
            <a:pPr marL="45720" indent="0">
              <a:buNone/>
            </a:pPr>
            <a:r>
              <a:rPr lang="en-US" b="1" u="sng" dirty="0" smtClean="0">
                <a:solidFill>
                  <a:srgbClr val="0070C0"/>
                </a:solidFill>
              </a:rPr>
              <a:t>Promising Practices in Principal Evaluation </a:t>
            </a:r>
          </a:p>
          <a:p>
            <a:endParaRPr lang="en-US" dirty="0"/>
          </a:p>
        </p:txBody>
      </p:sp>
      <p:sp>
        <p:nvSpPr>
          <p:cNvPr id="3" name="TextBox 2"/>
          <p:cNvSpPr txBox="1"/>
          <p:nvPr/>
        </p:nvSpPr>
        <p:spPr>
          <a:xfrm>
            <a:off x="791316" y="2810062"/>
            <a:ext cx="4590151" cy="1046440"/>
          </a:xfrm>
          <a:prstGeom prst="rect">
            <a:avLst/>
          </a:prstGeom>
          <a:solidFill>
            <a:schemeClr val="accent2">
              <a:lumMod val="20000"/>
              <a:lumOff val="80000"/>
            </a:schemeClr>
          </a:solidFill>
        </p:spPr>
        <p:txBody>
          <a:bodyPr wrap="square" rtlCol="0">
            <a:spAutoFit/>
          </a:bodyPr>
          <a:lstStyle/>
          <a:p>
            <a:r>
              <a:rPr lang="en-US" sz="2200" b="1" u="sng" dirty="0" smtClean="0">
                <a:solidFill>
                  <a:schemeClr val="bg2">
                    <a:lumMod val="50000"/>
                  </a:schemeClr>
                </a:solidFill>
              </a:rPr>
              <a:t>Inter Rater Reliability: Teacher Evaluation </a:t>
            </a:r>
          </a:p>
          <a:p>
            <a:endParaRPr lang="en-US" dirty="0"/>
          </a:p>
        </p:txBody>
      </p:sp>
      <p:sp>
        <p:nvSpPr>
          <p:cNvPr id="6" name="TextBox 5"/>
          <p:cNvSpPr txBox="1"/>
          <p:nvPr/>
        </p:nvSpPr>
        <p:spPr>
          <a:xfrm>
            <a:off x="791316" y="4186660"/>
            <a:ext cx="4590151" cy="1046440"/>
          </a:xfrm>
          <a:prstGeom prst="rect">
            <a:avLst/>
          </a:prstGeom>
          <a:solidFill>
            <a:schemeClr val="accent2">
              <a:lumMod val="20000"/>
              <a:lumOff val="80000"/>
            </a:schemeClr>
          </a:solidFill>
        </p:spPr>
        <p:txBody>
          <a:bodyPr wrap="square" rtlCol="0">
            <a:spAutoFit/>
          </a:bodyPr>
          <a:lstStyle/>
          <a:p>
            <a:r>
              <a:rPr lang="en-US" sz="2200" b="1" u="sng" dirty="0" smtClean="0">
                <a:solidFill>
                  <a:schemeClr val="bg2">
                    <a:lumMod val="50000"/>
                  </a:schemeClr>
                </a:solidFill>
              </a:rPr>
              <a:t>Lessons Learned from SLOs</a:t>
            </a:r>
          </a:p>
          <a:p>
            <a:endParaRPr lang="en-US" sz="2200" b="1" dirty="0" smtClean="0">
              <a:solidFill>
                <a:schemeClr val="bg2">
                  <a:lumMod val="50000"/>
                </a:schemeClr>
              </a:solidFill>
            </a:endParaRPr>
          </a:p>
          <a:p>
            <a:endParaRPr lang="en-US" dirty="0"/>
          </a:p>
        </p:txBody>
      </p:sp>
      <p:sp>
        <p:nvSpPr>
          <p:cNvPr id="7" name="TextBox 6"/>
          <p:cNvSpPr txBox="1"/>
          <p:nvPr/>
        </p:nvSpPr>
        <p:spPr>
          <a:xfrm>
            <a:off x="791316" y="5382953"/>
            <a:ext cx="4590151" cy="1046440"/>
          </a:xfrm>
          <a:prstGeom prst="rect">
            <a:avLst/>
          </a:prstGeom>
          <a:solidFill>
            <a:schemeClr val="accent2">
              <a:lumMod val="20000"/>
              <a:lumOff val="80000"/>
            </a:schemeClr>
          </a:solidFill>
        </p:spPr>
        <p:txBody>
          <a:bodyPr wrap="square" rtlCol="0">
            <a:spAutoFit/>
          </a:bodyPr>
          <a:lstStyle/>
          <a:p>
            <a:r>
              <a:rPr lang="en-US" sz="2200" b="1" u="sng" dirty="0" smtClean="0">
                <a:solidFill>
                  <a:schemeClr val="bg2">
                    <a:lumMod val="50000"/>
                  </a:schemeClr>
                </a:solidFill>
              </a:rPr>
              <a:t>Bridging the CCLS and Evaluation </a:t>
            </a:r>
          </a:p>
          <a:p>
            <a:endParaRPr lang="en-US" sz="2200" b="1" dirty="0" smtClean="0">
              <a:solidFill>
                <a:schemeClr val="bg2">
                  <a:lumMod val="50000"/>
                </a:schemeClr>
              </a:solidFill>
            </a:endParaRPr>
          </a:p>
          <a:p>
            <a:endParaRPr lang="en-US" dirty="0"/>
          </a:p>
        </p:txBody>
      </p:sp>
      <p:sp>
        <p:nvSpPr>
          <p:cNvPr id="8" name="TextBox 7"/>
          <p:cNvSpPr txBox="1"/>
          <p:nvPr/>
        </p:nvSpPr>
        <p:spPr>
          <a:xfrm>
            <a:off x="6804870" y="1290638"/>
            <a:ext cx="4590151" cy="1046440"/>
          </a:xfrm>
          <a:prstGeom prst="rect">
            <a:avLst/>
          </a:prstGeom>
          <a:solidFill>
            <a:schemeClr val="accent2">
              <a:lumMod val="20000"/>
              <a:lumOff val="80000"/>
            </a:schemeClr>
          </a:solidFill>
        </p:spPr>
        <p:txBody>
          <a:bodyPr wrap="square" rtlCol="0">
            <a:spAutoFit/>
          </a:bodyPr>
          <a:lstStyle/>
          <a:p>
            <a:r>
              <a:rPr lang="en-US" sz="2200" b="1" u="sng" dirty="0" smtClean="0">
                <a:solidFill>
                  <a:schemeClr val="bg2">
                    <a:lumMod val="50000"/>
                  </a:schemeClr>
                </a:solidFill>
              </a:rPr>
              <a:t>The Role of Data in </a:t>
            </a:r>
            <a:r>
              <a:rPr lang="en-US" sz="2200" b="1" u="sng" dirty="0" err="1" smtClean="0">
                <a:solidFill>
                  <a:schemeClr val="bg2">
                    <a:lumMod val="50000"/>
                  </a:schemeClr>
                </a:solidFill>
              </a:rPr>
              <a:t>RttT</a:t>
            </a:r>
            <a:endParaRPr lang="en-US" sz="2200" b="1" u="sng" dirty="0" smtClean="0">
              <a:solidFill>
                <a:schemeClr val="bg2">
                  <a:lumMod val="50000"/>
                </a:schemeClr>
              </a:solidFill>
            </a:endParaRPr>
          </a:p>
          <a:p>
            <a:endParaRPr lang="en-US" sz="2200" b="1" dirty="0" smtClean="0">
              <a:solidFill>
                <a:schemeClr val="bg2">
                  <a:lumMod val="50000"/>
                </a:schemeClr>
              </a:solidFill>
            </a:endParaRPr>
          </a:p>
          <a:p>
            <a:endParaRPr lang="en-US" dirty="0"/>
          </a:p>
        </p:txBody>
      </p:sp>
      <p:sp>
        <p:nvSpPr>
          <p:cNvPr id="9" name="TextBox 8"/>
          <p:cNvSpPr txBox="1"/>
          <p:nvPr/>
        </p:nvSpPr>
        <p:spPr>
          <a:xfrm>
            <a:off x="6804870" y="2810062"/>
            <a:ext cx="4590151" cy="1046440"/>
          </a:xfrm>
          <a:prstGeom prst="rect">
            <a:avLst/>
          </a:prstGeom>
          <a:solidFill>
            <a:schemeClr val="accent2">
              <a:lumMod val="20000"/>
              <a:lumOff val="80000"/>
            </a:schemeClr>
          </a:solidFill>
        </p:spPr>
        <p:txBody>
          <a:bodyPr wrap="square" rtlCol="0">
            <a:spAutoFit/>
          </a:bodyPr>
          <a:lstStyle/>
          <a:p>
            <a:r>
              <a:rPr lang="en-US" sz="2200" b="1" u="sng" dirty="0" smtClean="0">
                <a:solidFill>
                  <a:schemeClr val="bg2">
                    <a:lumMod val="50000"/>
                  </a:schemeClr>
                </a:solidFill>
              </a:rPr>
              <a:t>New Administrator Training </a:t>
            </a:r>
          </a:p>
          <a:p>
            <a:endParaRPr lang="en-US" sz="2200" b="1" dirty="0" smtClean="0">
              <a:solidFill>
                <a:schemeClr val="bg2">
                  <a:lumMod val="50000"/>
                </a:schemeClr>
              </a:solidFill>
            </a:endParaRPr>
          </a:p>
          <a:p>
            <a:endParaRPr lang="en-US" dirty="0"/>
          </a:p>
        </p:txBody>
      </p:sp>
    </p:spTree>
    <p:extLst>
      <p:ext uri="{BB962C8B-B14F-4D97-AF65-F5344CB8AC3E}">
        <p14:creationId xmlns:p14="http://schemas.microsoft.com/office/powerpoint/2010/main" val="30035415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bg/>
                                          </p:spTgt>
                                        </p:tgtEl>
                                        <p:attrNameLst>
                                          <p:attrName>style.visibility</p:attrName>
                                        </p:attrNameLst>
                                      </p:cBhvr>
                                      <p:to>
                                        <p:strVal val="visible"/>
                                      </p:to>
                                    </p:set>
                                    <p:anim calcmode="lin" valueType="num">
                                      <p:cBhvr additive="base">
                                        <p:cTn id="7" dur="500" fill="hold"/>
                                        <p:tgtEl>
                                          <p:spTgt spid="5">
                                            <p:bg/>
                                          </p:spTgt>
                                        </p:tgtEl>
                                        <p:attrNameLst>
                                          <p:attrName>ppt_x</p:attrName>
                                        </p:attrNameLst>
                                      </p:cBhvr>
                                      <p:tavLst>
                                        <p:tav tm="0">
                                          <p:val>
                                            <p:strVal val="#ppt_x"/>
                                          </p:val>
                                        </p:tav>
                                        <p:tav tm="100000">
                                          <p:val>
                                            <p:strVal val="#ppt_x"/>
                                          </p:val>
                                        </p:tav>
                                      </p:tavLst>
                                    </p:anim>
                                    <p:anim calcmode="lin" valueType="num">
                                      <p:cBhvr additive="base">
                                        <p:cTn id="8" dur="500" fill="hold"/>
                                        <p:tgtEl>
                                          <p:spTgt spid="5">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additive="base">
                                        <p:cTn id="31" dur="500" fill="hold"/>
                                        <p:tgtEl>
                                          <p:spTgt spid="8"/>
                                        </p:tgtEl>
                                        <p:attrNameLst>
                                          <p:attrName>ppt_x</p:attrName>
                                        </p:attrNameLst>
                                      </p:cBhvr>
                                      <p:tavLst>
                                        <p:tav tm="0">
                                          <p:val>
                                            <p:strVal val="#ppt_x"/>
                                          </p:val>
                                        </p:tav>
                                        <p:tav tm="100000">
                                          <p:val>
                                            <p:strVal val="#ppt_x"/>
                                          </p:val>
                                        </p:tav>
                                      </p:tavLst>
                                    </p:anim>
                                    <p:anim calcmode="lin" valueType="num">
                                      <p:cBhvr additive="base">
                                        <p:cTn id="3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 calcmode="lin" valueType="num">
                                      <p:cBhvr additive="base">
                                        <p:cTn id="37" dur="500" fill="hold"/>
                                        <p:tgtEl>
                                          <p:spTgt spid="9"/>
                                        </p:tgtEl>
                                        <p:attrNameLst>
                                          <p:attrName>ppt_x</p:attrName>
                                        </p:attrNameLst>
                                      </p:cBhvr>
                                      <p:tavLst>
                                        <p:tav tm="0">
                                          <p:val>
                                            <p:strVal val="#ppt_x"/>
                                          </p:val>
                                        </p:tav>
                                        <p:tav tm="100000">
                                          <p:val>
                                            <p:strVal val="#ppt_x"/>
                                          </p:val>
                                        </p:tav>
                                      </p:tavLst>
                                    </p:anim>
                                    <p:anim calcmode="lin" valueType="num">
                                      <p:cBhvr additive="base">
                                        <p:cTn id="3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animBg="1"/>
      <p:bldP spid="3" grpId="0" animBg="1"/>
      <p:bldP spid="6" grpId="0" animBg="1"/>
      <p:bldP spid="7" grpId="0" animBg="1"/>
      <p:bldP spid="8" grpId="0" animBg="1"/>
      <p:bldP spid="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8587" y="0"/>
            <a:ext cx="10949143" cy="1290638"/>
          </a:xfrm>
        </p:spPr>
        <p:txBody>
          <a:bodyPr>
            <a:normAutofit/>
          </a:bodyPr>
          <a:lstStyle/>
          <a:p>
            <a:pPr algn="ctr"/>
            <a:r>
              <a:rPr lang="en-US" dirty="0" smtClean="0"/>
              <a:t>Year 2 2013 - 2014 </a:t>
            </a:r>
            <a:endParaRPr lang="en-US" dirty="0"/>
          </a:p>
        </p:txBody>
      </p:sp>
      <p:sp>
        <p:nvSpPr>
          <p:cNvPr id="5" name="Content Placeholder 4"/>
          <p:cNvSpPr>
            <a:spLocks noGrp="1"/>
          </p:cNvSpPr>
          <p:nvPr>
            <p:ph idx="1"/>
          </p:nvPr>
        </p:nvSpPr>
        <p:spPr>
          <a:xfrm>
            <a:off x="791316" y="1291553"/>
            <a:ext cx="4590151" cy="1050825"/>
          </a:xfrm>
          <a:solidFill>
            <a:schemeClr val="accent2">
              <a:lumMod val="20000"/>
              <a:lumOff val="80000"/>
            </a:schemeClr>
          </a:solidFill>
        </p:spPr>
        <p:txBody>
          <a:bodyPr>
            <a:normAutofit/>
          </a:bodyPr>
          <a:lstStyle/>
          <a:p>
            <a:pPr marL="45720" indent="0">
              <a:buNone/>
            </a:pPr>
            <a:r>
              <a:rPr lang="en-US" b="1" u="sng" dirty="0" smtClean="0">
                <a:solidFill>
                  <a:srgbClr val="0070C0"/>
                </a:solidFill>
              </a:rPr>
              <a:t>APPR Updates and Inter-Rater Reliability</a:t>
            </a:r>
          </a:p>
          <a:p>
            <a:endParaRPr lang="en-US" dirty="0"/>
          </a:p>
        </p:txBody>
      </p:sp>
      <p:sp>
        <p:nvSpPr>
          <p:cNvPr id="3" name="TextBox 2"/>
          <p:cNvSpPr txBox="1"/>
          <p:nvPr/>
        </p:nvSpPr>
        <p:spPr>
          <a:xfrm>
            <a:off x="791316" y="2810062"/>
            <a:ext cx="4590151" cy="1046440"/>
          </a:xfrm>
          <a:prstGeom prst="rect">
            <a:avLst/>
          </a:prstGeom>
          <a:solidFill>
            <a:schemeClr val="accent2">
              <a:lumMod val="20000"/>
              <a:lumOff val="80000"/>
            </a:schemeClr>
          </a:solidFill>
        </p:spPr>
        <p:txBody>
          <a:bodyPr wrap="square" rtlCol="0">
            <a:spAutoFit/>
          </a:bodyPr>
          <a:lstStyle/>
          <a:p>
            <a:r>
              <a:rPr lang="en-US" sz="2200" b="1" u="sng" dirty="0" smtClean="0">
                <a:solidFill>
                  <a:schemeClr val="bg2">
                    <a:lumMod val="50000"/>
                  </a:schemeClr>
                </a:solidFill>
              </a:rPr>
              <a:t>Inter Rater Reliability: Teacher Evaluation </a:t>
            </a:r>
          </a:p>
          <a:p>
            <a:endParaRPr lang="en-US" dirty="0"/>
          </a:p>
        </p:txBody>
      </p:sp>
      <p:sp>
        <p:nvSpPr>
          <p:cNvPr id="6" name="TextBox 5"/>
          <p:cNvSpPr txBox="1"/>
          <p:nvPr/>
        </p:nvSpPr>
        <p:spPr>
          <a:xfrm>
            <a:off x="791316" y="4186660"/>
            <a:ext cx="4590151" cy="1046440"/>
          </a:xfrm>
          <a:prstGeom prst="rect">
            <a:avLst/>
          </a:prstGeom>
          <a:solidFill>
            <a:schemeClr val="accent2">
              <a:lumMod val="20000"/>
              <a:lumOff val="80000"/>
            </a:schemeClr>
          </a:solidFill>
        </p:spPr>
        <p:txBody>
          <a:bodyPr wrap="square" rtlCol="0">
            <a:spAutoFit/>
          </a:bodyPr>
          <a:lstStyle/>
          <a:p>
            <a:r>
              <a:rPr lang="en-US" sz="2200" b="1" u="sng" dirty="0">
                <a:solidFill>
                  <a:srgbClr val="0070C0"/>
                </a:solidFill>
              </a:rPr>
              <a:t>Analyzing &amp; Improving the SLO Process</a:t>
            </a:r>
            <a:r>
              <a:rPr lang="en-US" dirty="0"/>
              <a:t> </a:t>
            </a:r>
            <a:endParaRPr lang="en-US" sz="2200" b="1" dirty="0" smtClean="0">
              <a:solidFill>
                <a:schemeClr val="bg2">
                  <a:lumMod val="50000"/>
                </a:schemeClr>
              </a:solidFill>
            </a:endParaRPr>
          </a:p>
          <a:p>
            <a:endParaRPr lang="en-US" dirty="0"/>
          </a:p>
        </p:txBody>
      </p:sp>
      <p:sp>
        <p:nvSpPr>
          <p:cNvPr id="7" name="TextBox 6"/>
          <p:cNvSpPr txBox="1"/>
          <p:nvPr/>
        </p:nvSpPr>
        <p:spPr>
          <a:xfrm>
            <a:off x="791316" y="5340090"/>
            <a:ext cx="4590151" cy="769441"/>
          </a:xfrm>
          <a:prstGeom prst="rect">
            <a:avLst/>
          </a:prstGeom>
          <a:solidFill>
            <a:schemeClr val="accent2">
              <a:lumMod val="20000"/>
              <a:lumOff val="80000"/>
            </a:schemeClr>
          </a:solidFill>
        </p:spPr>
        <p:txBody>
          <a:bodyPr wrap="square" rtlCol="0">
            <a:spAutoFit/>
          </a:bodyPr>
          <a:lstStyle/>
          <a:p>
            <a:r>
              <a:rPr lang="en-US" sz="2200" b="1" u="sng" dirty="0">
                <a:solidFill>
                  <a:srgbClr val="0070C0"/>
                </a:solidFill>
              </a:rPr>
              <a:t>Metrics &amp; Instructional </a:t>
            </a:r>
            <a:r>
              <a:rPr lang="en-US" sz="2200" b="1" u="sng" dirty="0" smtClean="0">
                <a:solidFill>
                  <a:srgbClr val="0070C0"/>
                </a:solidFill>
              </a:rPr>
              <a:t>Implications</a:t>
            </a:r>
          </a:p>
          <a:p>
            <a:endParaRPr lang="en-US" sz="2200" b="1" u="sng" dirty="0">
              <a:solidFill>
                <a:srgbClr val="0070C0"/>
              </a:solidFill>
            </a:endParaRPr>
          </a:p>
        </p:txBody>
      </p:sp>
      <p:sp>
        <p:nvSpPr>
          <p:cNvPr id="8" name="TextBox 7"/>
          <p:cNvSpPr txBox="1"/>
          <p:nvPr/>
        </p:nvSpPr>
        <p:spPr>
          <a:xfrm>
            <a:off x="6804870" y="1290638"/>
            <a:ext cx="4590151" cy="1384995"/>
          </a:xfrm>
          <a:prstGeom prst="rect">
            <a:avLst/>
          </a:prstGeom>
          <a:solidFill>
            <a:schemeClr val="accent2">
              <a:lumMod val="20000"/>
              <a:lumOff val="80000"/>
            </a:schemeClr>
          </a:solidFill>
        </p:spPr>
        <p:txBody>
          <a:bodyPr wrap="square" rtlCol="0">
            <a:spAutoFit/>
          </a:bodyPr>
          <a:lstStyle/>
          <a:p>
            <a:r>
              <a:rPr lang="en-US" sz="2200" b="1" u="sng" dirty="0">
                <a:solidFill>
                  <a:srgbClr val="0070C0"/>
                </a:solidFill>
              </a:rPr>
              <a:t>Experiencing the Tri-State Rubric, Evidence Collection Tool &amp; Shifts in ELA</a:t>
            </a:r>
            <a:endParaRPr lang="en-US" sz="2200" b="1" u="sng" dirty="0" smtClean="0">
              <a:solidFill>
                <a:srgbClr val="0070C0"/>
              </a:solidFill>
            </a:endParaRPr>
          </a:p>
          <a:p>
            <a:endParaRPr lang="en-US" dirty="0"/>
          </a:p>
        </p:txBody>
      </p:sp>
      <p:sp>
        <p:nvSpPr>
          <p:cNvPr id="9" name="TextBox 8"/>
          <p:cNvSpPr txBox="1"/>
          <p:nvPr/>
        </p:nvSpPr>
        <p:spPr>
          <a:xfrm>
            <a:off x="6804869" y="5326225"/>
            <a:ext cx="4590151" cy="1046440"/>
          </a:xfrm>
          <a:prstGeom prst="rect">
            <a:avLst/>
          </a:prstGeom>
          <a:solidFill>
            <a:schemeClr val="accent2">
              <a:lumMod val="20000"/>
              <a:lumOff val="80000"/>
            </a:schemeClr>
          </a:solidFill>
        </p:spPr>
        <p:txBody>
          <a:bodyPr wrap="square" rtlCol="0">
            <a:spAutoFit/>
          </a:bodyPr>
          <a:lstStyle/>
          <a:p>
            <a:r>
              <a:rPr lang="en-US" sz="2200" b="1" u="sng" dirty="0" smtClean="0">
                <a:solidFill>
                  <a:schemeClr val="bg2">
                    <a:lumMod val="50000"/>
                  </a:schemeClr>
                </a:solidFill>
              </a:rPr>
              <a:t>New Administrator Training </a:t>
            </a:r>
          </a:p>
          <a:p>
            <a:endParaRPr lang="en-US" sz="2200" b="1" dirty="0" smtClean="0">
              <a:solidFill>
                <a:schemeClr val="bg2">
                  <a:lumMod val="50000"/>
                </a:schemeClr>
              </a:solidFill>
            </a:endParaRPr>
          </a:p>
          <a:p>
            <a:endParaRPr lang="en-US" dirty="0"/>
          </a:p>
        </p:txBody>
      </p:sp>
      <p:sp>
        <p:nvSpPr>
          <p:cNvPr id="10" name="TextBox 9"/>
          <p:cNvSpPr txBox="1"/>
          <p:nvPr/>
        </p:nvSpPr>
        <p:spPr>
          <a:xfrm>
            <a:off x="6804868" y="2780449"/>
            <a:ext cx="4590151" cy="1046440"/>
          </a:xfrm>
          <a:prstGeom prst="rect">
            <a:avLst/>
          </a:prstGeom>
          <a:solidFill>
            <a:schemeClr val="accent2">
              <a:lumMod val="20000"/>
              <a:lumOff val="80000"/>
            </a:schemeClr>
          </a:solidFill>
        </p:spPr>
        <p:txBody>
          <a:bodyPr wrap="square" rtlCol="0">
            <a:spAutoFit/>
          </a:bodyPr>
          <a:lstStyle/>
          <a:p>
            <a:r>
              <a:rPr lang="en-US" sz="2200" b="1" u="sng" dirty="0" smtClean="0">
                <a:solidFill>
                  <a:srgbClr val="0070C0"/>
                </a:solidFill>
              </a:rPr>
              <a:t>Data Driven Instruction</a:t>
            </a:r>
          </a:p>
          <a:p>
            <a:endParaRPr lang="en-US" sz="2200" b="1" u="sng" dirty="0" smtClean="0">
              <a:solidFill>
                <a:srgbClr val="0070C0"/>
              </a:solidFill>
            </a:endParaRPr>
          </a:p>
          <a:p>
            <a:endParaRPr lang="en-US" dirty="0"/>
          </a:p>
        </p:txBody>
      </p:sp>
      <p:sp>
        <p:nvSpPr>
          <p:cNvPr id="11" name="TextBox 10"/>
          <p:cNvSpPr txBox="1"/>
          <p:nvPr/>
        </p:nvSpPr>
        <p:spPr>
          <a:xfrm>
            <a:off x="6804869" y="4133924"/>
            <a:ext cx="4590151" cy="707886"/>
          </a:xfrm>
          <a:prstGeom prst="rect">
            <a:avLst/>
          </a:prstGeom>
          <a:solidFill>
            <a:schemeClr val="accent2">
              <a:lumMod val="20000"/>
              <a:lumOff val="80000"/>
            </a:schemeClr>
          </a:solidFill>
        </p:spPr>
        <p:txBody>
          <a:bodyPr wrap="square" rtlCol="0">
            <a:spAutoFit/>
          </a:bodyPr>
          <a:lstStyle/>
          <a:p>
            <a:r>
              <a:rPr lang="en-US" sz="2200" b="1" u="sng" dirty="0" smtClean="0">
                <a:solidFill>
                  <a:srgbClr val="0070C0"/>
                </a:solidFill>
              </a:rPr>
              <a:t>SWDs and ELLS</a:t>
            </a:r>
          </a:p>
          <a:p>
            <a:endParaRPr lang="en-US" dirty="0"/>
          </a:p>
        </p:txBody>
      </p:sp>
    </p:spTree>
    <p:extLst>
      <p:ext uri="{BB962C8B-B14F-4D97-AF65-F5344CB8AC3E}">
        <p14:creationId xmlns:p14="http://schemas.microsoft.com/office/powerpoint/2010/main" val="23160208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bg/>
                                          </p:spTgt>
                                        </p:tgtEl>
                                        <p:attrNameLst>
                                          <p:attrName>style.visibility</p:attrName>
                                        </p:attrNameLst>
                                      </p:cBhvr>
                                      <p:to>
                                        <p:strVal val="visible"/>
                                      </p:to>
                                    </p:set>
                                    <p:anim calcmode="lin" valueType="num">
                                      <p:cBhvr additive="base">
                                        <p:cTn id="7" dur="500" fill="hold"/>
                                        <p:tgtEl>
                                          <p:spTgt spid="5">
                                            <p:bg/>
                                          </p:spTgt>
                                        </p:tgtEl>
                                        <p:attrNameLst>
                                          <p:attrName>ppt_x</p:attrName>
                                        </p:attrNameLst>
                                      </p:cBhvr>
                                      <p:tavLst>
                                        <p:tav tm="0">
                                          <p:val>
                                            <p:strVal val="#ppt_x"/>
                                          </p:val>
                                        </p:tav>
                                        <p:tav tm="100000">
                                          <p:val>
                                            <p:strVal val="#ppt_x"/>
                                          </p:val>
                                        </p:tav>
                                      </p:tavLst>
                                    </p:anim>
                                    <p:anim calcmode="lin" valueType="num">
                                      <p:cBhvr additive="base">
                                        <p:cTn id="8" dur="500" fill="hold"/>
                                        <p:tgtEl>
                                          <p:spTgt spid="5">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additive="base">
                                        <p:cTn id="31" dur="500" fill="hold"/>
                                        <p:tgtEl>
                                          <p:spTgt spid="8"/>
                                        </p:tgtEl>
                                        <p:attrNameLst>
                                          <p:attrName>ppt_x</p:attrName>
                                        </p:attrNameLst>
                                      </p:cBhvr>
                                      <p:tavLst>
                                        <p:tav tm="0">
                                          <p:val>
                                            <p:strVal val="#ppt_x"/>
                                          </p:val>
                                        </p:tav>
                                        <p:tav tm="100000">
                                          <p:val>
                                            <p:strVal val="#ppt_x"/>
                                          </p:val>
                                        </p:tav>
                                      </p:tavLst>
                                    </p:anim>
                                    <p:anim calcmode="lin" valueType="num">
                                      <p:cBhvr additive="base">
                                        <p:cTn id="3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 calcmode="lin" valueType="num">
                                      <p:cBhvr additive="base">
                                        <p:cTn id="37" dur="500" fill="hold"/>
                                        <p:tgtEl>
                                          <p:spTgt spid="9"/>
                                        </p:tgtEl>
                                        <p:attrNameLst>
                                          <p:attrName>ppt_x</p:attrName>
                                        </p:attrNameLst>
                                      </p:cBhvr>
                                      <p:tavLst>
                                        <p:tav tm="0">
                                          <p:val>
                                            <p:strVal val="#ppt_x"/>
                                          </p:val>
                                        </p:tav>
                                        <p:tav tm="100000">
                                          <p:val>
                                            <p:strVal val="#ppt_x"/>
                                          </p:val>
                                        </p:tav>
                                      </p:tavLst>
                                    </p:anim>
                                    <p:anim calcmode="lin" valueType="num">
                                      <p:cBhvr additive="base">
                                        <p:cTn id="3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0"/>
                                        </p:tgtEl>
                                        <p:attrNameLst>
                                          <p:attrName>style.visibility</p:attrName>
                                        </p:attrNameLst>
                                      </p:cBhvr>
                                      <p:to>
                                        <p:strVal val="visible"/>
                                      </p:to>
                                    </p:set>
                                    <p:anim calcmode="lin" valueType="num">
                                      <p:cBhvr additive="base">
                                        <p:cTn id="43" dur="500" fill="hold"/>
                                        <p:tgtEl>
                                          <p:spTgt spid="10"/>
                                        </p:tgtEl>
                                        <p:attrNameLst>
                                          <p:attrName>ppt_x</p:attrName>
                                        </p:attrNameLst>
                                      </p:cBhvr>
                                      <p:tavLst>
                                        <p:tav tm="0">
                                          <p:val>
                                            <p:strVal val="#ppt_x"/>
                                          </p:val>
                                        </p:tav>
                                        <p:tav tm="100000">
                                          <p:val>
                                            <p:strVal val="#ppt_x"/>
                                          </p:val>
                                        </p:tav>
                                      </p:tavLst>
                                    </p:anim>
                                    <p:anim calcmode="lin" valueType="num">
                                      <p:cBhvr additive="base">
                                        <p:cTn id="4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1"/>
                                        </p:tgtEl>
                                        <p:attrNameLst>
                                          <p:attrName>style.visibility</p:attrName>
                                        </p:attrNameLst>
                                      </p:cBhvr>
                                      <p:to>
                                        <p:strVal val="visible"/>
                                      </p:to>
                                    </p:set>
                                    <p:anim calcmode="lin" valueType="num">
                                      <p:cBhvr additive="base">
                                        <p:cTn id="49" dur="500" fill="hold"/>
                                        <p:tgtEl>
                                          <p:spTgt spid="11"/>
                                        </p:tgtEl>
                                        <p:attrNameLst>
                                          <p:attrName>ppt_x</p:attrName>
                                        </p:attrNameLst>
                                      </p:cBhvr>
                                      <p:tavLst>
                                        <p:tav tm="0">
                                          <p:val>
                                            <p:strVal val="#ppt_x"/>
                                          </p:val>
                                        </p:tav>
                                        <p:tav tm="100000">
                                          <p:val>
                                            <p:strVal val="#ppt_x"/>
                                          </p:val>
                                        </p:tav>
                                      </p:tavLst>
                                    </p:anim>
                                    <p:anim calcmode="lin" valueType="num">
                                      <p:cBhvr additive="base">
                                        <p:cTn id="5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animBg="1"/>
      <p:bldP spid="3" grpId="0" animBg="1"/>
      <p:bldP spid="6" grpId="0" animBg="1"/>
      <p:bldP spid="7" grpId="0" animBg="1"/>
      <p:bldP spid="8" grpId="0" animBg="1"/>
      <p:bldP spid="9" grpId="0" animBg="1"/>
      <p:bldP spid="10" grpId="0" animBg="1"/>
      <p:bldP spid="11"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8587" y="0"/>
            <a:ext cx="10949143" cy="1290638"/>
          </a:xfrm>
        </p:spPr>
        <p:txBody>
          <a:bodyPr>
            <a:normAutofit/>
          </a:bodyPr>
          <a:lstStyle/>
          <a:p>
            <a:pPr algn="ctr"/>
            <a:r>
              <a:rPr lang="en-US" dirty="0" smtClean="0"/>
              <a:t>Year </a:t>
            </a:r>
            <a:r>
              <a:rPr lang="en-US" dirty="0"/>
              <a:t>3</a:t>
            </a:r>
            <a:r>
              <a:rPr lang="en-US" dirty="0" smtClean="0"/>
              <a:t> 2014 - 2015 </a:t>
            </a:r>
            <a:endParaRPr lang="en-US" dirty="0"/>
          </a:p>
        </p:txBody>
      </p:sp>
      <p:sp>
        <p:nvSpPr>
          <p:cNvPr id="5" name="Content Placeholder 4"/>
          <p:cNvSpPr>
            <a:spLocks noGrp="1"/>
          </p:cNvSpPr>
          <p:nvPr>
            <p:ph idx="1"/>
          </p:nvPr>
        </p:nvSpPr>
        <p:spPr>
          <a:xfrm>
            <a:off x="791316" y="1291553"/>
            <a:ext cx="4590151" cy="1050825"/>
          </a:xfrm>
          <a:solidFill>
            <a:schemeClr val="accent2">
              <a:lumMod val="20000"/>
              <a:lumOff val="80000"/>
            </a:schemeClr>
          </a:solidFill>
        </p:spPr>
        <p:txBody>
          <a:bodyPr>
            <a:normAutofit/>
          </a:bodyPr>
          <a:lstStyle/>
          <a:p>
            <a:pPr marL="45720" indent="0">
              <a:buNone/>
            </a:pPr>
            <a:r>
              <a:rPr lang="en-US" b="1" u="sng" dirty="0" smtClean="0">
                <a:solidFill>
                  <a:srgbClr val="0070C0"/>
                </a:solidFill>
              </a:rPr>
              <a:t>APPR Evaluator Workshop</a:t>
            </a:r>
          </a:p>
          <a:p>
            <a:endParaRPr lang="en-US" dirty="0"/>
          </a:p>
        </p:txBody>
      </p:sp>
      <p:sp>
        <p:nvSpPr>
          <p:cNvPr id="3" name="TextBox 2"/>
          <p:cNvSpPr txBox="1"/>
          <p:nvPr/>
        </p:nvSpPr>
        <p:spPr>
          <a:xfrm>
            <a:off x="791316" y="2810062"/>
            <a:ext cx="4590151" cy="984885"/>
          </a:xfrm>
          <a:prstGeom prst="rect">
            <a:avLst/>
          </a:prstGeom>
          <a:solidFill>
            <a:schemeClr val="accent2">
              <a:lumMod val="20000"/>
              <a:lumOff val="80000"/>
            </a:schemeClr>
          </a:solidFill>
        </p:spPr>
        <p:txBody>
          <a:bodyPr wrap="square" rtlCol="0">
            <a:spAutoFit/>
          </a:bodyPr>
          <a:lstStyle/>
          <a:p>
            <a:r>
              <a:rPr lang="en-US" sz="2200" b="1" u="sng" dirty="0" smtClean="0">
                <a:solidFill>
                  <a:schemeClr val="bg2">
                    <a:lumMod val="50000"/>
                  </a:schemeClr>
                </a:solidFill>
              </a:rPr>
              <a:t>Data Analysis and APPR</a:t>
            </a:r>
          </a:p>
          <a:p>
            <a:endParaRPr lang="en-US" dirty="0" smtClean="0"/>
          </a:p>
          <a:p>
            <a:endParaRPr lang="en-US" dirty="0"/>
          </a:p>
        </p:txBody>
      </p:sp>
      <p:sp>
        <p:nvSpPr>
          <p:cNvPr id="6" name="TextBox 5"/>
          <p:cNvSpPr txBox="1"/>
          <p:nvPr/>
        </p:nvSpPr>
        <p:spPr>
          <a:xfrm>
            <a:off x="791316" y="4186660"/>
            <a:ext cx="4590151" cy="1046440"/>
          </a:xfrm>
          <a:prstGeom prst="rect">
            <a:avLst/>
          </a:prstGeom>
          <a:solidFill>
            <a:schemeClr val="accent2">
              <a:lumMod val="20000"/>
              <a:lumOff val="80000"/>
            </a:schemeClr>
          </a:solidFill>
        </p:spPr>
        <p:txBody>
          <a:bodyPr wrap="square" rtlCol="0">
            <a:spAutoFit/>
          </a:bodyPr>
          <a:lstStyle/>
          <a:p>
            <a:r>
              <a:rPr lang="en-US" sz="2200" b="1" u="sng" dirty="0" smtClean="0">
                <a:solidFill>
                  <a:schemeClr val="bg2">
                    <a:lumMod val="50000"/>
                  </a:schemeClr>
                </a:solidFill>
              </a:rPr>
              <a:t>Special Expo: Stem for Evaluators </a:t>
            </a:r>
          </a:p>
          <a:p>
            <a:endParaRPr lang="en-US" sz="2200" b="1" dirty="0" smtClean="0">
              <a:solidFill>
                <a:schemeClr val="bg2">
                  <a:lumMod val="50000"/>
                </a:schemeClr>
              </a:solidFill>
            </a:endParaRPr>
          </a:p>
          <a:p>
            <a:endParaRPr lang="en-US" dirty="0"/>
          </a:p>
        </p:txBody>
      </p:sp>
      <p:sp>
        <p:nvSpPr>
          <p:cNvPr id="7" name="TextBox 6"/>
          <p:cNvSpPr txBox="1"/>
          <p:nvPr/>
        </p:nvSpPr>
        <p:spPr>
          <a:xfrm>
            <a:off x="791316" y="5382953"/>
            <a:ext cx="4590151" cy="1107996"/>
          </a:xfrm>
          <a:prstGeom prst="rect">
            <a:avLst/>
          </a:prstGeom>
          <a:solidFill>
            <a:schemeClr val="accent2">
              <a:lumMod val="20000"/>
              <a:lumOff val="80000"/>
            </a:schemeClr>
          </a:solidFill>
        </p:spPr>
        <p:txBody>
          <a:bodyPr wrap="square" rtlCol="0">
            <a:spAutoFit/>
          </a:bodyPr>
          <a:lstStyle/>
          <a:p>
            <a:r>
              <a:rPr lang="en-US" sz="2200" b="1" u="sng" dirty="0" smtClean="0">
                <a:solidFill>
                  <a:schemeClr val="bg2">
                    <a:lumMod val="50000"/>
                  </a:schemeClr>
                </a:solidFill>
              </a:rPr>
              <a:t>NYSED Accountability Data and Inter Rater Reliability in the Co-Taught Classroom</a:t>
            </a:r>
          </a:p>
        </p:txBody>
      </p:sp>
      <p:sp>
        <p:nvSpPr>
          <p:cNvPr id="8" name="TextBox 7"/>
          <p:cNvSpPr txBox="1"/>
          <p:nvPr/>
        </p:nvSpPr>
        <p:spPr>
          <a:xfrm>
            <a:off x="6804870" y="1290638"/>
            <a:ext cx="4590151" cy="1107996"/>
          </a:xfrm>
          <a:prstGeom prst="rect">
            <a:avLst/>
          </a:prstGeom>
          <a:solidFill>
            <a:schemeClr val="accent2">
              <a:lumMod val="20000"/>
              <a:lumOff val="80000"/>
            </a:schemeClr>
          </a:solidFill>
        </p:spPr>
        <p:txBody>
          <a:bodyPr wrap="square" rtlCol="0">
            <a:spAutoFit/>
          </a:bodyPr>
          <a:lstStyle/>
          <a:p>
            <a:r>
              <a:rPr lang="en-US" sz="2200" b="1" u="sng" dirty="0" smtClean="0">
                <a:solidFill>
                  <a:schemeClr val="bg2">
                    <a:lumMod val="50000"/>
                  </a:schemeClr>
                </a:solidFill>
              </a:rPr>
              <a:t>Data Analysis and Inter Rater Reliability with ELLs</a:t>
            </a:r>
          </a:p>
          <a:p>
            <a:endParaRPr lang="en-US" sz="2200" b="1" dirty="0" smtClean="0">
              <a:solidFill>
                <a:schemeClr val="bg2">
                  <a:lumMod val="50000"/>
                </a:schemeClr>
              </a:solidFill>
            </a:endParaRPr>
          </a:p>
        </p:txBody>
      </p:sp>
      <p:sp>
        <p:nvSpPr>
          <p:cNvPr id="9" name="TextBox 8"/>
          <p:cNvSpPr txBox="1"/>
          <p:nvPr/>
        </p:nvSpPr>
        <p:spPr>
          <a:xfrm>
            <a:off x="6804870" y="2810062"/>
            <a:ext cx="4590151" cy="1046440"/>
          </a:xfrm>
          <a:prstGeom prst="rect">
            <a:avLst/>
          </a:prstGeom>
          <a:solidFill>
            <a:schemeClr val="accent2">
              <a:lumMod val="20000"/>
              <a:lumOff val="80000"/>
            </a:schemeClr>
          </a:solidFill>
        </p:spPr>
        <p:txBody>
          <a:bodyPr wrap="square" rtlCol="0">
            <a:spAutoFit/>
          </a:bodyPr>
          <a:lstStyle/>
          <a:p>
            <a:r>
              <a:rPr lang="en-US" sz="2200" b="1" u="sng" dirty="0" smtClean="0">
                <a:solidFill>
                  <a:schemeClr val="bg2">
                    <a:lumMod val="50000"/>
                  </a:schemeClr>
                </a:solidFill>
              </a:rPr>
              <a:t>New Administrator Training </a:t>
            </a:r>
          </a:p>
          <a:p>
            <a:endParaRPr lang="en-US" sz="2200" b="1" dirty="0" smtClean="0">
              <a:solidFill>
                <a:schemeClr val="bg2">
                  <a:lumMod val="50000"/>
                </a:schemeClr>
              </a:solidFill>
            </a:endParaRPr>
          </a:p>
          <a:p>
            <a:endParaRPr lang="en-US" dirty="0"/>
          </a:p>
        </p:txBody>
      </p:sp>
    </p:spTree>
    <p:extLst>
      <p:ext uri="{BB962C8B-B14F-4D97-AF65-F5344CB8AC3E}">
        <p14:creationId xmlns:p14="http://schemas.microsoft.com/office/powerpoint/2010/main" val="5104935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bg/>
                                          </p:spTgt>
                                        </p:tgtEl>
                                        <p:attrNameLst>
                                          <p:attrName>style.visibility</p:attrName>
                                        </p:attrNameLst>
                                      </p:cBhvr>
                                      <p:to>
                                        <p:strVal val="visible"/>
                                      </p:to>
                                    </p:set>
                                    <p:anim calcmode="lin" valueType="num">
                                      <p:cBhvr additive="base">
                                        <p:cTn id="7" dur="500" fill="hold"/>
                                        <p:tgtEl>
                                          <p:spTgt spid="5">
                                            <p:bg/>
                                          </p:spTgt>
                                        </p:tgtEl>
                                        <p:attrNameLst>
                                          <p:attrName>ppt_x</p:attrName>
                                        </p:attrNameLst>
                                      </p:cBhvr>
                                      <p:tavLst>
                                        <p:tav tm="0">
                                          <p:val>
                                            <p:strVal val="#ppt_x"/>
                                          </p:val>
                                        </p:tav>
                                        <p:tav tm="100000">
                                          <p:val>
                                            <p:strVal val="#ppt_x"/>
                                          </p:val>
                                        </p:tav>
                                      </p:tavLst>
                                    </p:anim>
                                    <p:anim calcmode="lin" valueType="num">
                                      <p:cBhvr additive="base">
                                        <p:cTn id="8" dur="500" fill="hold"/>
                                        <p:tgtEl>
                                          <p:spTgt spid="5">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additive="base">
                                        <p:cTn id="31" dur="500" fill="hold"/>
                                        <p:tgtEl>
                                          <p:spTgt spid="8"/>
                                        </p:tgtEl>
                                        <p:attrNameLst>
                                          <p:attrName>ppt_x</p:attrName>
                                        </p:attrNameLst>
                                      </p:cBhvr>
                                      <p:tavLst>
                                        <p:tav tm="0">
                                          <p:val>
                                            <p:strVal val="#ppt_x"/>
                                          </p:val>
                                        </p:tav>
                                        <p:tav tm="100000">
                                          <p:val>
                                            <p:strVal val="#ppt_x"/>
                                          </p:val>
                                        </p:tav>
                                      </p:tavLst>
                                    </p:anim>
                                    <p:anim calcmode="lin" valueType="num">
                                      <p:cBhvr additive="base">
                                        <p:cTn id="3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 calcmode="lin" valueType="num">
                                      <p:cBhvr additive="base">
                                        <p:cTn id="37" dur="500" fill="hold"/>
                                        <p:tgtEl>
                                          <p:spTgt spid="9"/>
                                        </p:tgtEl>
                                        <p:attrNameLst>
                                          <p:attrName>ppt_x</p:attrName>
                                        </p:attrNameLst>
                                      </p:cBhvr>
                                      <p:tavLst>
                                        <p:tav tm="0">
                                          <p:val>
                                            <p:strVal val="#ppt_x"/>
                                          </p:val>
                                        </p:tav>
                                        <p:tav tm="100000">
                                          <p:val>
                                            <p:strVal val="#ppt_x"/>
                                          </p:val>
                                        </p:tav>
                                      </p:tavLst>
                                    </p:anim>
                                    <p:anim calcmode="lin" valueType="num">
                                      <p:cBhvr additive="base">
                                        <p:cTn id="3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animBg="1"/>
      <p:bldP spid="3" grpId="0" animBg="1"/>
      <p:bldP spid="6" grpId="0" animBg="1"/>
      <p:bldP spid="7" grpId="0" animBg="1"/>
      <p:bldP spid="8" grpId="0" animBg="1"/>
      <p:bldP spid="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Evaluating Best Practice and Research</a:t>
            </a:r>
            <a:endParaRPr lang="en-US" b="1" dirty="0"/>
          </a:p>
        </p:txBody>
      </p:sp>
      <p:sp>
        <p:nvSpPr>
          <p:cNvPr id="3" name="Content Placeholder 2"/>
          <p:cNvSpPr>
            <a:spLocks noGrp="1"/>
          </p:cNvSpPr>
          <p:nvPr>
            <p:ph idx="1"/>
          </p:nvPr>
        </p:nvSpPr>
        <p:spPr>
          <a:xfrm>
            <a:off x="1143000" y="1965960"/>
            <a:ext cx="9872871" cy="4130040"/>
          </a:xfrm>
        </p:spPr>
        <p:txBody>
          <a:bodyPr/>
          <a:lstStyle/>
          <a:p>
            <a:pPr marL="45720" indent="0">
              <a:buNone/>
            </a:pPr>
            <a:r>
              <a:rPr lang="en-US" sz="2800" b="1" dirty="0" smtClean="0">
                <a:solidFill>
                  <a:srgbClr val="7030A0"/>
                </a:solidFill>
              </a:rPr>
              <a:t>Focus: </a:t>
            </a:r>
          </a:p>
          <a:p>
            <a:r>
              <a:rPr lang="en-US" dirty="0" smtClean="0"/>
              <a:t>Educational Research and Best practice in classrooms</a:t>
            </a:r>
          </a:p>
          <a:p>
            <a:r>
              <a:rPr lang="en-US" dirty="0" smtClean="0"/>
              <a:t>providing Growth producing and Evidence based feedback around best practice and instruction. </a:t>
            </a:r>
            <a:endParaRPr lang="en-US" dirty="0" smtClean="0"/>
          </a:p>
          <a:p>
            <a:r>
              <a:rPr lang="en-US" dirty="0" smtClean="0"/>
              <a:t>Presentations included E1B District initiatives modeling engagement strategies (Kagan, Adaptive Schools, Differentiated Instruction, </a:t>
            </a:r>
            <a:r>
              <a:rPr lang="en-US" smtClean="0"/>
              <a:t>Collaborative Teaching, EDI)</a:t>
            </a:r>
            <a:endParaRPr lang="en-US" dirty="0" smtClean="0"/>
          </a:p>
          <a:p>
            <a:r>
              <a:rPr lang="en-US" u="sng" dirty="0" smtClean="0"/>
              <a:t>Resources:</a:t>
            </a:r>
            <a:r>
              <a:rPr lang="en-US" dirty="0" smtClean="0"/>
              <a:t> Educational Research, Field Texts and Structures, and SED </a:t>
            </a:r>
            <a:endParaRPr lang="en-US" dirty="0" smtClean="0"/>
          </a:p>
          <a:p>
            <a:pPr lvl="1"/>
            <a:endParaRPr lang="en-US" dirty="0"/>
          </a:p>
        </p:txBody>
      </p:sp>
    </p:spTree>
    <p:extLst>
      <p:ext uri="{BB962C8B-B14F-4D97-AF65-F5344CB8AC3E}">
        <p14:creationId xmlns:p14="http://schemas.microsoft.com/office/powerpoint/2010/main" val="14284849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8587" y="0"/>
            <a:ext cx="10949143" cy="1290638"/>
          </a:xfrm>
        </p:spPr>
        <p:txBody>
          <a:bodyPr>
            <a:normAutofit/>
          </a:bodyPr>
          <a:lstStyle/>
          <a:p>
            <a:pPr algn="ctr"/>
            <a:r>
              <a:rPr lang="en-US" dirty="0" smtClean="0"/>
              <a:t>Year </a:t>
            </a:r>
            <a:r>
              <a:rPr lang="en-US" dirty="0"/>
              <a:t>4</a:t>
            </a:r>
            <a:r>
              <a:rPr lang="en-US" dirty="0" smtClean="0"/>
              <a:t> 2015 - 2016</a:t>
            </a:r>
            <a:endParaRPr lang="en-US" dirty="0"/>
          </a:p>
        </p:txBody>
      </p:sp>
      <p:sp>
        <p:nvSpPr>
          <p:cNvPr id="5" name="Content Placeholder 4"/>
          <p:cNvSpPr>
            <a:spLocks noGrp="1"/>
          </p:cNvSpPr>
          <p:nvPr>
            <p:ph idx="1"/>
          </p:nvPr>
        </p:nvSpPr>
        <p:spPr>
          <a:xfrm>
            <a:off x="791316" y="1291553"/>
            <a:ext cx="4590151" cy="1050825"/>
          </a:xfrm>
          <a:solidFill>
            <a:schemeClr val="accent2">
              <a:lumMod val="20000"/>
              <a:lumOff val="80000"/>
            </a:schemeClr>
          </a:solidFill>
        </p:spPr>
        <p:txBody>
          <a:bodyPr>
            <a:normAutofit/>
          </a:bodyPr>
          <a:lstStyle/>
          <a:p>
            <a:pPr marL="45720" indent="0">
              <a:buNone/>
            </a:pPr>
            <a:r>
              <a:rPr lang="en-US" b="1" u="sng" dirty="0"/>
              <a:t>Brad </a:t>
            </a:r>
            <a:r>
              <a:rPr lang="en-US" b="1" u="sng" dirty="0" err="1"/>
              <a:t>Geise's</a:t>
            </a:r>
            <a:r>
              <a:rPr lang="en-US" b="1" u="sng" dirty="0"/>
              <a:t> presentation</a:t>
            </a:r>
          </a:p>
        </p:txBody>
      </p:sp>
      <p:sp>
        <p:nvSpPr>
          <p:cNvPr id="3" name="TextBox 2"/>
          <p:cNvSpPr txBox="1"/>
          <p:nvPr/>
        </p:nvSpPr>
        <p:spPr>
          <a:xfrm>
            <a:off x="791316" y="2810062"/>
            <a:ext cx="4590151" cy="1046440"/>
          </a:xfrm>
          <a:prstGeom prst="rect">
            <a:avLst/>
          </a:prstGeom>
          <a:solidFill>
            <a:schemeClr val="accent2">
              <a:lumMod val="20000"/>
              <a:lumOff val="80000"/>
            </a:schemeClr>
          </a:solidFill>
        </p:spPr>
        <p:txBody>
          <a:bodyPr wrap="square" rtlCol="0">
            <a:spAutoFit/>
          </a:bodyPr>
          <a:lstStyle/>
          <a:p>
            <a:r>
              <a:rPr lang="en-US" sz="2200" b="1" u="sng" dirty="0" smtClean="0">
                <a:solidFill>
                  <a:schemeClr val="bg2">
                    <a:lumMod val="50000"/>
                  </a:schemeClr>
                </a:solidFill>
              </a:rPr>
              <a:t>Student Engagement</a:t>
            </a:r>
          </a:p>
          <a:p>
            <a:r>
              <a:rPr lang="en-US" sz="2200" b="1" u="sng" dirty="0" smtClean="0">
                <a:solidFill>
                  <a:schemeClr val="bg2">
                    <a:lumMod val="50000"/>
                  </a:schemeClr>
                </a:solidFill>
              </a:rPr>
              <a:t> </a:t>
            </a:r>
          </a:p>
          <a:p>
            <a:endParaRPr lang="en-US" dirty="0"/>
          </a:p>
        </p:txBody>
      </p:sp>
      <p:sp>
        <p:nvSpPr>
          <p:cNvPr id="6" name="TextBox 5"/>
          <p:cNvSpPr txBox="1"/>
          <p:nvPr/>
        </p:nvSpPr>
        <p:spPr>
          <a:xfrm>
            <a:off x="791316" y="4186660"/>
            <a:ext cx="4590151" cy="1046440"/>
          </a:xfrm>
          <a:prstGeom prst="rect">
            <a:avLst/>
          </a:prstGeom>
          <a:solidFill>
            <a:schemeClr val="accent2">
              <a:lumMod val="20000"/>
              <a:lumOff val="80000"/>
            </a:schemeClr>
          </a:solidFill>
        </p:spPr>
        <p:txBody>
          <a:bodyPr wrap="square" rtlCol="0">
            <a:spAutoFit/>
          </a:bodyPr>
          <a:lstStyle/>
          <a:p>
            <a:r>
              <a:rPr lang="en-US" sz="2200" b="1" u="sng" dirty="0" smtClean="0">
                <a:solidFill>
                  <a:schemeClr val="bg2">
                    <a:lumMod val="50000"/>
                  </a:schemeClr>
                </a:solidFill>
              </a:rPr>
              <a:t>Managing Classrooms</a:t>
            </a:r>
          </a:p>
          <a:p>
            <a:endParaRPr lang="en-US" sz="2200" b="1" dirty="0" smtClean="0">
              <a:solidFill>
                <a:schemeClr val="bg2">
                  <a:lumMod val="50000"/>
                </a:schemeClr>
              </a:solidFill>
            </a:endParaRPr>
          </a:p>
          <a:p>
            <a:endParaRPr lang="en-US" dirty="0"/>
          </a:p>
        </p:txBody>
      </p:sp>
      <p:sp>
        <p:nvSpPr>
          <p:cNvPr id="7" name="TextBox 6"/>
          <p:cNvSpPr txBox="1"/>
          <p:nvPr/>
        </p:nvSpPr>
        <p:spPr>
          <a:xfrm>
            <a:off x="791316" y="5382953"/>
            <a:ext cx="4590151" cy="1046440"/>
          </a:xfrm>
          <a:prstGeom prst="rect">
            <a:avLst/>
          </a:prstGeom>
          <a:solidFill>
            <a:schemeClr val="accent2">
              <a:lumMod val="20000"/>
              <a:lumOff val="80000"/>
            </a:schemeClr>
          </a:solidFill>
        </p:spPr>
        <p:txBody>
          <a:bodyPr wrap="square" rtlCol="0">
            <a:spAutoFit/>
          </a:bodyPr>
          <a:lstStyle/>
          <a:p>
            <a:r>
              <a:rPr lang="en-US" sz="2200" b="1" u="sng" dirty="0" smtClean="0">
                <a:solidFill>
                  <a:schemeClr val="bg2">
                    <a:lumMod val="50000"/>
                  </a:schemeClr>
                </a:solidFill>
              </a:rPr>
              <a:t>Communicating with Students </a:t>
            </a:r>
          </a:p>
          <a:p>
            <a:endParaRPr lang="en-US" sz="2200" b="1" dirty="0" smtClean="0">
              <a:solidFill>
                <a:schemeClr val="bg2">
                  <a:lumMod val="50000"/>
                </a:schemeClr>
              </a:solidFill>
            </a:endParaRPr>
          </a:p>
          <a:p>
            <a:endParaRPr lang="en-US" dirty="0"/>
          </a:p>
        </p:txBody>
      </p:sp>
      <p:sp>
        <p:nvSpPr>
          <p:cNvPr id="8" name="TextBox 7"/>
          <p:cNvSpPr txBox="1"/>
          <p:nvPr/>
        </p:nvSpPr>
        <p:spPr>
          <a:xfrm>
            <a:off x="6804870" y="1290638"/>
            <a:ext cx="4590151" cy="1046440"/>
          </a:xfrm>
          <a:prstGeom prst="rect">
            <a:avLst/>
          </a:prstGeom>
          <a:solidFill>
            <a:schemeClr val="accent2">
              <a:lumMod val="20000"/>
              <a:lumOff val="80000"/>
            </a:schemeClr>
          </a:solidFill>
        </p:spPr>
        <p:txBody>
          <a:bodyPr wrap="square" rtlCol="0">
            <a:spAutoFit/>
          </a:bodyPr>
          <a:lstStyle/>
          <a:p>
            <a:r>
              <a:rPr lang="en-US" sz="2200" b="1" u="sng" dirty="0" smtClean="0">
                <a:solidFill>
                  <a:schemeClr val="bg2">
                    <a:lumMod val="50000"/>
                  </a:schemeClr>
                </a:solidFill>
              </a:rPr>
              <a:t>Questioning and Discussion</a:t>
            </a:r>
          </a:p>
          <a:p>
            <a:endParaRPr lang="en-US" sz="2200" b="1" u="sng" dirty="0" smtClean="0">
              <a:solidFill>
                <a:schemeClr val="bg2">
                  <a:lumMod val="50000"/>
                </a:schemeClr>
              </a:solidFill>
            </a:endParaRPr>
          </a:p>
          <a:p>
            <a:endParaRPr lang="en-US" dirty="0"/>
          </a:p>
        </p:txBody>
      </p:sp>
      <p:sp>
        <p:nvSpPr>
          <p:cNvPr id="9" name="TextBox 8"/>
          <p:cNvSpPr txBox="1"/>
          <p:nvPr/>
        </p:nvSpPr>
        <p:spPr>
          <a:xfrm>
            <a:off x="6804870" y="2810062"/>
            <a:ext cx="4590151" cy="1107996"/>
          </a:xfrm>
          <a:prstGeom prst="rect">
            <a:avLst/>
          </a:prstGeom>
          <a:solidFill>
            <a:schemeClr val="accent2">
              <a:lumMod val="20000"/>
              <a:lumOff val="80000"/>
            </a:schemeClr>
          </a:solidFill>
        </p:spPr>
        <p:txBody>
          <a:bodyPr wrap="square" rtlCol="0">
            <a:spAutoFit/>
          </a:bodyPr>
          <a:lstStyle/>
          <a:p>
            <a:r>
              <a:rPr lang="en-US" sz="2200" b="1" u="sng" dirty="0" smtClean="0">
                <a:solidFill>
                  <a:schemeClr val="bg2">
                    <a:lumMod val="50000"/>
                  </a:schemeClr>
                </a:solidFill>
              </a:rPr>
              <a:t>Blueprint for Special Education and Multiple Pathways</a:t>
            </a:r>
          </a:p>
          <a:p>
            <a:endParaRPr lang="en-US" sz="2200" b="1" dirty="0" smtClean="0">
              <a:solidFill>
                <a:schemeClr val="bg2">
                  <a:lumMod val="50000"/>
                </a:schemeClr>
              </a:solidFill>
            </a:endParaRPr>
          </a:p>
        </p:txBody>
      </p:sp>
      <p:sp>
        <p:nvSpPr>
          <p:cNvPr id="10" name="TextBox 9"/>
          <p:cNvSpPr txBox="1"/>
          <p:nvPr/>
        </p:nvSpPr>
        <p:spPr>
          <a:xfrm>
            <a:off x="6804869" y="4186660"/>
            <a:ext cx="4590151" cy="1046440"/>
          </a:xfrm>
          <a:prstGeom prst="rect">
            <a:avLst/>
          </a:prstGeom>
          <a:solidFill>
            <a:schemeClr val="accent2">
              <a:lumMod val="20000"/>
              <a:lumOff val="80000"/>
            </a:schemeClr>
          </a:solidFill>
        </p:spPr>
        <p:txBody>
          <a:bodyPr wrap="square" rtlCol="0">
            <a:spAutoFit/>
          </a:bodyPr>
          <a:lstStyle/>
          <a:p>
            <a:r>
              <a:rPr lang="en-US" sz="2200" b="1" u="sng" dirty="0" smtClean="0">
                <a:solidFill>
                  <a:schemeClr val="bg2">
                    <a:lumMod val="50000"/>
                  </a:schemeClr>
                </a:solidFill>
              </a:rPr>
              <a:t>New Administrator Training </a:t>
            </a:r>
          </a:p>
          <a:p>
            <a:endParaRPr lang="en-US" sz="2200" b="1" dirty="0" smtClean="0">
              <a:solidFill>
                <a:schemeClr val="bg2">
                  <a:lumMod val="50000"/>
                </a:schemeClr>
              </a:solidFill>
            </a:endParaRPr>
          </a:p>
          <a:p>
            <a:endParaRPr lang="en-US" dirty="0"/>
          </a:p>
        </p:txBody>
      </p:sp>
    </p:spTree>
    <p:extLst>
      <p:ext uri="{BB962C8B-B14F-4D97-AF65-F5344CB8AC3E}">
        <p14:creationId xmlns:p14="http://schemas.microsoft.com/office/powerpoint/2010/main" val="40961261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bg/>
                                          </p:spTgt>
                                        </p:tgtEl>
                                        <p:attrNameLst>
                                          <p:attrName>style.visibility</p:attrName>
                                        </p:attrNameLst>
                                      </p:cBhvr>
                                      <p:to>
                                        <p:strVal val="visible"/>
                                      </p:to>
                                    </p:set>
                                    <p:anim calcmode="lin" valueType="num">
                                      <p:cBhvr additive="base">
                                        <p:cTn id="7" dur="500" fill="hold"/>
                                        <p:tgtEl>
                                          <p:spTgt spid="5">
                                            <p:bg/>
                                          </p:spTgt>
                                        </p:tgtEl>
                                        <p:attrNameLst>
                                          <p:attrName>ppt_x</p:attrName>
                                        </p:attrNameLst>
                                      </p:cBhvr>
                                      <p:tavLst>
                                        <p:tav tm="0">
                                          <p:val>
                                            <p:strVal val="#ppt_x"/>
                                          </p:val>
                                        </p:tav>
                                        <p:tav tm="100000">
                                          <p:val>
                                            <p:strVal val="#ppt_x"/>
                                          </p:val>
                                        </p:tav>
                                      </p:tavLst>
                                    </p:anim>
                                    <p:anim calcmode="lin" valueType="num">
                                      <p:cBhvr additive="base">
                                        <p:cTn id="8" dur="500" fill="hold"/>
                                        <p:tgtEl>
                                          <p:spTgt spid="5">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additive="base">
                                        <p:cTn id="31" dur="500" fill="hold"/>
                                        <p:tgtEl>
                                          <p:spTgt spid="8"/>
                                        </p:tgtEl>
                                        <p:attrNameLst>
                                          <p:attrName>ppt_x</p:attrName>
                                        </p:attrNameLst>
                                      </p:cBhvr>
                                      <p:tavLst>
                                        <p:tav tm="0">
                                          <p:val>
                                            <p:strVal val="#ppt_x"/>
                                          </p:val>
                                        </p:tav>
                                        <p:tav tm="100000">
                                          <p:val>
                                            <p:strVal val="#ppt_x"/>
                                          </p:val>
                                        </p:tav>
                                      </p:tavLst>
                                    </p:anim>
                                    <p:anim calcmode="lin" valueType="num">
                                      <p:cBhvr additive="base">
                                        <p:cTn id="3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 calcmode="lin" valueType="num">
                                      <p:cBhvr additive="base">
                                        <p:cTn id="37" dur="500" fill="hold"/>
                                        <p:tgtEl>
                                          <p:spTgt spid="9"/>
                                        </p:tgtEl>
                                        <p:attrNameLst>
                                          <p:attrName>ppt_x</p:attrName>
                                        </p:attrNameLst>
                                      </p:cBhvr>
                                      <p:tavLst>
                                        <p:tav tm="0">
                                          <p:val>
                                            <p:strVal val="#ppt_x"/>
                                          </p:val>
                                        </p:tav>
                                        <p:tav tm="100000">
                                          <p:val>
                                            <p:strVal val="#ppt_x"/>
                                          </p:val>
                                        </p:tav>
                                      </p:tavLst>
                                    </p:anim>
                                    <p:anim calcmode="lin" valueType="num">
                                      <p:cBhvr additive="base">
                                        <p:cTn id="3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0"/>
                                        </p:tgtEl>
                                        <p:attrNameLst>
                                          <p:attrName>style.visibility</p:attrName>
                                        </p:attrNameLst>
                                      </p:cBhvr>
                                      <p:to>
                                        <p:strVal val="visible"/>
                                      </p:to>
                                    </p:set>
                                    <p:anim calcmode="lin" valueType="num">
                                      <p:cBhvr additive="base">
                                        <p:cTn id="43" dur="500" fill="hold"/>
                                        <p:tgtEl>
                                          <p:spTgt spid="10"/>
                                        </p:tgtEl>
                                        <p:attrNameLst>
                                          <p:attrName>ppt_x</p:attrName>
                                        </p:attrNameLst>
                                      </p:cBhvr>
                                      <p:tavLst>
                                        <p:tav tm="0">
                                          <p:val>
                                            <p:strVal val="#ppt_x"/>
                                          </p:val>
                                        </p:tav>
                                        <p:tav tm="100000">
                                          <p:val>
                                            <p:strVal val="#ppt_x"/>
                                          </p:val>
                                        </p:tav>
                                      </p:tavLst>
                                    </p:anim>
                                    <p:anim calcmode="lin" valueType="num">
                                      <p:cBhvr additive="base">
                                        <p:cTn id="4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animBg="1"/>
      <p:bldP spid="3" grpId="0" animBg="1"/>
      <p:bldP spid="6" grpId="0" animBg="1"/>
      <p:bldP spid="7" grpId="0" animBg="1"/>
      <p:bldP spid="8" grpId="0" animBg="1"/>
      <p:bldP spid="9" grpId="0" animBg="1"/>
      <p:bldP spid="1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Why?</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34609033"/>
              </p:ext>
            </p:extLst>
          </p:nvPr>
        </p:nvGraphicFramePr>
        <p:xfrm>
          <a:off x="404736" y="1528768"/>
          <a:ext cx="11197652" cy="3871099"/>
        </p:xfrm>
        <a:graphic>
          <a:graphicData uri="http://schemas.openxmlformats.org/drawingml/2006/table">
            <a:tbl>
              <a:tblPr/>
              <a:tblGrid>
                <a:gridCol w="3753520">
                  <a:extLst>
                    <a:ext uri="{9D8B030D-6E8A-4147-A177-3AD203B41FA5}">
                      <a16:colId xmlns:a16="http://schemas.microsoft.com/office/drawing/2014/main" val="40505701"/>
                    </a:ext>
                  </a:extLst>
                </a:gridCol>
                <a:gridCol w="3722066">
                  <a:extLst>
                    <a:ext uri="{9D8B030D-6E8A-4147-A177-3AD203B41FA5}">
                      <a16:colId xmlns:a16="http://schemas.microsoft.com/office/drawing/2014/main" val="836876063"/>
                    </a:ext>
                  </a:extLst>
                </a:gridCol>
                <a:gridCol w="3722066">
                  <a:extLst>
                    <a:ext uri="{9D8B030D-6E8A-4147-A177-3AD203B41FA5}">
                      <a16:colId xmlns:a16="http://schemas.microsoft.com/office/drawing/2014/main" val="4285279264"/>
                    </a:ext>
                  </a:extLst>
                </a:gridCol>
              </a:tblGrid>
              <a:tr h="419829">
                <a:tc>
                  <a:txBody>
                    <a:bodyPr/>
                    <a:lstStyle/>
                    <a:p>
                      <a:r>
                        <a:rPr lang="en-US" sz="2800" dirty="0"/>
                        <a:t>Influence </a:t>
                      </a:r>
                    </a:p>
                  </a:txBody>
                  <a:tcPr marL="21157" marR="21157" marT="21157" marB="21157" anchor="ctr">
                    <a:lnL>
                      <a:noFill/>
                    </a:lnL>
                    <a:lnR>
                      <a:noFill/>
                    </a:lnR>
                    <a:lnT>
                      <a:noFill/>
                    </a:lnT>
                    <a:lnB>
                      <a:noFill/>
                    </a:lnB>
                    <a:solidFill>
                      <a:srgbClr val="8A8AC6"/>
                    </a:solidFill>
                  </a:tcPr>
                </a:tc>
                <a:tc>
                  <a:txBody>
                    <a:bodyPr/>
                    <a:lstStyle/>
                    <a:p>
                      <a:r>
                        <a:rPr lang="en-US" sz="2800"/>
                        <a:t>Effect Size </a:t>
                      </a:r>
                    </a:p>
                  </a:txBody>
                  <a:tcPr marL="21157" marR="21157" marT="21157" marB="21157" anchor="ctr">
                    <a:lnL>
                      <a:noFill/>
                    </a:lnL>
                    <a:lnR>
                      <a:noFill/>
                    </a:lnR>
                    <a:lnB>
                      <a:noFill/>
                    </a:lnB>
                    <a:solidFill>
                      <a:srgbClr val="8A8AC6"/>
                    </a:solidFill>
                  </a:tcPr>
                </a:tc>
                <a:tc>
                  <a:txBody>
                    <a:bodyPr/>
                    <a:lstStyle/>
                    <a:p>
                      <a:r>
                        <a:rPr lang="en-US" sz="2800" dirty="0"/>
                        <a:t>Source of Influence </a:t>
                      </a:r>
                    </a:p>
                  </a:txBody>
                  <a:tcPr marL="21157" marR="21157" marT="21157" marB="21157" anchor="ctr">
                    <a:lnL>
                      <a:noFill/>
                    </a:lnL>
                    <a:lnR>
                      <a:noFill/>
                    </a:lnR>
                    <a:lnB>
                      <a:noFill/>
                    </a:lnB>
                    <a:solidFill>
                      <a:srgbClr val="8A8AC6"/>
                    </a:solidFill>
                  </a:tcPr>
                </a:tc>
                <a:extLst>
                  <a:ext uri="{0D108BD9-81ED-4DB2-BD59-A6C34878D82A}">
                    <a16:rowId xmlns:a16="http://schemas.microsoft.com/office/drawing/2014/main" val="400718052"/>
                  </a:ext>
                </a:extLst>
              </a:tr>
              <a:tr h="419829">
                <a:tc>
                  <a:txBody>
                    <a:bodyPr/>
                    <a:lstStyle/>
                    <a:p>
                      <a:r>
                        <a:rPr lang="en-US" sz="2400" b="1" dirty="0">
                          <a:solidFill>
                            <a:schemeClr val="tx1"/>
                          </a:solidFill>
                          <a:hlinkClick r:id="rId2"/>
                        </a:rPr>
                        <a:t>Feedback</a:t>
                      </a:r>
                      <a:r>
                        <a:rPr lang="en-US" sz="2400" b="1" dirty="0">
                          <a:solidFill>
                            <a:schemeClr val="tx1"/>
                          </a:solidFill>
                        </a:rPr>
                        <a:t> </a:t>
                      </a:r>
                      <a:endParaRPr lang="en-US" sz="2400" dirty="0">
                        <a:solidFill>
                          <a:schemeClr val="tx1"/>
                        </a:solidFill>
                      </a:endParaRPr>
                    </a:p>
                  </a:txBody>
                  <a:tcPr marL="21157" marR="21157" marT="21157" marB="21157" anchor="ctr">
                    <a:lnL>
                      <a:noFill/>
                    </a:lnL>
                    <a:lnR>
                      <a:noFill/>
                    </a:lnR>
                    <a:lnT>
                      <a:noFill/>
                    </a:lnT>
                    <a:lnB>
                      <a:noFill/>
                    </a:lnB>
                    <a:solidFill>
                      <a:srgbClr val="C7CEFE"/>
                    </a:solidFill>
                  </a:tcPr>
                </a:tc>
                <a:tc>
                  <a:txBody>
                    <a:bodyPr/>
                    <a:lstStyle/>
                    <a:p>
                      <a:r>
                        <a:rPr lang="en-US" sz="2400">
                          <a:solidFill>
                            <a:schemeClr val="tx1"/>
                          </a:solidFill>
                        </a:rPr>
                        <a:t>1.13 </a:t>
                      </a:r>
                    </a:p>
                  </a:txBody>
                  <a:tcPr marL="21157" marR="21157" marT="21157" marB="21157" anchor="ctr">
                    <a:lnL>
                      <a:noFill/>
                    </a:lnL>
                    <a:lnR>
                      <a:noFill/>
                    </a:lnR>
                    <a:lnT>
                      <a:noFill/>
                    </a:lnT>
                    <a:lnB>
                      <a:noFill/>
                    </a:lnB>
                    <a:solidFill>
                      <a:srgbClr val="C7CEFE"/>
                    </a:solidFill>
                  </a:tcPr>
                </a:tc>
                <a:tc>
                  <a:txBody>
                    <a:bodyPr/>
                    <a:lstStyle/>
                    <a:p>
                      <a:r>
                        <a:rPr lang="en-US" sz="2400" dirty="0">
                          <a:solidFill>
                            <a:schemeClr val="tx1"/>
                          </a:solidFill>
                        </a:rPr>
                        <a:t>Teacher </a:t>
                      </a:r>
                    </a:p>
                  </a:txBody>
                  <a:tcPr marL="21157" marR="21157" marT="21157" marB="21157" anchor="ctr">
                    <a:lnL>
                      <a:noFill/>
                    </a:lnL>
                    <a:lnR>
                      <a:noFill/>
                    </a:lnR>
                    <a:lnT>
                      <a:noFill/>
                    </a:lnT>
                    <a:lnB>
                      <a:noFill/>
                    </a:lnB>
                    <a:solidFill>
                      <a:srgbClr val="C7CEFE"/>
                    </a:solidFill>
                  </a:tcPr>
                </a:tc>
                <a:extLst>
                  <a:ext uri="{0D108BD9-81ED-4DB2-BD59-A6C34878D82A}">
                    <a16:rowId xmlns:a16="http://schemas.microsoft.com/office/drawing/2014/main" val="1239248369"/>
                  </a:ext>
                </a:extLst>
              </a:tr>
              <a:tr h="419829">
                <a:tc>
                  <a:txBody>
                    <a:bodyPr/>
                    <a:lstStyle/>
                    <a:p>
                      <a:r>
                        <a:rPr lang="en-US" sz="2400" dirty="0">
                          <a:solidFill>
                            <a:schemeClr val="tx1"/>
                          </a:solidFill>
                          <a:hlinkClick r:id="rId3"/>
                        </a:rPr>
                        <a:t>Instructional quality </a:t>
                      </a:r>
                      <a:endParaRPr lang="en-US" sz="2400" dirty="0">
                        <a:solidFill>
                          <a:schemeClr val="tx1"/>
                        </a:solidFill>
                      </a:endParaRPr>
                    </a:p>
                  </a:txBody>
                  <a:tcPr marL="21157" marR="21157" marT="21157" marB="21157" anchor="ctr">
                    <a:lnL>
                      <a:noFill/>
                    </a:lnL>
                    <a:lnR>
                      <a:noFill/>
                    </a:lnR>
                    <a:lnT>
                      <a:noFill/>
                    </a:lnT>
                    <a:lnB>
                      <a:noFill/>
                    </a:lnB>
                    <a:solidFill>
                      <a:srgbClr val="C7CEFE"/>
                    </a:solidFill>
                  </a:tcPr>
                </a:tc>
                <a:tc>
                  <a:txBody>
                    <a:bodyPr/>
                    <a:lstStyle/>
                    <a:p>
                      <a:r>
                        <a:rPr lang="en-US" sz="2400">
                          <a:solidFill>
                            <a:schemeClr val="tx1"/>
                          </a:solidFill>
                        </a:rPr>
                        <a:t>1.00 </a:t>
                      </a:r>
                    </a:p>
                  </a:txBody>
                  <a:tcPr marL="21157" marR="21157" marT="21157" marB="21157">
                    <a:lnL>
                      <a:noFill/>
                    </a:lnL>
                    <a:lnR>
                      <a:noFill/>
                    </a:lnR>
                    <a:lnT>
                      <a:noFill/>
                    </a:lnT>
                    <a:lnB>
                      <a:noFill/>
                    </a:lnB>
                    <a:solidFill>
                      <a:srgbClr val="C7CEFE"/>
                    </a:solidFill>
                  </a:tcPr>
                </a:tc>
                <a:tc>
                  <a:txBody>
                    <a:bodyPr/>
                    <a:lstStyle/>
                    <a:p>
                      <a:r>
                        <a:rPr lang="en-US" sz="2400">
                          <a:solidFill>
                            <a:schemeClr val="tx1"/>
                          </a:solidFill>
                        </a:rPr>
                        <a:t>Teacher </a:t>
                      </a:r>
                    </a:p>
                  </a:txBody>
                  <a:tcPr marL="21157" marR="21157" marT="21157" marB="21157" anchor="ctr">
                    <a:lnL>
                      <a:noFill/>
                    </a:lnL>
                    <a:lnR>
                      <a:noFill/>
                    </a:lnR>
                    <a:lnT>
                      <a:noFill/>
                    </a:lnT>
                    <a:lnB>
                      <a:noFill/>
                    </a:lnB>
                    <a:solidFill>
                      <a:srgbClr val="C7CEFE"/>
                    </a:solidFill>
                  </a:tcPr>
                </a:tc>
                <a:extLst>
                  <a:ext uri="{0D108BD9-81ED-4DB2-BD59-A6C34878D82A}">
                    <a16:rowId xmlns:a16="http://schemas.microsoft.com/office/drawing/2014/main" val="2389724237"/>
                  </a:ext>
                </a:extLst>
              </a:tr>
              <a:tr h="419829">
                <a:tc>
                  <a:txBody>
                    <a:bodyPr/>
                    <a:lstStyle/>
                    <a:p>
                      <a:r>
                        <a:rPr lang="en-US" sz="2400" dirty="0">
                          <a:solidFill>
                            <a:schemeClr val="tx1"/>
                          </a:solidFill>
                          <a:hlinkClick r:id="rId4"/>
                        </a:rPr>
                        <a:t>Direct instruction </a:t>
                      </a:r>
                      <a:endParaRPr lang="en-US" sz="2400" dirty="0">
                        <a:solidFill>
                          <a:schemeClr val="tx1"/>
                        </a:solidFill>
                      </a:endParaRPr>
                    </a:p>
                  </a:txBody>
                  <a:tcPr marL="21157" marR="21157" marT="21157" marB="21157" anchor="ctr">
                    <a:lnL>
                      <a:noFill/>
                    </a:lnL>
                    <a:lnR>
                      <a:noFill/>
                    </a:lnR>
                    <a:lnT>
                      <a:noFill/>
                    </a:lnT>
                    <a:lnB>
                      <a:noFill/>
                    </a:lnB>
                    <a:solidFill>
                      <a:srgbClr val="C7CEFE"/>
                    </a:solidFill>
                  </a:tcPr>
                </a:tc>
                <a:tc>
                  <a:txBody>
                    <a:bodyPr/>
                    <a:lstStyle/>
                    <a:p>
                      <a:r>
                        <a:rPr lang="en-US" sz="2400">
                          <a:solidFill>
                            <a:schemeClr val="tx1"/>
                          </a:solidFill>
                        </a:rPr>
                        <a:t>.82 </a:t>
                      </a:r>
                    </a:p>
                  </a:txBody>
                  <a:tcPr marL="21157" marR="21157" marT="21157" marB="21157">
                    <a:lnL>
                      <a:noFill/>
                    </a:lnL>
                    <a:lnR>
                      <a:noFill/>
                    </a:lnR>
                    <a:lnT>
                      <a:noFill/>
                    </a:lnT>
                    <a:lnB>
                      <a:noFill/>
                    </a:lnB>
                    <a:solidFill>
                      <a:srgbClr val="C7CEFE"/>
                    </a:solidFill>
                  </a:tcPr>
                </a:tc>
                <a:tc>
                  <a:txBody>
                    <a:bodyPr/>
                    <a:lstStyle/>
                    <a:p>
                      <a:r>
                        <a:rPr lang="en-US" sz="2400">
                          <a:solidFill>
                            <a:schemeClr val="tx1"/>
                          </a:solidFill>
                        </a:rPr>
                        <a:t>Teacher </a:t>
                      </a:r>
                    </a:p>
                  </a:txBody>
                  <a:tcPr marL="21157" marR="21157" marT="21157" marB="21157" anchor="ctr">
                    <a:lnL>
                      <a:noFill/>
                    </a:lnL>
                    <a:lnR>
                      <a:noFill/>
                    </a:lnR>
                    <a:lnT>
                      <a:noFill/>
                    </a:lnT>
                    <a:lnB>
                      <a:noFill/>
                    </a:lnB>
                    <a:solidFill>
                      <a:srgbClr val="C7CEFE"/>
                    </a:solidFill>
                  </a:tcPr>
                </a:tc>
                <a:extLst>
                  <a:ext uri="{0D108BD9-81ED-4DB2-BD59-A6C34878D82A}">
                    <a16:rowId xmlns:a16="http://schemas.microsoft.com/office/drawing/2014/main" val="4195786345"/>
                  </a:ext>
                </a:extLst>
              </a:tr>
              <a:tr h="419829">
                <a:tc>
                  <a:txBody>
                    <a:bodyPr/>
                    <a:lstStyle/>
                    <a:p>
                      <a:r>
                        <a:rPr lang="en-US" sz="2400" dirty="0">
                          <a:solidFill>
                            <a:schemeClr val="tx1"/>
                          </a:solidFill>
                          <a:hlinkClick r:id="rId5"/>
                        </a:rPr>
                        <a:t>Remediation/feedback </a:t>
                      </a:r>
                      <a:endParaRPr lang="en-US" sz="2400" dirty="0">
                        <a:solidFill>
                          <a:schemeClr val="tx1"/>
                        </a:solidFill>
                      </a:endParaRPr>
                    </a:p>
                  </a:txBody>
                  <a:tcPr marL="21157" marR="21157" marT="21157" marB="21157" anchor="ctr">
                    <a:lnL>
                      <a:noFill/>
                    </a:lnL>
                    <a:lnR>
                      <a:noFill/>
                    </a:lnR>
                    <a:lnT>
                      <a:noFill/>
                    </a:lnT>
                    <a:lnB>
                      <a:noFill/>
                    </a:lnB>
                    <a:solidFill>
                      <a:srgbClr val="C7CEFE"/>
                    </a:solidFill>
                  </a:tcPr>
                </a:tc>
                <a:tc>
                  <a:txBody>
                    <a:bodyPr/>
                    <a:lstStyle/>
                    <a:p>
                      <a:r>
                        <a:rPr lang="en-US" sz="2400">
                          <a:solidFill>
                            <a:schemeClr val="tx1"/>
                          </a:solidFill>
                        </a:rPr>
                        <a:t>.65 </a:t>
                      </a:r>
                    </a:p>
                  </a:txBody>
                  <a:tcPr marL="21157" marR="21157" marT="21157" marB="21157" anchor="ctr">
                    <a:lnL>
                      <a:noFill/>
                    </a:lnL>
                    <a:lnR>
                      <a:noFill/>
                    </a:lnR>
                    <a:lnT>
                      <a:noFill/>
                    </a:lnT>
                    <a:lnB>
                      <a:noFill/>
                    </a:lnB>
                    <a:solidFill>
                      <a:srgbClr val="C7CEFE"/>
                    </a:solidFill>
                  </a:tcPr>
                </a:tc>
                <a:tc>
                  <a:txBody>
                    <a:bodyPr/>
                    <a:lstStyle/>
                    <a:p>
                      <a:r>
                        <a:rPr lang="en-US" sz="2400">
                          <a:solidFill>
                            <a:schemeClr val="tx1"/>
                          </a:solidFill>
                        </a:rPr>
                        <a:t>Teacher </a:t>
                      </a:r>
                    </a:p>
                  </a:txBody>
                  <a:tcPr marL="21157" marR="21157" marT="21157" marB="21157" anchor="ctr">
                    <a:lnL>
                      <a:noFill/>
                    </a:lnL>
                    <a:lnR>
                      <a:noFill/>
                    </a:lnR>
                    <a:lnT>
                      <a:noFill/>
                    </a:lnT>
                    <a:lnB>
                      <a:noFill/>
                    </a:lnB>
                    <a:solidFill>
                      <a:srgbClr val="C7CEFE"/>
                    </a:solidFill>
                  </a:tcPr>
                </a:tc>
                <a:extLst>
                  <a:ext uri="{0D108BD9-81ED-4DB2-BD59-A6C34878D82A}">
                    <a16:rowId xmlns:a16="http://schemas.microsoft.com/office/drawing/2014/main" val="3407122007"/>
                  </a:ext>
                </a:extLst>
              </a:tr>
              <a:tr h="419829">
                <a:tc>
                  <a:txBody>
                    <a:bodyPr/>
                    <a:lstStyle/>
                    <a:p>
                      <a:r>
                        <a:rPr lang="en-US" sz="2400" dirty="0">
                          <a:solidFill>
                            <a:schemeClr val="tx1"/>
                          </a:solidFill>
                          <a:hlinkClick r:id="rId6"/>
                        </a:rPr>
                        <a:t>Student's disposition to learn </a:t>
                      </a:r>
                      <a:endParaRPr lang="en-US" sz="2400" dirty="0">
                        <a:solidFill>
                          <a:schemeClr val="tx1"/>
                        </a:solidFill>
                      </a:endParaRPr>
                    </a:p>
                  </a:txBody>
                  <a:tcPr marL="21157" marR="21157" marT="21157" marB="21157" anchor="ctr">
                    <a:lnL>
                      <a:noFill/>
                    </a:lnL>
                    <a:lnR>
                      <a:noFill/>
                    </a:lnR>
                    <a:lnT>
                      <a:noFill/>
                    </a:lnT>
                    <a:lnB>
                      <a:noFill/>
                    </a:lnB>
                    <a:solidFill>
                      <a:srgbClr val="C7CEFE"/>
                    </a:solidFill>
                  </a:tcPr>
                </a:tc>
                <a:tc>
                  <a:txBody>
                    <a:bodyPr/>
                    <a:lstStyle/>
                    <a:p>
                      <a:r>
                        <a:rPr lang="en-US" sz="2400">
                          <a:solidFill>
                            <a:schemeClr val="tx1"/>
                          </a:solidFill>
                        </a:rPr>
                        <a:t>.61 </a:t>
                      </a:r>
                    </a:p>
                  </a:txBody>
                  <a:tcPr marL="21157" marR="21157" marT="21157" marB="21157">
                    <a:lnL>
                      <a:noFill/>
                    </a:lnL>
                    <a:lnR>
                      <a:noFill/>
                    </a:lnR>
                    <a:lnT>
                      <a:noFill/>
                    </a:lnT>
                    <a:lnB>
                      <a:noFill/>
                    </a:lnB>
                    <a:solidFill>
                      <a:srgbClr val="C7CEFE"/>
                    </a:solidFill>
                  </a:tcPr>
                </a:tc>
                <a:tc>
                  <a:txBody>
                    <a:bodyPr/>
                    <a:lstStyle/>
                    <a:p>
                      <a:r>
                        <a:rPr lang="en-US" sz="2400" dirty="0">
                          <a:solidFill>
                            <a:schemeClr val="tx1"/>
                          </a:solidFill>
                        </a:rPr>
                        <a:t>Student </a:t>
                      </a:r>
                    </a:p>
                  </a:txBody>
                  <a:tcPr marL="21157" marR="21157" marT="21157" marB="21157" anchor="ctr">
                    <a:lnL>
                      <a:noFill/>
                    </a:lnL>
                    <a:lnR>
                      <a:noFill/>
                    </a:lnR>
                    <a:lnT>
                      <a:noFill/>
                    </a:lnT>
                    <a:lnB>
                      <a:noFill/>
                    </a:lnB>
                    <a:solidFill>
                      <a:srgbClr val="C7CEFE"/>
                    </a:solidFill>
                  </a:tcPr>
                </a:tc>
                <a:extLst>
                  <a:ext uri="{0D108BD9-81ED-4DB2-BD59-A6C34878D82A}">
                    <a16:rowId xmlns:a16="http://schemas.microsoft.com/office/drawing/2014/main" val="4050719476"/>
                  </a:ext>
                </a:extLst>
              </a:tr>
              <a:tr h="419829">
                <a:tc>
                  <a:txBody>
                    <a:bodyPr/>
                    <a:lstStyle/>
                    <a:p>
                      <a:r>
                        <a:rPr lang="en-US" sz="2400" u="sng" dirty="0">
                          <a:solidFill>
                            <a:srgbClr val="7030A0"/>
                          </a:solidFill>
                        </a:rPr>
                        <a:t>Class environment</a:t>
                      </a:r>
                    </a:p>
                  </a:txBody>
                  <a:tcPr marL="21157" marR="21157" marT="21157" marB="21157" anchor="ctr">
                    <a:lnL>
                      <a:noFill/>
                    </a:lnL>
                    <a:lnR>
                      <a:noFill/>
                    </a:lnR>
                    <a:lnT>
                      <a:noFill/>
                    </a:lnT>
                    <a:lnB>
                      <a:noFill/>
                    </a:lnB>
                    <a:solidFill>
                      <a:srgbClr val="CEDFFB"/>
                    </a:solidFill>
                  </a:tcPr>
                </a:tc>
                <a:tc>
                  <a:txBody>
                    <a:bodyPr/>
                    <a:lstStyle/>
                    <a:p>
                      <a:r>
                        <a:rPr lang="en-US" sz="2400">
                          <a:solidFill>
                            <a:schemeClr val="tx1"/>
                          </a:solidFill>
                        </a:rPr>
                        <a:t>.56 </a:t>
                      </a:r>
                    </a:p>
                  </a:txBody>
                  <a:tcPr marL="21157" marR="21157" marT="21157" marB="21157">
                    <a:lnL>
                      <a:noFill/>
                    </a:lnL>
                    <a:lnR>
                      <a:noFill/>
                    </a:lnR>
                    <a:lnT>
                      <a:noFill/>
                    </a:lnT>
                    <a:lnB>
                      <a:noFill/>
                    </a:lnB>
                    <a:solidFill>
                      <a:srgbClr val="CEDFFB"/>
                    </a:solidFill>
                  </a:tcPr>
                </a:tc>
                <a:tc>
                  <a:txBody>
                    <a:bodyPr/>
                    <a:lstStyle/>
                    <a:p>
                      <a:r>
                        <a:rPr lang="en-US" sz="2400">
                          <a:solidFill>
                            <a:schemeClr val="tx1"/>
                          </a:solidFill>
                        </a:rPr>
                        <a:t>Teacher </a:t>
                      </a:r>
                    </a:p>
                  </a:txBody>
                  <a:tcPr marL="21157" marR="21157" marT="21157" marB="21157" anchor="ctr">
                    <a:lnL>
                      <a:noFill/>
                    </a:lnL>
                    <a:lnR>
                      <a:noFill/>
                    </a:lnR>
                    <a:lnT>
                      <a:noFill/>
                    </a:lnT>
                    <a:lnB>
                      <a:noFill/>
                    </a:lnB>
                    <a:solidFill>
                      <a:srgbClr val="CEDFFB"/>
                    </a:solidFill>
                  </a:tcPr>
                </a:tc>
                <a:extLst>
                  <a:ext uri="{0D108BD9-81ED-4DB2-BD59-A6C34878D82A}">
                    <a16:rowId xmlns:a16="http://schemas.microsoft.com/office/drawing/2014/main" val="206647529"/>
                  </a:ext>
                </a:extLst>
              </a:tr>
              <a:tr h="419829">
                <a:tc>
                  <a:txBody>
                    <a:bodyPr/>
                    <a:lstStyle/>
                    <a:p>
                      <a:r>
                        <a:rPr lang="en-US" sz="2400" dirty="0">
                          <a:solidFill>
                            <a:schemeClr val="tx1"/>
                          </a:solidFill>
                          <a:hlinkClick r:id="rId7"/>
                        </a:rPr>
                        <a:t>Challenge of Goals</a:t>
                      </a:r>
                      <a:r>
                        <a:rPr lang="en-US" sz="2400" dirty="0">
                          <a:solidFill>
                            <a:schemeClr val="tx1"/>
                          </a:solidFill>
                        </a:rPr>
                        <a:t> </a:t>
                      </a:r>
                    </a:p>
                  </a:txBody>
                  <a:tcPr marL="21157" marR="21157" marT="21157" marB="21157" anchor="ctr">
                    <a:lnL>
                      <a:noFill/>
                    </a:lnL>
                    <a:lnR>
                      <a:noFill/>
                    </a:lnR>
                    <a:lnT>
                      <a:noFill/>
                    </a:lnT>
                    <a:lnB>
                      <a:noFill/>
                    </a:lnB>
                    <a:solidFill>
                      <a:srgbClr val="CEDFFB"/>
                    </a:solidFill>
                  </a:tcPr>
                </a:tc>
                <a:tc>
                  <a:txBody>
                    <a:bodyPr/>
                    <a:lstStyle/>
                    <a:p>
                      <a:r>
                        <a:rPr lang="en-US" sz="2400">
                          <a:solidFill>
                            <a:schemeClr val="tx1"/>
                          </a:solidFill>
                        </a:rPr>
                        <a:t>.52 </a:t>
                      </a:r>
                    </a:p>
                  </a:txBody>
                  <a:tcPr marL="21157" marR="21157" marT="21157" marB="21157" anchor="ctr">
                    <a:lnL>
                      <a:noFill/>
                    </a:lnL>
                    <a:lnR>
                      <a:noFill/>
                    </a:lnR>
                    <a:lnT>
                      <a:noFill/>
                    </a:lnT>
                    <a:lnB>
                      <a:noFill/>
                    </a:lnB>
                    <a:solidFill>
                      <a:srgbClr val="CEDFFB"/>
                    </a:solidFill>
                  </a:tcPr>
                </a:tc>
                <a:tc>
                  <a:txBody>
                    <a:bodyPr/>
                    <a:lstStyle/>
                    <a:p>
                      <a:r>
                        <a:rPr lang="en-US" sz="2400">
                          <a:solidFill>
                            <a:schemeClr val="tx1"/>
                          </a:solidFill>
                        </a:rPr>
                        <a:t>Teacher </a:t>
                      </a:r>
                    </a:p>
                  </a:txBody>
                  <a:tcPr marL="21157" marR="21157" marT="21157" marB="21157" anchor="ctr">
                    <a:lnL>
                      <a:noFill/>
                    </a:lnL>
                    <a:lnR>
                      <a:noFill/>
                    </a:lnR>
                    <a:lnT>
                      <a:noFill/>
                    </a:lnT>
                    <a:lnB>
                      <a:noFill/>
                    </a:lnB>
                    <a:solidFill>
                      <a:srgbClr val="CEDFFB"/>
                    </a:solidFill>
                  </a:tcPr>
                </a:tc>
                <a:extLst>
                  <a:ext uri="{0D108BD9-81ED-4DB2-BD59-A6C34878D82A}">
                    <a16:rowId xmlns:a16="http://schemas.microsoft.com/office/drawing/2014/main" val="410470099"/>
                  </a:ext>
                </a:extLst>
              </a:tr>
              <a:tr h="463262">
                <a:tc>
                  <a:txBody>
                    <a:bodyPr/>
                    <a:lstStyle/>
                    <a:p>
                      <a:r>
                        <a:rPr lang="en-US" sz="2400" dirty="0">
                          <a:solidFill>
                            <a:schemeClr val="tx1"/>
                          </a:solidFill>
                          <a:hlinkClick r:id="rId8"/>
                        </a:rPr>
                        <a:t>Questioning</a:t>
                      </a:r>
                      <a:r>
                        <a:rPr lang="en-US" sz="2400" dirty="0">
                          <a:solidFill>
                            <a:schemeClr val="tx1"/>
                          </a:solidFill>
                        </a:rPr>
                        <a:t> </a:t>
                      </a:r>
                    </a:p>
                  </a:txBody>
                  <a:tcPr marL="21157" marR="21157" marT="21157" marB="21157">
                    <a:lnL>
                      <a:noFill/>
                    </a:lnL>
                    <a:lnR>
                      <a:noFill/>
                    </a:lnR>
                    <a:lnT>
                      <a:noFill/>
                    </a:lnT>
                    <a:lnB>
                      <a:noFill/>
                    </a:lnB>
                    <a:solidFill>
                      <a:srgbClr val="CEDFFB"/>
                    </a:solidFill>
                  </a:tcPr>
                </a:tc>
                <a:tc>
                  <a:txBody>
                    <a:bodyPr/>
                    <a:lstStyle/>
                    <a:p>
                      <a:r>
                        <a:rPr lang="en-US" sz="2400" dirty="0" smtClean="0">
                          <a:solidFill>
                            <a:schemeClr val="tx1"/>
                          </a:solidFill>
                        </a:rPr>
                        <a:t>.41</a:t>
                      </a:r>
                      <a:endParaRPr lang="en-US" sz="2400" dirty="0">
                        <a:solidFill>
                          <a:schemeClr val="tx1"/>
                        </a:solidFill>
                      </a:endParaRPr>
                    </a:p>
                  </a:txBody>
                  <a:tcPr marL="67704" marR="67704" marT="33852" marB="33852">
                    <a:lnL>
                      <a:noFill/>
                    </a:lnL>
                    <a:lnT>
                      <a:noFill/>
                    </a:lnT>
                    <a:solidFill>
                      <a:schemeClr val="accent3">
                        <a:lumMod val="20000"/>
                        <a:lumOff val="80000"/>
                      </a:schemeClr>
                    </a:solidFill>
                  </a:tcPr>
                </a:tc>
                <a:tc>
                  <a:txBody>
                    <a:bodyPr/>
                    <a:lstStyle/>
                    <a:p>
                      <a:r>
                        <a:rPr lang="en-US" sz="2400" dirty="0" smtClean="0">
                          <a:solidFill>
                            <a:schemeClr val="tx1"/>
                          </a:solidFill>
                        </a:rPr>
                        <a:t>Teacher</a:t>
                      </a:r>
                      <a:endParaRPr lang="en-US" sz="2400" dirty="0">
                        <a:solidFill>
                          <a:schemeClr val="tx1"/>
                        </a:solidFill>
                      </a:endParaRPr>
                    </a:p>
                  </a:txBody>
                  <a:tcPr marL="67704" marR="67704" marT="33852" marB="33852">
                    <a:lnT>
                      <a:noFill/>
                    </a:lnT>
                    <a:solidFill>
                      <a:schemeClr val="accent3">
                        <a:lumMod val="20000"/>
                        <a:lumOff val="80000"/>
                      </a:schemeClr>
                    </a:solidFill>
                  </a:tcPr>
                </a:tc>
                <a:extLst>
                  <a:ext uri="{0D108BD9-81ED-4DB2-BD59-A6C34878D82A}">
                    <a16:rowId xmlns:a16="http://schemas.microsoft.com/office/drawing/2014/main" val="3973004791"/>
                  </a:ext>
                </a:extLst>
              </a:tr>
            </a:tbl>
          </a:graphicData>
        </a:graphic>
      </p:graphicFrame>
    </p:spTree>
    <p:extLst>
      <p:ext uri="{BB962C8B-B14F-4D97-AF65-F5344CB8AC3E}">
        <p14:creationId xmlns:p14="http://schemas.microsoft.com/office/powerpoint/2010/main" val="3571362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Series</a:t>
            </a:r>
            <a:endParaRPr lang="en-US" dirty="0"/>
          </a:p>
        </p:txBody>
      </p:sp>
      <p:sp>
        <p:nvSpPr>
          <p:cNvPr id="3" name="Content Placeholder 2"/>
          <p:cNvSpPr>
            <a:spLocks noGrp="1"/>
          </p:cNvSpPr>
          <p:nvPr>
            <p:ph sz="quarter" idx="1"/>
          </p:nvPr>
        </p:nvSpPr>
        <p:spPr>
          <a:xfrm>
            <a:off x="1143000" y="1800225"/>
            <a:ext cx="9872871" cy="4295775"/>
          </a:xfrm>
        </p:spPr>
        <p:txBody>
          <a:bodyPr/>
          <a:lstStyle/>
          <a:p>
            <a:r>
              <a:rPr lang="en-US" b="1" u="sng" dirty="0" smtClean="0"/>
              <a:t>Student Engagement </a:t>
            </a:r>
            <a:r>
              <a:rPr lang="en-US" dirty="0" smtClean="0"/>
              <a:t>: Neural Fatigue, Interrelated Neural Systems, </a:t>
            </a:r>
            <a:r>
              <a:rPr lang="en-US" dirty="0" smtClean="0">
                <a:solidFill>
                  <a:srgbClr val="C00000"/>
                </a:solidFill>
              </a:rPr>
              <a:t>(Danielson 3C)</a:t>
            </a:r>
          </a:p>
          <a:p>
            <a:r>
              <a:rPr lang="en-US" b="1" u="sng" dirty="0" smtClean="0"/>
              <a:t>Managing Classrooms </a:t>
            </a:r>
            <a:r>
              <a:rPr lang="en-US" dirty="0" smtClean="0"/>
              <a:t>: Disruptions, behavior </a:t>
            </a:r>
            <a:r>
              <a:rPr lang="en-US" dirty="0"/>
              <a:t>m</a:t>
            </a:r>
            <a:r>
              <a:rPr lang="en-US" dirty="0" smtClean="0"/>
              <a:t>anagement, setting limits, </a:t>
            </a:r>
            <a:r>
              <a:rPr lang="en-US" dirty="0" smtClean="0">
                <a:solidFill>
                  <a:srgbClr val="C00000"/>
                </a:solidFill>
              </a:rPr>
              <a:t>(Danielson 2 and 3A)</a:t>
            </a:r>
          </a:p>
          <a:p>
            <a:r>
              <a:rPr lang="en-US" b="1" u="sng" dirty="0" smtClean="0"/>
              <a:t>Communicating with Students </a:t>
            </a:r>
            <a:r>
              <a:rPr lang="en-US" dirty="0" smtClean="0"/>
              <a:t>: Expectations, directions, written/oral language, </a:t>
            </a:r>
            <a:r>
              <a:rPr lang="en-US" dirty="0" smtClean="0">
                <a:solidFill>
                  <a:srgbClr val="C00000"/>
                </a:solidFill>
              </a:rPr>
              <a:t>(Danielson 3A)</a:t>
            </a:r>
          </a:p>
          <a:p>
            <a:r>
              <a:rPr lang="en-US" b="1" u="sng" dirty="0" smtClean="0"/>
              <a:t>Questioning and Discussion </a:t>
            </a:r>
            <a:r>
              <a:rPr lang="en-US" dirty="0" smtClean="0"/>
              <a:t>: Level of questions, wait time, discussion, </a:t>
            </a:r>
            <a:r>
              <a:rPr lang="en-US" dirty="0" smtClean="0">
                <a:solidFill>
                  <a:srgbClr val="C00000"/>
                </a:solidFill>
              </a:rPr>
              <a:t>(Danielson 3B)</a:t>
            </a:r>
          </a:p>
          <a:p>
            <a:r>
              <a:rPr lang="en-US" b="1" u="sng" dirty="0" smtClean="0"/>
              <a:t>Special Education and Pathways: </a:t>
            </a:r>
            <a:r>
              <a:rPr lang="en-US" dirty="0" smtClean="0"/>
              <a:t>Blueprint, Multiple Pathways </a:t>
            </a:r>
            <a:r>
              <a:rPr lang="en-US" dirty="0" smtClean="0">
                <a:solidFill>
                  <a:srgbClr val="C00000"/>
                </a:solidFill>
              </a:rPr>
              <a:t>(Danielson 1 b-d, 4b,c)</a:t>
            </a:r>
          </a:p>
        </p:txBody>
      </p:sp>
    </p:spTree>
    <p:extLst>
      <p:ext uri="{BB962C8B-B14F-4D97-AF65-F5344CB8AC3E}">
        <p14:creationId xmlns:p14="http://schemas.microsoft.com/office/powerpoint/2010/main" val="2987497686"/>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2.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3.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4.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5.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heme/theme1.xml><?xml version="1.0" encoding="utf-8"?>
<a:theme xmlns:a="http://schemas.openxmlformats.org/drawingml/2006/main" name="Basis">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D9D01AC2-EE7D-4E49-99EE-8E62E4E7E8A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TM02900722[[fn=Ion Boardroom]]</Template>
  <TotalTime>327</TotalTime>
  <Words>747</Words>
  <Application>Microsoft Office PowerPoint</Application>
  <PresentationFormat>Widescreen</PresentationFormat>
  <Paragraphs>116</Paragraphs>
  <Slides>13</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Calibri</vt:lpstr>
      <vt:lpstr>Corbel</vt:lpstr>
      <vt:lpstr>Roboto</vt:lpstr>
      <vt:lpstr>Basis</vt:lpstr>
      <vt:lpstr>PowerPoint Presentation</vt:lpstr>
      <vt:lpstr>Year 1 – 3: Compliance</vt:lpstr>
      <vt:lpstr>Year 1 2012 - 2013 </vt:lpstr>
      <vt:lpstr>Year 2 2013 - 2014 </vt:lpstr>
      <vt:lpstr>Year 3 2014 - 2015 </vt:lpstr>
      <vt:lpstr>Evaluating Best Practice and Research</vt:lpstr>
      <vt:lpstr>Year 4 2015 - 2016</vt:lpstr>
      <vt:lpstr>Why?</vt:lpstr>
      <vt:lpstr>The Series</vt:lpstr>
      <vt:lpstr>PowerPoint Presentation</vt:lpstr>
      <vt:lpstr>Question: </vt:lpstr>
      <vt:lpstr>PowerPoint Presentation</vt:lpstr>
      <vt:lpstr>http://e1badmin.weebly.com/</vt:lpstr>
    </vt:vector>
  </TitlesOfParts>
  <Company>E1B</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Karches, Jessica</dc:creator>
  <cp:lastModifiedBy>Karches, Jessica</cp:lastModifiedBy>
  <cp:revision>20</cp:revision>
  <dcterms:created xsi:type="dcterms:W3CDTF">2016-04-22T18:31:28Z</dcterms:created>
  <dcterms:modified xsi:type="dcterms:W3CDTF">2016-05-17T00:12:03Z</dcterms:modified>
</cp:coreProperties>
</file>