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2" r:id="rId3"/>
    <p:sldId id="262" r:id="rId4"/>
    <p:sldId id="263" r:id="rId5"/>
    <p:sldId id="261" r:id="rId6"/>
    <p:sldId id="266" r:id="rId7"/>
    <p:sldId id="264" r:id="rId8"/>
    <p:sldId id="265" r:id="rId9"/>
    <p:sldId id="269" r:id="rId10"/>
    <p:sldId id="267" r:id="rId11"/>
    <p:sldId id="268" r:id="rId12"/>
    <p:sldId id="274" r:id="rId13"/>
    <p:sldId id="270" r:id="rId14"/>
    <p:sldId id="257" r:id="rId15"/>
    <p:sldId id="271" r:id="rId16"/>
    <p:sldId id="259" r:id="rId17"/>
    <p:sldId id="275" r:id="rId18"/>
    <p:sldId id="260" r:id="rId19"/>
    <p:sldId id="273"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55E5C-F718-4EFD-B133-F71CDE6A948F}" type="datetimeFigureOut">
              <a:rPr lang="en-US" smtClean="0"/>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6EA4B-9594-42DE-A95C-B0E19F9B4A6E}" type="slidenum">
              <a:rPr lang="en-US" smtClean="0"/>
              <a:t>‹#›</a:t>
            </a:fld>
            <a:endParaRPr lang="en-US"/>
          </a:p>
        </p:txBody>
      </p:sp>
    </p:spTree>
    <p:extLst>
      <p:ext uri="{BB962C8B-B14F-4D97-AF65-F5344CB8AC3E}">
        <p14:creationId xmlns:p14="http://schemas.microsoft.com/office/powerpoint/2010/main" val="276656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STEAM acronym</a:t>
            </a:r>
            <a:r>
              <a:rPr lang="en-US" baseline="0" dirty="0" smtClean="0"/>
              <a:t> </a:t>
            </a:r>
          </a:p>
          <a:p>
            <a:r>
              <a:rPr lang="en-US" baseline="0" dirty="0" smtClean="0"/>
              <a:t>Why to admins need time to collaborate?  They need to know the goal to help create the community partnerships</a:t>
            </a:r>
          </a:p>
          <a:p>
            <a:r>
              <a:rPr lang="en-US" baseline="0" dirty="0" smtClean="0"/>
              <a:t>Be honest with the barriers for STEAM, money/ materials, time, storage, </a:t>
            </a:r>
            <a:r>
              <a:rPr lang="en-US" baseline="0" dirty="0" err="1" smtClean="0"/>
              <a:t>pd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D6EA4B-9594-42DE-A95C-B0E19F9B4A6E}" type="slidenum">
              <a:rPr lang="en-US" smtClean="0"/>
              <a:t>5</a:t>
            </a:fld>
            <a:endParaRPr lang="en-US"/>
          </a:p>
        </p:txBody>
      </p:sp>
    </p:spTree>
    <p:extLst>
      <p:ext uri="{BB962C8B-B14F-4D97-AF65-F5344CB8AC3E}">
        <p14:creationId xmlns:p14="http://schemas.microsoft.com/office/powerpoint/2010/main" val="32851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 this, then hand out the standards sheet for the lesson.  Note out loud that everyone in the room may have more familiarity with certain standard sets than others and there are more than one </a:t>
            </a:r>
            <a:r>
              <a:rPr lang="en-US" baseline="0" smtClean="0"/>
              <a:t>right answer.  </a:t>
            </a:r>
          </a:p>
          <a:p>
            <a:endParaRPr lang="en-US" dirty="0"/>
          </a:p>
        </p:txBody>
      </p:sp>
      <p:sp>
        <p:nvSpPr>
          <p:cNvPr id="4" name="Slide Number Placeholder 3"/>
          <p:cNvSpPr>
            <a:spLocks noGrp="1"/>
          </p:cNvSpPr>
          <p:nvPr>
            <p:ph type="sldNum" sz="quarter" idx="10"/>
          </p:nvPr>
        </p:nvSpPr>
        <p:spPr/>
        <p:txBody>
          <a:bodyPr/>
          <a:lstStyle/>
          <a:p>
            <a:fld id="{96D6EA4B-9594-42DE-A95C-B0E19F9B4A6E}" type="slidenum">
              <a:rPr lang="en-US" smtClean="0"/>
              <a:t>11</a:t>
            </a:fld>
            <a:endParaRPr lang="en-US"/>
          </a:p>
        </p:txBody>
      </p:sp>
    </p:spTree>
    <p:extLst>
      <p:ext uri="{BB962C8B-B14F-4D97-AF65-F5344CB8AC3E}">
        <p14:creationId xmlns:p14="http://schemas.microsoft.com/office/powerpoint/2010/main" val="221923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could take the “jot thoughts” activity and place them on the chart for student capabilities vs. 21</a:t>
            </a:r>
            <a:r>
              <a:rPr lang="en-US" baseline="30000" dirty="0" smtClean="0"/>
              <a:t>st</a:t>
            </a:r>
            <a:r>
              <a:rPr lang="en-US" baseline="0" dirty="0" smtClean="0"/>
              <a:t> century skills.  </a:t>
            </a:r>
            <a:endParaRPr lang="en-US" dirty="0"/>
          </a:p>
        </p:txBody>
      </p:sp>
      <p:sp>
        <p:nvSpPr>
          <p:cNvPr id="4" name="Slide Number Placeholder 3"/>
          <p:cNvSpPr>
            <a:spLocks noGrp="1"/>
          </p:cNvSpPr>
          <p:nvPr>
            <p:ph type="sldNum" sz="quarter" idx="10"/>
          </p:nvPr>
        </p:nvSpPr>
        <p:spPr/>
        <p:txBody>
          <a:bodyPr/>
          <a:lstStyle/>
          <a:p>
            <a:fld id="{96D6EA4B-9594-42DE-A95C-B0E19F9B4A6E}" type="slidenum">
              <a:rPr lang="en-US" smtClean="0"/>
              <a:t>12</a:t>
            </a:fld>
            <a:endParaRPr lang="en-US"/>
          </a:p>
        </p:txBody>
      </p:sp>
    </p:spTree>
    <p:extLst>
      <p:ext uri="{BB962C8B-B14F-4D97-AF65-F5344CB8AC3E}">
        <p14:creationId xmlns:p14="http://schemas.microsoft.com/office/powerpoint/2010/main" val="425804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484053-8C82-4012-9994-1196C6C2B5A5}"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B4F9-4D91-49E6-BDDA-DD6BBDC39BB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84053-8C82-4012-9994-1196C6C2B5A5}"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84053-8C82-4012-9994-1196C6C2B5A5}"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84053-8C82-4012-9994-1196C6C2B5A5}"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84053-8C82-4012-9994-1196C6C2B5A5}"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B4F9-4D91-49E6-BDDA-DD6BBDC39BB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84053-8C82-4012-9994-1196C6C2B5A5}"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84053-8C82-4012-9994-1196C6C2B5A5}"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EB4F9-4D91-49E6-BDDA-DD6BBDC39BB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484053-8C82-4012-9994-1196C6C2B5A5}"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84053-8C82-4012-9994-1196C6C2B5A5}"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84053-8C82-4012-9994-1196C6C2B5A5}"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B4F9-4D91-49E6-BDDA-DD6BBDC39BB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84053-8C82-4012-9994-1196C6C2B5A5}"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B4F9-4D91-49E6-BDDA-DD6BBDC39B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5484053-8C82-4012-9994-1196C6C2B5A5}" type="datetimeFigureOut">
              <a:rPr lang="en-US" smtClean="0"/>
              <a:t>7/24/2014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61EB4F9-4D91-49E6-BDDA-DD6BBDC39B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eachers.egfi-k12.org/watercraf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teamedu.com/" TargetMode="Externa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s://www.pltw.org/" TargetMode="External"/><Relationship Id="rId2" Type="http://schemas.openxmlformats.org/officeDocument/2006/relationships/hyperlink" Target="https://www2.smartbrief.com/getLast.action?mode=sample&amp;b=ACTE" TargetMode="External"/><Relationship Id="rId1" Type="http://schemas.openxmlformats.org/officeDocument/2006/relationships/slideLayout" Target="../slideLayouts/slideLayout2.xml"/><Relationship Id="rId6" Type="http://schemas.openxmlformats.org/officeDocument/2006/relationships/hyperlink" Target="http://steam-notstem.com/"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isciwny.com/" TargetMode="External"/><Relationship Id="rId4" Type="http://schemas.openxmlformats.org/officeDocument/2006/relationships/hyperlink" Target="http://www.stemedcoalition.org/" TargetMode="Externa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hyperlink" Target="http://www.westernstanys.com/" TargetMode="Externa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hyperlink" Target="http://www.ublibertypartnerships.org/" TargetMode="External"/><Relationship Id="rId2" Type="http://schemas.openxmlformats.org/officeDocument/2006/relationships/hyperlink" Target="http://www.nysstemeducation.org/" TargetMode="External"/><Relationship Id="rId1" Type="http://schemas.openxmlformats.org/officeDocument/2006/relationships/slideLayout" Target="../slideLayouts/slideLayout2.xml"/><Relationship Id="rId6" Type="http://schemas.openxmlformats.org/officeDocument/2006/relationships/hyperlink" Target="http://www.amtnys.org/" TargetMode="Externa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hyperlink" Target="http://www.nyscate.org/" TargetMode="External"/><Relationship Id="rId4" Type="http://schemas.openxmlformats.org/officeDocument/2006/relationships/hyperlink" Target="http://wnystem.org/"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d.gov/ste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352" y="914400"/>
            <a:ext cx="7772400" cy="2355272"/>
          </a:xfrm>
        </p:spPr>
        <p:txBody>
          <a:bodyPr>
            <a:noAutofit/>
          </a:bodyPr>
          <a:lstStyle/>
          <a:p>
            <a:pPr algn="l"/>
            <a:r>
              <a:rPr lang="en-US" sz="4400" dirty="0">
                <a:latin typeface="Georgia" panose="02040502050405020303" pitchFamily="18" charset="0"/>
              </a:rPr>
              <a:t>Add </a:t>
            </a:r>
            <a:r>
              <a:rPr lang="en-US" sz="4400" b="1" dirty="0" err="1" smtClean="0">
                <a:solidFill>
                  <a:srgbClr val="FF0066"/>
                </a:solidFill>
                <a:latin typeface="Georgia" panose="02040502050405020303" pitchFamily="18" charset="0"/>
              </a:rPr>
              <a:t>S</a:t>
            </a:r>
            <a:r>
              <a:rPr lang="en-US" sz="4400" b="1" dirty="0" err="1" smtClean="0">
                <a:solidFill>
                  <a:srgbClr val="660066"/>
                </a:solidFill>
                <a:latin typeface="Georgia" panose="02040502050405020303" pitchFamily="18" charset="0"/>
              </a:rPr>
              <a:t>T</a:t>
            </a:r>
            <a:r>
              <a:rPr lang="en-US" sz="4400" b="1" dirty="0" err="1" smtClean="0">
                <a:solidFill>
                  <a:srgbClr val="FFC000"/>
                </a:solidFill>
                <a:latin typeface="Georgia" panose="02040502050405020303" pitchFamily="18" charset="0"/>
              </a:rPr>
              <a:t>E</a:t>
            </a:r>
            <a:r>
              <a:rPr lang="en-US" sz="4400" b="1" dirty="0" err="1">
                <a:solidFill>
                  <a:srgbClr val="FF0066"/>
                </a:solidFill>
                <a:latin typeface="Georgia" panose="02040502050405020303" pitchFamily="18" charset="0"/>
              </a:rPr>
              <a:t>a</a:t>
            </a:r>
            <a:r>
              <a:rPr lang="en-US" sz="4400" b="1" dirty="0" err="1">
                <a:solidFill>
                  <a:srgbClr val="660066"/>
                </a:solidFill>
                <a:latin typeface="Georgia" panose="02040502050405020303" pitchFamily="18" charset="0"/>
              </a:rPr>
              <a:t>M</a:t>
            </a:r>
            <a:r>
              <a:rPr lang="en-US" sz="4400" dirty="0" smtClean="0">
                <a:latin typeface="Georgia" panose="02040502050405020303" pitchFamily="18" charset="0"/>
              </a:rPr>
              <a:t> </a:t>
            </a:r>
            <a:r>
              <a:rPr lang="en-US" sz="4400" dirty="0">
                <a:latin typeface="Georgia" panose="02040502050405020303" pitchFamily="18" charset="0"/>
              </a:rPr>
              <a:t>to your Curriculum, An Overview of How it </a:t>
            </a:r>
            <a:r>
              <a:rPr lang="en-US" sz="4400" i="1" u="sng" dirty="0">
                <a:solidFill>
                  <a:srgbClr val="FF0066"/>
                </a:solidFill>
                <a:latin typeface="Georgia" panose="02040502050405020303" pitchFamily="18" charset="0"/>
              </a:rPr>
              <a:t>C</a:t>
            </a:r>
            <a:r>
              <a:rPr lang="en-US" sz="4400" i="1" u="sng" dirty="0">
                <a:solidFill>
                  <a:srgbClr val="660066"/>
                </a:solidFill>
                <a:latin typeface="Georgia" panose="02040502050405020303" pitchFamily="18" charset="0"/>
              </a:rPr>
              <a:t>o</a:t>
            </a:r>
            <a:r>
              <a:rPr lang="en-US" sz="4400" i="1" u="sng" dirty="0">
                <a:solidFill>
                  <a:schemeClr val="accent6"/>
                </a:solidFill>
                <a:latin typeface="Georgia" panose="02040502050405020303" pitchFamily="18" charset="0"/>
              </a:rPr>
              <a:t>n</a:t>
            </a:r>
            <a:r>
              <a:rPr lang="en-US" sz="4400" i="1" u="sng" dirty="0">
                <a:solidFill>
                  <a:srgbClr val="FF0066"/>
                </a:solidFill>
                <a:latin typeface="Georgia" panose="02040502050405020303" pitchFamily="18" charset="0"/>
              </a:rPr>
              <a:t>n</a:t>
            </a:r>
            <a:r>
              <a:rPr lang="en-US" sz="4400" i="1" u="sng" dirty="0">
                <a:solidFill>
                  <a:srgbClr val="660066"/>
                </a:solidFill>
                <a:latin typeface="Georgia" panose="02040502050405020303" pitchFamily="18" charset="0"/>
              </a:rPr>
              <a:t>e</a:t>
            </a:r>
            <a:r>
              <a:rPr lang="en-US" sz="4400" i="1" u="sng" dirty="0">
                <a:solidFill>
                  <a:schemeClr val="accent6"/>
                </a:solidFill>
                <a:latin typeface="Georgia" panose="02040502050405020303" pitchFamily="18" charset="0"/>
              </a:rPr>
              <a:t>c</a:t>
            </a:r>
            <a:r>
              <a:rPr lang="en-US" sz="4400" i="1" u="sng" dirty="0">
                <a:solidFill>
                  <a:srgbClr val="FF0066"/>
                </a:solidFill>
                <a:latin typeface="Georgia" panose="02040502050405020303" pitchFamily="18" charset="0"/>
              </a:rPr>
              <a:t>t</a:t>
            </a:r>
            <a:r>
              <a:rPr lang="en-US" sz="4400" i="1" u="sng" dirty="0">
                <a:solidFill>
                  <a:srgbClr val="660066"/>
                </a:solidFill>
                <a:latin typeface="Georgia" panose="02040502050405020303" pitchFamily="18" charset="0"/>
              </a:rPr>
              <a:t>s</a:t>
            </a:r>
            <a:r>
              <a:rPr lang="en-US" sz="4400" i="1" dirty="0">
                <a:latin typeface="Georgia" panose="02040502050405020303" pitchFamily="18" charset="0"/>
              </a:rPr>
              <a:t>.</a:t>
            </a:r>
            <a:r>
              <a:rPr lang="en-US" sz="4400" i="1" u="sng" dirty="0">
                <a:latin typeface="Georgia" panose="02040502050405020303" pitchFamily="18" charset="0"/>
              </a:rPr>
              <a:t> </a:t>
            </a:r>
            <a:r>
              <a:rPr lang="en-US" sz="4400" i="1" u="sng" dirty="0" smtClean="0">
                <a:latin typeface="Georgia" panose="02040502050405020303" pitchFamily="18" charset="0"/>
              </a:rPr>
              <a:t>  </a:t>
            </a:r>
            <a:endParaRPr lang="en-US" sz="4400" i="1" u="sng" dirty="0">
              <a:latin typeface="Georgia" panose="02040502050405020303"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7017">
            <a:off x="336090" y="4081593"/>
            <a:ext cx="27336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81400"/>
            <a:ext cx="4695825" cy="299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8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i="1" dirty="0">
                <a:solidFill>
                  <a:schemeClr val="accent6"/>
                </a:solidFill>
              </a:rPr>
              <a:t>in Action… the Challenge</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800" dirty="0" smtClean="0">
                <a:solidFill>
                  <a:srgbClr val="FF0066"/>
                </a:solidFill>
              </a:rPr>
              <a:t>Question:  </a:t>
            </a:r>
            <a:r>
              <a:rPr lang="en-US" sz="3000" dirty="0"/>
              <a:t>What were the </a:t>
            </a:r>
            <a:r>
              <a:rPr lang="en-US" sz="3000" i="1" dirty="0"/>
              <a:t>design</a:t>
            </a:r>
            <a:r>
              <a:rPr lang="en-US" sz="3000" dirty="0"/>
              <a:t> considerations necessary to make this voyage possible? </a:t>
            </a:r>
          </a:p>
          <a:p>
            <a:pPr marL="0" indent="0" algn="ctr">
              <a:buNone/>
            </a:pPr>
            <a:endParaRPr lang="en-US" sz="1400" dirty="0"/>
          </a:p>
          <a:p>
            <a:pPr marL="0" indent="0" algn="ctr">
              <a:buNone/>
            </a:pPr>
            <a:r>
              <a:rPr lang="en-US" sz="3800" dirty="0">
                <a:solidFill>
                  <a:srgbClr val="FF0066"/>
                </a:solidFill>
              </a:rPr>
              <a:t>Challenge: </a:t>
            </a:r>
            <a:r>
              <a:rPr lang="en-US" sz="3000" dirty="0"/>
              <a:t>Create a vessel to </a:t>
            </a:r>
            <a:r>
              <a:rPr lang="en-US" sz="3000" dirty="0" smtClean="0"/>
              <a:t>hold a minimum of 25 pennies for a minimum of 10 seconds without sinking (failure).</a:t>
            </a:r>
            <a:endParaRPr lang="en-US" sz="3000" dirty="0"/>
          </a:p>
          <a:p>
            <a:pPr marL="0" indent="0" algn="ctr">
              <a:buNone/>
            </a:pPr>
            <a:endParaRPr lang="en-US" sz="1400" dirty="0" smtClean="0">
              <a:solidFill>
                <a:srgbClr val="FF0066"/>
              </a:solidFill>
            </a:endParaRPr>
          </a:p>
          <a:p>
            <a:pPr marL="0" indent="0" algn="ctr">
              <a:buNone/>
            </a:pPr>
            <a:r>
              <a:rPr lang="en-US" sz="3800" dirty="0">
                <a:solidFill>
                  <a:srgbClr val="FF0066"/>
                </a:solidFill>
              </a:rPr>
              <a:t>Constraints:  </a:t>
            </a:r>
            <a:r>
              <a:rPr lang="en-US" sz="3000" dirty="0" smtClean="0"/>
              <a:t>You may only use the materials provided to your team.  You will have a time limit.  </a:t>
            </a:r>
          </a:p>
          <a:p>
            <a:pPr marL="0" indent="0" algn="ctr">
              <a:buNone/>
            </a:pPr>
            <a:endParaRPr lang="en-US" sz="1300" dirty="0">
              <a:solidFill>
                <a:srgbClr val="FF0066"/>
              </a:solidFill>
            </a:endParaRPr>
          </a:p>
          <a:p>
            <a:pPr marL="0" indent="0" algn="ctr">
              <a:buNone/>
            </a:pPr>
            <a:r>
              <a:rPr lang="en-US" sz="3000" dirty="0" smtClean="0">
                <a:solidFill>
                  <a:srgbClr val="FF0066"/>
                </a:solidFill>
              </a:rPr>
              <a:t>Results:</a:t>
            </a:r>
            <a:r>
              <a:rPr lang="en-US" sz="3000" dirty="0" smtClean="0"/>
              <a:t> ??    </a:t>
            </a:r>
          </a:p>
          <a:p>
            <a:pPr marL="0" indent="0" algn="ctr">
              <a:buNone/>
            </a:pPr>
            <a:endParaRPr lang="en-US" sz="1300" dirty="0"/>
          </a:p>
          <a:p>
            <a:pPr marL="0" indent="0" algn="ctr">
              <a:buNone/>
            </a:pPr>
            <a:r>
              <a:rPr lang="en-US" dirty="0">
                <a:hlinkClick r:id="rId2"/>
              </a:rPr>
              <a:t>http://teachers.egfi-k12.org/watercraft</a:t>
            </a:r>
            <a:r>
              <a:rPr lang="en-US" dirty="0" smtClean="0">
                <a:hlinkClick r:id="rId2"/>
              </a:rPr>
              <a:t>/</a:t>
            </a:r>
            <a:endParaRPr lang="en-US" dirty="0" smtClean="0"/>
          </a:p>
          <a:p>
            <a:pPr marL="0" indent="0" algn="ctr">
              <a:buNone/>
            </a:pPr>
            <a:endParaRPr lang="en-US" dirty="0"/>
          </a:p>
        </p:txBody>
      </p:sp>
    </p:spTree>
    <p:extLst>
      <p:ext uri="{BB962C8B-B14F-4D97-AF65-F5344CB8AC3E}">
        <p14:creationId xmlns:p14="http://schemas.microsoft.com/office/powerpoint/2010/main" val="296505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i="1" dirty="0">
                <a:solidFill>
                  <a:schemeClr val="accent6"/>
                </a:solidFill>
              </a:rPr>
              <a:t>How Does it all Connect?</a:t>
            </a:r>
          </a:p>
        </p:txBody>
      </p:sp>
      <p:sp>
        <p:nvSpPr>
          <p:cNvPr id="3" name="Content Placeholder 2"/>
          <p:cNvSpPr>
            <a:spLocks noGrp="1"/>
          </p:cNvSpPr>
          <p:nvPr>
            <p:ph idx="1"/>
          </p:nvPr>
        </p:nvSpPr>
        <p:spPr/>
        <p:txBody>
          <a:bodyPr/>
          <a:lstStyle/>
          <a:p>
            <a:pPr marL="0" indent="0">
              <a:buNone/>
            </a:pPr>
            <a:r>
              <a:rPr lang="en-US" sz="3500" dirty="0">
                <a:solidFill>
                  <a:srgbClr val="FF0066"/>
                </a:solidFill>
              </a:rPr>
              <a:t>Debrief:  </a:t>
            </a:r>
            <a:r>
              <a:rPr lang="en-US" dirty="0" smtClean="0"/>
              <a:t>“Jot Thoughts” – 3 minutes</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Use the slips of paper on the table and brainstorm the </a:t>
            </a:r>
            <a:r>
              <a:rPr lang="en-US" dirty="0" smtClean="0">
                <a:solidFill>
                  <a:srgbClr val="FF0066"/>
                </a:solidFill>
              </a:rPr>
              <a:t>standards or skills </a:t>
            </a:r>
            <a:r>
              <a:rPr lang="en-US" dirty="0" smtClean="0"/>
              <a:t>that were covered while doing this activity. </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1 idea per piece of paper.  Place the slips in the center of the table, in attempt to “cover the table” (no slips overlap)  </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Write, then announce, what you have written while placing on the table. </a:t>
            </a:r>
            <a:endParaRPr lang="en-US" dirty="0"/>
          </a:p>
        </p:txBody>
      </p:sp>
    </p:spTree>
    <p:extLst>
      <p:ext uri="{BB962C8B-B14F-4D97-AF65-F5344CB8AC3E}">
        <p14:creationId xmlns:p14="http://schemas.microsoft.com/office/powerpoint/2010/main" val="367247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i="1" dirty="0">
                <a:solidFill>
                  <a:schemeClr val="accent6"/>
                </a:solidFill>
              </a:rPr>
              <a:t>How Does it all Connect?</a:t>
            </a:r>
            <a:endParaRPr lang="en-US" dirty="0"/>
          </a:p>
        </p:txBody>
      </p:sp>
      <p:sp>
        <p:nvSpPr>
          <p:cNvPr id="3" name="Content Placeholder 2"/>
          <p:cNvSpPr>
            <a:spLocks noGrp="1"/>
          </p:cNvSpPr>
          <p:nvPr>
            <p:ph idx="1"/>
          </p:nvPr>
        </p:nvSpPr>
        <p:spPr/>
        <p:txBody>
          <a:bodyPr/>
          <a:lstStyle/>
          <a:p>
            <a:pPr marL="0" indent="0">
              <a:buNone/>
            </a:pPr>
            <a:r>
              <a:rPr lang="en-US" b="1" dirty="0"/>
              <a:t>Standards Accomplished with Penny Boats:  </a:t>
            </a:r>
            <a:endParaRPr lang="en-US" b="1" dirty="0" smtClean="0"/>
          </a:p>
          <a:p>
            <a:pPr marL="0" indent="0">
              <a:buNone/>
            </a:pPr>
            <a:endParaRPr lang="en-US" dirty="0"/>
          </a:p>
          <a:p>
            <a:pPr fontAlgn="t"/>
            <a:r>
              <a:rPr lang="en-US" dirty="0"/>
              <a:t>Common Core State Standards Anchor Standards for Language </a:t>
            </a:r>
            <a:r>
              <a:rPr lang="en-US" dirty="0" smtClean="0"/>
              <a:t>Arts</a:t>
            </a:r>
          </a:p>
          <a:p>
            <a:pPr fontAlgn="t"/>
            <a:r>
              <a:rPr lang="en-US" dirty="0"/>
              <a:t>ISTE Standards for Students in Technology</a:t>
            </a:r>
          </a:p>
          <a:p>
            <a:pPr fontAlgn="t"/>
            <a:r>
              <a:rPr lang="en-US" dirty="0"/>
              <a:t>Common Core State Standards- Mathematics</a:t>
            </a:r>
          </a:p>
          <a:p>
            <a:pPr fontAlgn="t"/>
            <a:r>
              <a:rPr lang="en-US" dirty="0"/>
              <a:t>Next Generation Science Standards</a:t>
            </a:r>
          </a:p>
          <a:p>
            <a:pPr fontAlgn="t"/>
            <a:r>
              <a:rPr lang="en-US" dirty="0"/>
              <a:t>New York State Science Standards:  </a:t>
            </a:r>
          </a:p>
          <a:p>
            <a:pPr fontAlgn="t"/>
            <a:endParaRPr lang="en-US" dirty="0"/>
          </a:p>
          <a:p>
            <a:pPr marL="0" indent="0">
              <a:buNone/>
            </a:pPr>
            <a:r>
              <a:rPr lang="en-US" b="1" dirty="0"/>
              <a:t>CCSS Language Arts (Student </a:t>
            </a:r>
            <a:r>
              <a:rPr lang="en-US" b="1" dirty="0" smtClean="0"/>
              <a:t>Capabilities) </a:t>
            </a:r>
            <a:r>
              <a:rPr lang="en-US" b="1" dirty="0"/>
              <a:t>vs. 21st Century Skills</a:t>
            </a:r>
          </a:p>
        </p:txBody>
      </p:sp>
    </p:spTree>
    <p:extLst>
      <p:ext uri="{BB962C8B-B14F-4D97-AF65-F5344CB8AC3E}">
        <p14:creationId xmlns:p14="http://schemas.microsoft.com/office/powerpoint/2010/main" val="649392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i="1" dirty="0">
                <a:solidFill>
                  <a:schemeClr val="accent6"/>
                </a:solidFill>
              </a:rPr>
              <a:t>How </a:t>
            </a:r>
            <a:r>
              <a:rPr lang="en-US" i="1" dirty="0" smtClean="0">
                <a:solidFill>
                  <a:schemeClr val="accent6"/>
                </a:solidFill>
              </a:rPr>
              <a:t>Do we Begin?</a:t>
            </a:r>
            <a:endParaRPr lang="en-US" dirty="0"/>
          </a:p>
        </p:txBody>
      </p:sp>
      <p:sp>
        <p:nvSpPr>
          <p:cNvPr id="3" name="Content Placeholder 2"/>
          <p:cNvSpPr>
            <a:spLocks noGrp="1"/>
          </p:cNvSpPr>
          <p:nvPr>
            <p:ph idx="1"/>
          </p:nvPr>
        </p:nvSpPr>
        <p:spPr/>
        <p:txBody>
          <a:bodyPr/>
          <a:lstStyle/>
          <a:p>
            <a:r>
              <a:rPr lang="en-US" dirty="0" smtClean="0"/>
              <a:t>Build your personal knowledge:</a:t>
            </a:r>
          </a:p>
          <a:p>
            <a:pPr marL="0" indent="0">
              <a:buNone/>
            </a:pPr>
            <a:endParaRPr lang="en-US" dirty="0" smtClean="0"/>
          </a:p>
          <a:p>
            <a:pPr marL="0" indent="0">
              <a:buNone/>
            </a:pPr>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70008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44586"/>
            <a:ext cx="24098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499" y="5943600"/>
            <a:ext cx="63150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402" y="3692236"/>
            <a:ext cx="25527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5602" y="4953000"/>
            <a:ext cx="2971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589808" y="5026728"/>
            <a:ext cx="1821007" cy="796841"/>
            <a:chOff x="4001527" y="862012"/>
            <a:chExt cx="1821007" cy="796841"/>
          </a:xfrm>
        </p:grpSpPr>
        <p:pic>
          <p:nvPicPr>
            <p:cNvPr id="10" name="Picture 2">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1527" y="862012"/>
              <a:ext cx="18002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022309" y="1404937"/>
              <a:ext cx="1800225" cy="253916"/>
            </a:xfrm>
            <a:prstGeom prst="rect">
              <a:avLst/>
            </a:prstGeom>
            <a:noFill/>
          </p:spPr>
          <p:txBody>
            <a:bodyPr wrap="square" rtlCol="0">
              <a:spAutoFit/>
            </a:bodyPr>
            <a:lstStyle/>
            <a:p>
              <a:pPr algn="ctr"/>
              <a:r>
                <a:rPr lang="en-US" sz="1050" dirty="0" smtClean="0"/>
                <a:t>Project Lead the Way</a:t>
              </a:r>
              <a:endParaRPr lang="en-US" sz="1050" dirty="0"/>
            </a:p>
          </p:txBody>
        </p:sp>
      </p:grpSp>
    </p:spTree>
    <p:extLst>
      <p:ext uri="{BB962C8B-B14F-4D97-AF65-F5344CB8AC3E}">
        <p14:creationId xmlns:p14="http://schemas.microsoft.com/office/powerpoint/2010/main" val="1204748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695576"/>
            <a:ext cx="2132813" cy="210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196" y="3048000"/>
            <a:ext cx="3798435" cy="103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97" y="4243387"/>
            <a:ext cx="32385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813" y="5581650"/>
            <a:ext cx="73152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195" y="1906944"/>
            <a:ext cx="2851103" cy="106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7026" y="2093117"/>
            <a:ext cx="2476973" cy="316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685800"/>
            <a:ext cx="7391400" cy="707886"/>
          </a:xfrm>
          <a:prstGeom prst="rect">
            <a:avLst/>
          </a:prstGeom>
        </p:spPr>
        <p:txBody>
          <a:bodyPr wrap="square">
            <a:spAutoFit/>
          </a:bodyPr>
          <a:lstStyle/>
          <a:p>
            <a:r>
              <a:rPr lang="en-US" sz="4000" b="1" spc="-100" dirty="0" err="1">
                <a:solidFill>
                  <a:srgbClr val="FF0066"/>
                </a:solidFill>
                <a:latin typeface="Georgia" panose="02040502050405020303" pitchFamily="18" charset="0"/>
                <a:ea typeface="+mj-ea"/>
                <a:cs typeface="+mj-cs"/>
              </a:rPr>
              <a:t>S</a:t>
            </a:r>
            <a:r>
              <a:rPr lang="en-US" sz="4000" b="1" spc="-100" dirty="0" err="1">
                <a:solidFill>
                  <a:srgbClr val="660066"/>
                </a:solidFill>
                <a:latin typeface="Georgia" panose="02040502050405020303" pitchFamily="18" charset="0"/>
                <a:ea typeface="+mj-ea"/>
                <a:cs typeface="+mj-cs"/>
              </a:rPr>
              <a:t>T</a:t>
            </a:r>
            <a:r>
              <a:rPr lang="en-US" sz="4000" b="1" spc="-100" dirty="0" err="1">
                <a:solidFill>
                  <a:srgbClr val="FF0066"/>
                </a:solidFill>
                <a:latin typeface="Georgia" panose="02040502050405020303" pitchFamily="18" charset="0"/>
                <a:ea typeface="+mj-ea"/>
                <a:cs typeface="+mj-cs"/>
              </a:rPr>
              <a:t>E</a:t>
            </a:r>
            <a:r>
              <a:rPr lang="en-US" sz="4000" b="1" spc="-100" dirty="0" err="1">
                <a:solidFill>
                  <a:srgbClr val="FFC000"/>
                </a:solidFill>
                <a:latin typeface="Georgia" panose="02040502050405020303" pitchFamily="18" charset="0"/>
                <a:ea typeface="+mj-ea"/>
                <a:cs typeface="+mj-cs"/>
              </a:rPr>
              <a:t>a</a:t>
            </a:r>
            <a:r>
              <a:rPr lang="en-US" sz="4000" b="1" spc="-100" dirty="0" err="1">
                <a:solidFill>
                  <a:srgbClr val="660066"/>
                </a:solidFill>
                <a:latin typeface="Georgia" panose="02040502050405020303" pitchFamily="18" charset="0"/>
                <a:ea typeface="+mj-ea"/>
                <a:cs typeface="+mj-cs"/>
              </a:rPr>
              <a:t>M</a:t>
            </a:r>
            <a:r>
              <a:rPr lang="en-US" b="1" dirty="0">
                <a:solidFill>
                  <a:srgbClr val="660066"/>
                </a:solidFill>
                <a:latin typeface="Georgia" panose="02040502050405020303" pitchFamily="18" charset="0"/>
              </a:rPr>
              <a:t>, </a:t>
            </a:r>
            <a:r>
              <a:rPr lang="en-US" sz="4000" i="1" spc="-100" dirty="0" smtClean="0">
                <a:solidFill>
                  <a:schemeClr val="accent6"/>
                </a:solidFill>
                <a:latin typeface="+mj-lt"/>
                <a:ea typeface="+mj-ea"/>
                <a:cs typeface="+mj-cs"/>
              </a:rPr>
              <a:t>How Do </a:t>
            </a:r>
            <a:r>
              <a:rPr lang="en-US" sz="4000" i="1" spc="-100" dirty="0">
                <a:solidFill>
                  <a:schemeClr val="accent6"/>
                </a:solidFill>
                <a:latin typeface="+mj-lt"/>
                <a:ea typeface="+mj-ea"/>
                <a:cs typeface="+mj-cs"/>
              </a:rPr>
              <a:t>we Begin</a:t>
            </a:r>
            <a:r>
              <a:rPr lang="en-US" sz="4000" i="1" spc="-100" dirty="0" smtClean="0">
                <a:solidFill>
                  <a:schemeClr val="accent6"/>
                </a:solidFill>
                <a:latin typeface="+mj-lt"/>
                <a:ea typeface="+mj-ea"/>
                <a:cs typeface="+mj-cs"/>
              </a:rPr>
              <a:t>?</a:t>
            </a:r>
            <a:endParaRPr lang="en-US" sz="4000" i="1" spc="-100" dirty="0">
              <a:solidFill>
                <a:schemeClr val="accent6"/>
              </a:solidFill>
              <a:latin typeface="+mj-lt"/>
              <a:ea typeface="+mj-ea"/>
              <a:cs typeface="+mj-cs"/>
            </a:endParaRPr>
          </a:p>
        </p:txBody>
      </p:sp>
      <p:sp>
        <p:nvSpPr>
          <p:cNvPr id="8" name="TextBox 7"/>
          <p:cNvSpPr txBox="1"/>
          <p:nvPr/>
        </p:nvSpPr>
        <p:spPr>
          <a:xfrm>
            <a:off x="425496" y="1393686"/>
            <a:ext cx="810890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Join or build relationships with local </a:t>
            </a:r>
            <a:r>
              <a:rPr lang="en-US" sz="2400" dirty="0"/>
              <a:t>STEM / STEAM Groups:</a:t>
            </a:r>
          </a:p>
        </p:txBody>
      </p:sp>
    </p:spTree>
    <p:extLst>
      <p:ext uri="{BB962C8B-B14F-4D97-AF65-F5344CB8AC3E}">
        <p14:creationId xmlns:p14="http://schemas.microsoft.com/office/powerpoint/2010/main" val="43364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0066"/>
                </a:solidFill>
                <a:latin typeface="Georgia" panose="02040502050405020303" pitchFamily="18" charset="0"/>
              </a:rPr>
              <a:t>E</a:t>
            </a:r>
            <a:r>
              <a:rPr lang="en-US" b="1" dirty="0" err="1" smtClean="0">
                <a:solidFill>
                  <a:srgbClr val="FFC000"/>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i="1" dirty="0">
                <a:solidFill>
                  <a:schemeClr val="accent6"/>
                </a:solidFill>
              </a:rPr>
              <a:t>How Do we Begin</a:t>
            </a:r>
            <a:r>
              <a:rPr lang="en-US" i="1" dirty="0" smtClean="0">
                <a:solidFill>
                  <a:schemeClr val="accent6"/>
                </a:solidFill>
              </a:rPr>
              <a:t>?</a:t>
            </a:r>
            <a:endParaRPr lang="en-US" dirty="0"/>
          </a:p>
        </p:txBody>
      </p:sp>
      <p:sp>
        <p:nvSpPr>
          <p:cNvPr id="3" name="Content Placeholder 2"/>
          <p:cNvSpPr>
            <a:spLocks noGrp="1"/>
          </p:cNvSpPr>
          <p:nvPr>
            <p:ph idx="1"/>
          </p:nvPr>
        </p:nvSpPr>
        <p:spPr/>
        <p:txBody>
          <a:bodyPr/>
          <a:lstStyle/>
          <a:p>
            <a:r>
              <a:rPr lang="en-US" dirty="0" smtClean="0"/>
              <a:t>Begin with the end in mind….</a:t>
            </a:r>
          </a:p>
          <a:p>
            <a:endParaRPr lang="en-US" dirty="0"/>
          </a:p>
          <a:p>
            <a:pPr marL="0" indent="0" algn="ctr">
              <a:buNone/>
            </a:pPr>
            <a:r>
              <a:rPr lang="en-US" sz="3200" i="1" dirty="0" smtClean="0">
                <a:solidFill>
                  <a:srgbClr val="7030A0"/>
                </a:solidFill>
              </a:rPr>
              <a:t>“Your school can implement STEAM if you have a starting point and a long terms goal”</a:t>
            </a:r>
          </a:p>
          <a:p>
            <a:pPr marL="0" indent="0" algn="ctr">
              <a:buNone/>
            </a:pPr>
            <a:endParaRPr lang="en-US" sz="3200" i="1" dirty="0">
              <a:solidFill>
                <a:srgbClr val="7030A0"/>
              </a:solidFill>
            </a:endParaRPr>
          </a:p>
          <a:p>
            <a:pPr marL="0" indent="0" algn="ctr">
              <a:buNone/>
            </a:pPr>
            <a:r>
              <a:rPr lang="en-US" sz="3200" i="1" dirty="0" smtClean="0">
                <a:solidFill>
                  <a:srgbClr val="7030A0"/>
                </a:solidFill>
              </a:rPr>
              <a:t>Phase Tool </a:t>
            </a:r>
            <a:endParaRPr lang="en-US" sz="3200" i="1" dirty="0">
              <a:solidFill>
                <a:srgbClr val="7030A0"/>
              </a:solidFill>
            </a:endParaRPr>
          </a:p>
        </p:txBody>
      </p:sp>
    </p:spTree>
    <p:extLst>
      <p:ext uri="{BB962C8B-B14F-4D97-AF65-F5344CB8AC3E}">
        <p14:creationId xmlns:p14="http://schemas.microsoft.com/office/powerpoint/2010/main" val="6813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i="1" dirty="0">
                <a:solidFill>
                  <a:schemeClr val="accent6"/>
                </a:solidFill>
              </a:rPr>
              <a:t>In Summary</a:t>
            </a:r>
            <a:endParaRPr lang="en-US" dirty="0"/>
          </a:p>
        </p:txBody>
      </p:sp>
      <p:sp>
        <p:nvSpPr>
          <p:cNvPr id="3" name="Content Placeholder 2"/>
          <p:cNvSpPr>
            <a:spLocks noGrp="1"/>
          </p:cNvSpPr>
          <p:nvPr>
            <p:ph idx="1"/>
          </p:nvPr>
        </p:nvSpPr>
        <p:spPr/>
        <p:txBody>
          <a:bodyPr/>
          <a:lstStyle/>
          <a:p>
            <a:pPr marL="0" indent="0" algn="ctr">
              <a:buNone/>
            </a:pPr>
            <a:r>
              <a:rPr lang="en-US" sz="3200" dirty="0"/>
              <a:t>“Reaffirming and strengthening America’s role as the world’s engine of </a:t>
            </a:r>
            <a:r>
              <a:rPr lang="en-US" sz="3200" dirty="0">
                <a:solidFill>
                  <a:srgbClr val="FF0066"/>
                </a:solidFill>
              </a:rPr>
              <a:t>scientific discovery and technological innovation</a:t>
            </a:r>
            <a:r>
              <a:rPr lang="en-US" sz="3200" dirty="0"/>
              <a:t> is essential to meeting the challenges of this century</a:t>
            </a:r>
            <a:r>
              <a:rPr lang="en-US" sz="3200" dirty="0" smtClean="0"/>
              <a:t>, that’s </a:t>
            </a:r>
            <a:r>
              <a:rPr lang="en-US" sz="3200" dirty="0"/>
              <a:t>why I am committed to making the improvement of </a:t>
            </a:r>
            <a:r>
              <a:rPr lang="en-US" sz="3200" dirty="0">
                <a:solidFill>
                  <a:srgbClr val="660066"/>
                </a:solidFill>
              </a:rPr>
              <a:t>STEM education over the next decade a national priority.”</a:t>
            </a:r>
            <a:r>
              <a:rPr lang="en-US" sz="3200" dirty="0"/>
              <a:t>  </a:t>
            </a:r>
            <a:r>
              <a:rPr lang="en-US" sz="3200" dirty="0" smtClean="0"/>
              <a:t> </a:t>
            </a:r>
          </a:p>
          <a:p>
            <a:pPr marL="0" indent="0">
              <a:buNone/>
            </a:pPr>
            <a:r>
              <a:rPr lang="en-US" dirty="0" smtClean="0"/>
              <a:t>~President Obama. </a:t>
            </a:r>
            <a:endParaRPr lang="en-US" dirty="0"/>
          </a:p>
        </p:txBody>
      </p:sp>
    </p:spTree>
    <p:extLst>
      <p:ext uri="{BB962C8B-B14F-4D97-AF65-F5344CB8AC3E}">
        <p14:creationId xmlns:p14="http://schemas.microsoft.com/office/powerpoint/2010/main" val="1081893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i="1" dirty="0">
                <a:solidFill>
                  <a:schemeClr val="accent6"/>
                </a:solidFill>
              </a:rPr>
              <a:t>In Summary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500" dirty="0"/>
              <a:t>KUDOS</a:t>
            </a:r>
            <a:r>
              <a:rPr lang="en-US" sz="3200" dirty="0"/>
              <a:t>!</a:t>
            </a:r>
          </a:p>
          <a:p>
            <a:r>
              <a:rPr lang="en-US" sz="3200" dirty="0"/>
              <a:t>The first cohort of 16 NYS P-TECH programs will open its doors to over 800 </a:t>
            </a:r>
            <a:r>
              <a:rPr lang="en-US" sz="3200" dirty="0"/>
              <a:t>students in </a:t>
            </a:r>
            <a:r>
              <a:rPr lang="en-US" sz="3200" dirty="0"/>
              <a:t>September 2014 and will provide integrated education and </a:t>
            </a:r>
            <a:r>
              <a:rPr lang="en-US" sz="3200" dirty="0"/>
              <a:t>thousands </a:t>
            </a:r>
            <a:r>
              <a:rPr lang="en-US" sz="3200" dirty="0"/>
              <a:t>of hours of relevant and aligned work experience to approximately </a:t>
            </a:r>
            <a:r>
              <a:rPr lang="en-US" sz="3200" dirty="0"/>
              <a:t>6,000 </a:t>
            </a:r>
            <a:r>
              <a:rPr lang="en-US" sz="3200" dirty="0"/>
              <a:t>students over the course of the next six years including Lackawanna </a:t>
            </a:r>
            <a:r>
              <a:rPr lang="en-US" sz="3200" dirty="0"/>
              <a:t>Central </a:t>
            </a:r>
            <a:r>
              <a:rPr lang="en-US" sz="3200" dirty="0"/>
              <a:t>School </a:t>
            </a:r>
            <a:r>
              <a:rPr lang="en-US" sz="3200" dirty="0"/>
              <a:t>District, </a:t>
            </a:r>
            <a:r>
              <a:rPr lang="en-US" sz="3200" dirty="0" err="1"/>
              <a:t>Trocaire</a:t>
            </a:r>
            <a:r>
              <a:rPr lang="en-US" sz="3200" dirty="0"/>
              <a:t> College &amp; Catholic Health </a:t>
            </a:r>
            <a:r>
              <a:rPr lang="en-US" sz="3200" dirty="0" smtClean="0"/>
              <a:t>System</a:t>
            </a:r>
            <a:endParaRPr lang="en-US" sz="3200" dirty="0"/>
          </a:p>
        </p:txBody>
      </p:sp>
    </p:spTree>
    <p:extLst>
      <p:ext uri="{BB962C8B-B14F-4D97-AF65-F5344CB8AC3E}">
        <p14:creationId xmlns:p14="http://schemas.microsoft.com/office/powerpoint/2010/main" val="263841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Add </a:t>
            </a:r>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i="1" dirty="0">
                <a:solidFill>
                  <a:schemeClr val="accent6"/>
                </a:solidFill>
              </a:rPr>
              <a:t>In Summary</a:t>
            </a:r>
            <a:endParaRPr lang="en-US" dirty="0"/>
          </a:p>
        </p:txBody>
      </p:sp>
      <p:sp>
        <p:nvSpPr>
          <p:cNvPr id="3" name="Content Placeholder 2"/>
          <p:cNvSpPr>
            <a:spLocks noGrp="1"/>
          </p:cNvSpPr>
          <p:nvPr>
            <p:ph idx="1"/>
          </p:nvPr>
        </p:nvSpPr>
        <p:spPr/>
        <p:txBody>
          <a:bodyPr/>
          <a:lstStyle/>
          <a:p>
            <a:pPr marL="0" indent="0" algn="ctr">
              <a:buNone/>
            </a:pPr>
            <a:r>
              <a:rPr lang="en-US" sz="3200" dirty="0"/>
              <a:t>The Obama Administration has already taken bold action in the STEM education arena by directing that the </a:t>
            </a:r>
            <a:r>
              <a:rPr lang="en-US" sz="3200" dirty="0">
                <a:solidFill>
                  <a:srgbClr val="FF0066"/>
                </a:solidFill>
              </a:rPr>
              <a:t>$4.35 billion </a:t>
            </a:r>
            <a:r>
              <a:rPr lang="en-US" sz="3200" dirty="0"/>
              <a:t>“Race to the Top” school grant program assure a </a:t>
            </a:r>
            <a:r>
              <a:rPr lang="en-US" sz="3200" i="1" dirty="0">
                <a:solidFill>
                  <a:srgbClr val="FF0066"/>
                </a:solidFill>
              </a:rPr>
              <a:t>competitive preference to states that commit to improving STEM education. </a:t>
            </a:r>
            <a:endParaRPr lang="en-US" sz="3200" i="1" dirty="0" smtClean="0">
              <a:solidFill>
                <a:srgbClr val="FF0066"/>
              </a:solidFill>
            </a:endParaRPr>
          </a:p>
          <a:p>
            <a:pPr marL="0" indent="0">
              <a:buNone/>
            </a:pPr>
            <a:endParaRPr lang="en-US" i="1" dirty="0">
              <a:solidFill>
                <a:srgbClr val="FF0066"/>
              </a:solidFill>
            </a:endParaRPr>
          </a:p>
          <a:p>
            <a:pPr marL="0" indent="0">
              <a:buNone/>
            </a:pPr>
            <a:r>
              <a:rPr lang="en-US" i="1" dirty="0">
                <a:solidFill>
                  <a:srgbClr val="FF0066"/>
                </a:solidFill>
                <a:hlinkClick r:id="rId2"/>
              </a:rPr>
              <a:t>http://</a:t>
            </a:r>
            <a:r>
              <a:rPr lang="en-US" i="1" dirty="0" smtClean="0">
                <a:solidFill>
                  <a:srgbClr val="FF0066"/>
                </a:solidFill>
                <a:hlinkClick r:id="rId2"/>
              </a:rPr>
              <a:t>www.ed.gov/stem</a:t>
            </a:r>
            <a:endParaRPr lang="en-US" i="1" dirty="0" smtClean="0">
              <a:solidFill>
                <a:srgbClr val="FF0066"/>
              </a:solidFill>
            </a:endParaRPr>
          </a:p>
          <a:p>
            <a:pPr marL="0" indent="0">
              <a:buNone/>
            </a:pPr>
            <a:endParaRPr lang="en-US" i="1" dirty="0">
              <a:solidFill>
                <a:srgbClr val="FF0066"/>
              </a:solidFill>
            </a:endParaRPr>
          </a:p>
        </p:txBody>
      </p:sp>
    </p:spTree>
    <p:extLst>
      <p:ext uri="{BB962C8B-B14F-4D97-AF65-F5344CB8AC3E}">
        <p14:creationId xmlns:p14="http://schemas.microsoft.com/office/powerpoint/2010/main" val="94925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0066"/>
                </a:solidFill>
                <a:latin typeface="Georgia" panose="02040502050405020303" pitchFamily="18" charset="0"/>
              </a:rPr>
              <a:t>E</a:t>
            </a:r>
            <a:r>
              <a:rPr lang="en-US" b="1" dirty="0" err="1" smtClean="0">
                <a:solidFill>
                  <a:srgbClr val="FFC000"/>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i="1" dirty="0">
                <a:solidFill>
                  <a:schemeClr val="accent6"/>
                </a:solidFill>
              </a:rPr>
              <a:t>In </a:t>
            </a:r>
            <a:r>
              <a:rPr lang="en-US" i="1" dirty="0" smtClean="0">
                <a:solidFill>
                  <a:schemeClr val="accent6"/>
                </a:solidFill>
              </a:rPr>
              <a:t>Summary</a:t>
            </a:r>
            <a:endParaRPr lang="en-US" i="1"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Revisit your definition, what has changed?  Revise as necessary. </a:t>
            </a:r>
          </a:p>
          <a:p>
            <a:pPr marL="0" indent="0">
              <a:buNone/>
            </a:pPr>
            <a:endParaRPr lang="en-US" dirty="0"/>
          </a:p>
          <a:p>
            <a:r>
              <a:rPr lang="en-US" dirty="0" smtClean="0"/>
              <a:t>What is </a:t>
            </a:r>
            <a:r>
              <a:rPr lang="en-US" i="1" dirty="0" smtClean="0">
                <a:solidFill>
                  <a:srgbClr val="7030A0"/>
                </a:solidFill>
              </a:rPr>
              <a:t>promising</a:t>
            </a:r>
            <a:r>
              <a:rPr lang="en-US" dirty="0" smtClean="0"/>
              <a:t> about integrating </a:t>
            </a:r>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0066"/>
                </a:solidFill>
                <a:latin typeface="Georgia" panose="02040502050405020303" pitchFamily="18" charset="0"/>
              </a:rPr>
              <a:t>E</a:t>
            </a:r>
            <a:r>
              <a:rPr lang="en-US" b="1" dirty="0" err="1">
                <a:solidFill>
                  <a:srgbClr val="FFC000"/>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dirty="0" smtClean="0"/>
              <a:t>in your building? </a:t>
            </a:r>
          </a:p>
          <a:p>
            <a:endParaRPr lang="en-US" dirty="0" smtClean="0"/>
          </a:p>
          <a:p>
            <a:r>
              <a:rPr lang="en-US" dirty="0" smtClean="0"/>
              <a:t>What is </a:t>
            </a:r>
            <a:r>
              <a:rPr lang="en-US" i="1" dirty="0">
                <a:solidFill>
                  <a:srgbClr val="7030A0"/>
                </a:solidFill>
              </a:rPr>
              <a:t>problematic</a:t>
            </a:r>
            <a:r>
              <a:rPr lang="en-US" dirty="0" smtClean="0"/>
              <a:t> about integrating </a:t>
            </a:r>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0066"/>
                </a:solidFill>
                <a:latin typeface="Georgia" panose="02040502050405020303" pitchFamily="18" charset="0"/>
              </a:rPr>
              <a:t>E</a:t>
            </a:r>
            <a:r>
              <a:rPr lang="en-US" b="1" dirty="0" err="1">
                <a:solidFill>
                  <a:srgbClr val="FFC000"/>
                </a:solidFill>
                <a:latin typeface="Georgia" panose="02040502050405020303" pitchFamily="18" charset="0"/>
              </a:rPr>
              <a:t>a</a:t>
            </a:r>
            <a:r>
              <a:rPr lang="en-US" b="1" dirty="0" err="1">
                <a:solidFill>
                  <a:srgbClr val="660066"/>
                </a:solidFill>
                <a:latin typeface="Georgia" panose="02040502050405020303" pitchFamily="18" charset="0"/>
              </a:rPr>
              <a:t>M</a:t>
            </a:r>
            <a:r>
              <a:rPr lang="en-US" dirty="0" smtClean="0"/>
              <a:t> in your building? </a:t>
            </a:r>
          </a:p>
          <a:p>
            <a:pPr marL="0" indent="0">
              <a:buNone/>
            </a:pPr>
            <a:endParaRPr lang="en-US" dirty="0" smtClean="0"/>
          </a:p>
        </p:txBody>
      </p:sp>
    </p:spTree>
    <p:extLst>
      <p:ext uri="{BB962C8B-B14F-4D97-AF65-F5344CB8AC3E}">
        <p14:creationId xmlns:p14="http://schemas.microsoft.com/office/powerpoint/2010/main" val="361299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sz="2800" dirty="0" smtClean="0"/>
              <a:t>Adding </a:t>
            </a:r>
            <a:r>
              <a:rPr lang="en-US" sz="2800" b="1" dirty="0" err="1">
                <a:solidFill>
                  <a:srgbClr val="FF0066"/>
                </a:solidFill>
                <a:latin typeface="Georgia" panose="02040502050405020303" pitchFamily="18" charset="0"/>
              </a:rPr>
              <a:t>S</a:t>
            </a:r>
            <a:r>
              <a:rPr lang="en-US" sz="2800" b="1" dirty="0" err="1">
                <a:solidFill>
                  <a:srgbClr val="660066"/>
                </a:solidFill>
                <a:latin typeface="Georgia" panose="02040502050405020303" pitchFamily="18" charset="0"/>
              </a:rPr>
              <a:t>T</a:t>
            </a:r>
            <a:r>
              <a:rPr lang="en-US" sz="2800" b="1" dirty="0" err="1">
                <a:solidFill>
                  <a:srgbClr val="FFC000"/>
                </a:solidFill>
                <a:latin typeface="Georgia" panose="02040502050405020303" pitchFamily="18" charset="0"/>
              </a:rPr>
              <a:t>E</a:t>
            </a:r>
            <a:r>
              <a:rPr lang="en-US" sz="2800" b="1" dirty="0" err="1">
                <a:solidFill>
                  <a:srgbClr val="FF0066"/>
                </a:solidFill>
                <a:latin typeface="Georgia" panose="02040502050405020303" pitchFamily="18" charset="0"/>
              </a:rPr>
              <a:t>a</a:t>
            </a:r>
            <a:r>
              <a:rPr lang="en-US" sz="2800" b="1" dirty="0" err="1">
                <a:solidFill>
                  <a:srgbClr val="660066"/>
                </a:solidFill>
                <a:latin typeface="Georgia" panose="02040502050405020303" pitchFamily="18" charset="0"/>
              </a:rPr>
              <a:t>M</a:t>
            </a:r>
            <a:r>
              <a:rPr lang="en-US" sz="2800" dirty="0" smtClean="0"/>
              <a:t>: </a:t>
            </a:r>
          </a:p>
          <a:p>
            <a:pPr lvl="1"/>
            <a:r>
              <a:rPr lang="en-US" sz="2400" i="1" spc="-100" dirty="0">
                <a:solidFill>
                  <a:schemeClr val="accent6"/>
                </a:solidFill>
                <a:latin typeface="+mj-lt"/>
                <a:ea typeface="+mj-ea"/>
                <a:cs typeface="+mj-cs"/>
              </a:rPr>
              <a:t>Setting a definition</a:t>
            </a:r>
          </a:p>
          <a:p>
            <a:pPr lvl="1"/>
            <a:r>
              <a:rPr lang="en-US" sz="2400" i="1" spc="-100" dirty="0">
                <a:solidFill>
                  <a:schemeClr val="accent6"/>
                </a:solidFill>
                <a:latin typeface="+mj-lt"/>
                <a:ea typeface="+mj-ea"/>
                <a:cs typeface="+mj-cs"/>
              </a:rPr>
              <a:t>Teaching Pedagogy, Methods for approaching </a:t>
            </a:r>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endParaRPr lang="en-US" b="1" dirty="0" smtClean="0">
              <a:solidFill>
                <a:srgbClr val="660066"/>
              </a:solidFill>
              <a:latin typeface="Georgia" panose="02040502050405020303" pitchFamily="18" charset="0"/>
            </a:endParaRPr>
          </a:p>
          <a:p>
            <a:pPr lvl="1"/>
            <a:r>
              <a:rPr lang="en-US" sz="2400" i="1" spc="-100" dirty="0">
                <a:solidFill>
                  <a:schemeClr val="accent6"/>
                </a:solidFill>
                <a:latin typeface="+mj-lt"/>
                <a:ea typeface="+mj-ea"/>
                <a:cs typeface="+mj-cs"/>
              </a:rPr>
              <a:t>The Challenge</a:t>
            </a:r>
          </a:p>
          <a:p>
            <a:pPr marL="274320" lvl="1" indent="0">
              <a:buNone/>
            </a:pPr>
            <a:endParaRPr lang="en-US" dirty="0"/>
          </a:p>
          <a:p>
            <a:pPr marL="274320" lvl="1" indent="0">
              <a:buNone/>
            </a:pPr>
            <a:r>
              <a:rPr lang="en-US" sz="2800" dirty="0"/>
              <a:t>How Does it Connect:</a:t>
            </a:r>
          </a:p>
          <a:p>
            <a:pPr lvl="1"/>
            <a:r>
              <a:rPr lang="en-US" sz="2400" i="1" spc="-100" dirty="0">
                <a:solidFill>
                  <a:schemeClr val="accent6"/>
                </a:solidFill>
                <a:latin typeface="+mj-lt"/>
                <a:ea typeface="+mj-ea"/>
                <a:cs typeface="+mj-cs"/>
              </a:rPr>
              <a:t>Jot Thoughts- Standards connection</a:t>
            </a:r>
          </a:p>
          <a:p>
            <a:pPr lvl="1"/>
            <a:r>
              <a:rPr lang="en-US" sz="2400" i="1" spc="-100" dirty="0">
                <a:solidFill>
                  <a:schemeClr val="accent6"/>
                </a:solidFill>
                <a:latin typeface="+mj-lt"/>
                <a:ea typeface="+mj-ea"/>
                <a:cs typeface="+mj-cs"/>
              </a:rPr>
              <a:t>How do we begin? </a:t>
            </a:r>
          </a:p>
          <a:p>
            <a:pPr lvl="1"/>
            <a:r>
              <a:rPr lang="en-US" sz="2400" i="1" spc="-100" dirty="0">
                <a:solidFill>
                  <a:schemeClr val="accent6"/>
                </a:solidFill>
                <a:latin typeface="+mj-lt"/>
                <a:ea typeface="+mj-ea"/>
                <a:cs typeface="+mj-cs"/>
              </a:rPr>
              <a:t>Debrief</a:t>
            </a:r>
          </a:p>
          <a:p>
            <a:pPr marL="274320" lvl="1" indent="0">
              <a:buNone/>
            </a:pPr>
            <a:endParaRPr lang="en-US" dirty="0" smtClean="0"/>
          </a:p>
          <a:p>
            <a:pPr lvl="1"/>
            <a:endParaRPr lang="en-US" dirty="0"/>
          </a:p>
        </p:txBody>
      </p:sp>
    </p:spTree>
    <p:extLst>
      <p:ext uri="{BB962C8B-B14F-4D97-AF65-F5344CB8AC3E}">
        <p14:creationId xmlns:p14="http://schemas.microsoft.com/office/powerpoint/2010/main" val="11536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7" y="5404139"/>
            <a:ext cx="3362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09637"/>
            <a:ext cx="33813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41" y="2971800"/>
            <a:ext cx="16668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678" y="3976254"/>
            <a:ext cx="27908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5689" y="1266825"/>
            <a:ext cx="27336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971800"/>
            <a:ext cx="18859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81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eorgia" panose="02040502050405020303" pitchFamily="18" charset="0"/>
              </a:rPr>
              <a:t>Add </a:t>
            </a:r>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a:t>
            </a:r>
            <a:r>
              <a:rPr lang="en-US" i="1" dirty="0" smtClean="0">
                <a:solidFill>
                  <a:schemeClr val="accent6"/>
                </a:solidFill>
              </a:rPr>
              <a:t>Don’t </a:t>
            </a:r>
            <a:r>
              <a:rPr lang="en-US" i="1" dirty="0">
                <a:solidFill>
                  <a:schemeClr val="accent6"/>
                </a:solidFill>
              </a:rPr>
              <a:t>get hung up on the </a:t>
            </a:r>
            <a:r>
              <a:rPr lang="en-US" i="1" dirty="0" smtClean="0">
                <a:solidFill>
                  <a:schemeClr val="accent6"/>
                </a:solidFill>
              </a:rPr>
              <a:t>acronym…</a:t>
            </a:r>
            <a:endParaRPr lang="en-US" dirty="0">
              <a:solidFill>
                <a:schemeClr val="accent6"/>
              </a:solidFill>
            </a:endParaRPr>
          </a:p>
        </p:txBody>
      </p:sp>
      <p:sp>
        <p:nvSpPr>
          <p:cNvPr id="3" name="Content Placeholder 2"/>
          <p:cNvSpPr>
            <a:spLocks noGrp="1"/>
          </p:cNvSpPr>
          <p:nvPr>
            <p:ph idx="1"/>
          </p:nvPr>
        </p:nvSpPr>
        <p:spPr>
          <a:xfrm>
            <a:off x="457200" y="2514600"/>
            <a:ext cx="8229600" cy="3962400"/>
          </a:xfrm>
        </p:spPr>
        <p:txBody>
          <a:bodyPr>
            <a:normAutofit/>
          </a:bodyPr>
          <a:lstStyle/>
          <a:p>
            <a:pPr marL="0" indent="0">
              <a:buNone/>
            </a:pPr>
            <a:r>
              <a:rPr lang="en-US" sz="4000" b="1" i="1" u="sng" dirty="0" smtClean="0">
                <a:solidFill>
                  <a:srgbClr val="FF0066"/>
                </a:solidFill>
                <a:latin typeface="Georgia" panose="02040502050405020303" pitchFamily="18" charset="0"/>
              </a:rPr>
              <a:t>S</a:t>
            </a:r>
            <a:r>
              <a:rPr lang="en-US" b="1" dirty="0" smtClean="0">
                <a:solidFill>
                  <a:srgbClr val="FF0066"/>
                </a:solidFill>
                <a:latin typeface="Georgia" panose="02040502050405020303" pitchFamily="18" charset="0"/>
              </a:rPr>
              <a:t>cience</a:t>
            </a:r>
          </a:p>
          <a:p>
            <a:pPr marL="0" indent="0">
              <a:buNone/>
            </a:pPr>
            <a:r>
              <a:rPr lang="en-US" sz="4000" b="1" i="1" u="sng" dirty="0">
                <a:solidFill>
                  <a:srgbClr val="660066"/>
                </a:solidFill>
                <a:latin typeface="Georgia" panose="02040502050405020303" pitchFamily="18" charset="0"/>
              </a:rPr>
              <a:t>T</a:t>
            </a:r>
            <a:r>
              <a:rPr lang="en-US" b="1" dirty="0" smtClean="0">
                <a:solidFill>
                  <a:srgbClr val="660066"/>
                </a:solidFill>
                <a:latin typeface="Georgia" panose="02040502050405020303" pitchFamily="18" charset="0"/>
              </a:rPr>
              <a:t>echnology</a:t>
            </a:r>
          </a:p>
          <a:p>
            <a:pPr marL="0" indent="0">
              <a:buNone/>
            </a:pPr>
            <a:r>
              <a:rPr lang="en-US" sz="4000" b="1" i="1" u="sng" dirty="0">
                <a:solidFill>
                  <a:srgbClr val="FFC000"/>
                </a:solidFill>
                <a:latin typeface="Georgia" panose="02040502050405020303" pitchFamily="18" charset="0"/>
              </a:rPr>
              <a:t>E</a:t>
            </a:r>
            <a:r>
              <a:rPr lang="en-US" b="1" dirty="0" smtClean="0">
                <a:solidFill>
                  <a:srgbClr val="FFC000"/>
                </a:solidFill>
                <a:latin typeface="Georgia" panose="02040502050405020303" pitchFamily="18" charset="0"/>
              </a:rPr>
              <a:t>ngineering</a:t>
            </a:r>
          </a:p>
          <a:p>
            <a:pPr marL="0" indent="0">
              <a:buNone/>
            </a:pPr>
            <a:r>
              <a:rPr lang="en-US" sz="4000" b="1" i="1" u="sng" dirty="0">
                <a:solidFill>
                  <a:srgbClr val="FF0066"/>
                </a:solidFill>
                <a:latin typeface="Georgia" panose="02040502050405020303" pitchFamily="18" charset="0"/>
              </a:rPr>
              <a:t>a</a:t>
            </a:r>
            <a:r>
              <a:rPr lang="en-US" b="1" dirty="0" smtClean="0">
                <a:solidFill>
                  <a:srgbClr val="FF0066"/>
                </a:solidFill>
                <a:latin typeface="Georgia" panose="02040502050405020303" pitchFamily="18" charset="0"/>
              </a:rPr>
              <a:t>rts</a:t>
            </a:r>
          </a:p>
          <a:p>
            <a:pPr marL="0" indent="0">
              <a:buNone/>
            </a:pPr>
            <a:r>
              <a:rPr lang="en-US" sz="4000" b="1" i="1" u="sng" dirty="0" err="1" smtClean="0">
                <a:solidFill>
                  <a:srgbClr val="660066"/>
                </a:solidFill>
                <a:latin typeface="Georgia" panose="02040502050405020303" pitchFamily="18" charset="0"/>
              </a:rPr>
              <a:t>M</a:t>
            </a:r>
            <a:r>
              <a:rPr lang="en-US" b="1" dirty="0" err="1" smtClean="0">
                <a:solidFill>
                  <a:srgbClr val="660066"/>
                </a:solidFill>
                <a:latin typeface="Georgia" panose="02040502050405020303" pitchFamily="18" charset="0"/>
              </a:rPr>
              <a:t>athmatics</a:t>
            </a:r>
            <a:endParaRPr lang="en-US" dirty="0"/>
          </a:p>
        </p:txBody>
      </p:sp>
      <p:sp>
        <p:nvSpPr>
          <p:cNvPr id="5" name="TextBox 4"/>
          <p:cNvSpPr txBox="1"/>
          <p:nvPr/>
        </p:nvSpPr>
        <p:spPr>
          <a:xfrm>
            <a:off x="381000" y="1676400"/>
            <a:ext cx="5421164" cy="938719"/>
          </a:xfrm>
          <a:prstGeom prst="rect">
            <a:avLst/>
          </a:prstGeom>
          <a:noFill/>
        </p:spPr>
        <p:txBody>
          <a:bodyPr wrap="none" rtlCol="0">
            <a:spAutoFit/>
          </a:bodyPr>
          <a:lstStyle/>
          <a:p>
            <a:r>
              <a:rPr lang="en-US" sz="3700" dirty="0"/>
              <a:t>But, the Acronym Means</a:t>
            </a:r>
            <a:r>
              <a:rPr lang="en-US" dirty="0"/>
              <a:t>:</a:t>
            </a:r>
            <a:endParaRPr lang="en-US" b="1" i="1" u="sng" dirty="0">
              <a:solidFill>
                <a:srgbClr val="FF0066"/>
              </a:solidFill>
              <a:latin typeface="Georgia" panose="02040502050405020303" pitchFamily="18" charset="0"/>
            </a:endParaRP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870" y="2511113"/>
            <a:ext cx="564618" cy="52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7797" y="3130688"/>
            <a:ext cx="829845" cy="61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620" y="3792682"/>
            <a:ext cx="703118" cy="70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7642" y="4731637"/>
            <a:ext cx="504604" cy="71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282" y="4724399"/>
            <a:ext cx="389764" cy="71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6341" y="4731637"/>
            <a:ext cx="778020" cy="56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2664" y="4703352"/>
            <a:ext cx="424259" cy="77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22664" y="5638800"/>
            <a:ext cx="509588" cy="4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5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a:bodyPr>
          <a:lstStyle/>
          <a:p>
            <a:r>
              <a:rPr lang="en-US" dirty="0" smtClean="0">
                <a:latin typeface="Georgia" panose="02040502050405020303" pitchFamily="18" charset="0"/>
              </a:rPr>
              <a:t>Add </a:t>
            </a:r>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br>
              <a:rPr lang="en-US" b="1" dirty="0" smtClean="0">
                <a:solidFill>
                  <a:srgbClr val="660066"/>
                </a:solidFill>
                <a:latin typeface="Georgia" panose="02040502050405020303" pitchFamily="18" charset="0"/>
              </a:rPr>
            </a:br>
            <a:r>
              <a:rPr lang="en-US" sz="3600" i="1" dirty="0" smtClean="0">
                <a:solidFill>
                  <a:schemeClr val="accent6"/>
                </a:solidFill>
              </a:rPr>
              <a:t>Create </a:t>
            </a:r>
            <a:r>
              <a:rPr lang="en-US" sz="3600" i="1" dirty="0">
                <a:solidFill>
                  <a:schemeClr val="accent6"/>
                </a:solidFill>
              </a:rPr>
              <a:t>a Working Definition</a:t>
            </a:r>
          </a:p>
        </p:txBody>
      </p:sp>
      <p:sp>
        <p:nvSpPr>
          <p:cNvPr id="3" name="Content Placeholder 2"/>
          <p:cNvSpPr>
            <a:spLocks noGrp="1"/>
          </p:cNvSpPr>
          <p:nvPr>
            <p:ph idx="1"/>
          </p:nvPr>
        </p:nvSpPr>
        <p:spPr/>
        <p:txBody>
          <a:bodyPr/>
          <a:lstStyle/>
          <a:p>
            <a:pPr marL="0" indent="0">
              <a:buNone/>
            </a:pPr>
            <a:endParaRPr lang="en-US" sz="3600" i="1" spc="-100" dirty="0">
              <a:solidFill>
                <a:schemeClr val="accent6"/>
              </a:solidFill>
              <a:latin typeface="+mj-lt"/>
              <a:ea typeface="+mj-ea"/>
              <a:cs typeface="+mj-cs"/>
            </a:endParaRPr>
          </a:p>
          <a:p>
            <a:pPr marL="0" indent="0" algn="ctr">
              <a:buNone/>
            </a:pPr>
            <a:r>
              <a:rPr lang="en-US" sz="3600" dirty="0" smtClean="0"/>
              <a:t>Take 2 minutes and record your current definition of STEAM.</a:t>
            </a:r>
          </a:p>
          <a:p>
            <a:pPr marL="0" indent="0" algn="ctr">
              <a:buNone/>
            </a:pPr>
            <a:endParaRPr lang="en-US" sz="3600" dirty="0" smtClean="0"/>
          </a:p>
          <a:p>
            <a:pPr marL="0" indent="0">
              <a:buNone/>
            </a:pPr>
            <a:endParaRPr lang="en-US" dirty="0"/>
          </a:p>
        </p:txBody>
      </p:sp>
    </p:spTree>
    <p:extLst>
      <p:ext uri="{BB962C8B-B14F-4D97-AF65-F5344CB8AC3E}">
        <p14:creationId xmlns:p14="http://schemas.microsoft.com/office/powerpoint/2010/main" val="311458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Add </a:t>
            </a:r>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a:t>
            </a:r>
            <a:endParaRPr lang="en-US" dirty="0"/>
          </a:p>
        </p:txBody>
      </p:sp>
      <p:sp>
        <p:nvSpPr>
          <p:cNvPr id="3" name="Content Placeholder 2"/>
          <p:cNvSpPr>
            <a:spLocks noGrp="1"/>
          </p:cNvSpPr>
          <p:nvPr>
            <p:ph idx="1"/>
          </p:nvPr>
        </p:nvSpPr>
        <p:spPr>
          <a:xfrm>
            <a:off x="152400" y="1447800"/>
            <a:ext cx="8229600" cy="4525963"/>
          </a:xfrm>
        </p:spPr>
        <p:txBody>
          <a:bodyPr>
            <a:normAutofit lnSpcReduction="10000"/>
          </a:bodyPr>
          <a:lstStyle/>
          <a:p>
            <a:pPr marL="0" indent="0" algn="ctr">
              <a:buNone/>
            </a:pPr>
            <a:endParaRPr lang="en-US" sz="3600" dirty="0" smtClean="0"/>
          </a:p>
          <a:p>
            <a:pPr marL="0" indent="0" algn="ctr">
              <a:buNone/>
            </a:pPr>
            <a:r>
              <a:rPr lang="en-US" sz="3600" dirty="0" smtClean="0"/>
              <a:t>We </a:t>
            </a:r>
            <a:r>
              <a:rPr lang="en-US" sz="3600" dirty="0"/>
              <a:t>have spent the time learning the College and Career ready skills, now is the time to talk about the </a:t>
            </a:r>
            <a:r>
              <a:rPr lang="en-US" sz="3600" dirty="0" smtClean="0"/>
              <a:t>“</a:t>
            </a:r>
            <a:r>
              <a:rPr lang="en-US" sz="3600" b="1" i="1" dirty="0" smtClean="0"/>
              <a:t>vehicle</a:t>
            </a:r>
            <a:r>
              <a:rPr lang="en-US" sz="3600" dirty="0" smtClean="0"/>
              <a:t>” </a:t>
            </a:r>
            <a:r>
              <a:rPr lang="en-US" sz="3600" dirty="0"/>
              <a:t>for getting </a:t>
            </a:r>
            <a:r>
              <a:rPr lang="en-US" sz="3600" dirty="0" smtClean="0"/>
              <a:t>there!</a:t>
            </a:r>
            <a:endParaRPr lang="en-US" sz="3600" dirty="0"/>
          </a:p>
          <a:p>
            <a:pPr lvl="1" algn="ctr"/>
            <a:endParaRPr lang="en-US" dirty="0" smtClean="0"/>
          </a:p>
          <a:p>
            <a:pPr lvl="1" algn="ctr"/>
            <a:endParaRPr lang="en-US" dirty="0"/>
          </a:p>
          <a:p>
            <a:pPr lvl="1" algn="ctr"/>
            <a:r>
              <a:rPr lang="en-US" sz="2400" dirty="0" err="1" smtClean="0"/>
              <a:t>STEaM</a:t>
            </a:r>
            <a:r>
              <a:rPr lang="en-US" sz="2400" dirty="0" smtClean="0"/>
              <a:t> is an integrated approach of teaching that leads to deeper learning and acquisition of 21</a:t>
            </a:r>
            <a:r>
              <a:rPr lang="en-US" sz="2400" baseline="30000" dirty="0" smtClean="0"/>
              <a:t>st</a:t>
            </a:r>
            <a:r>
              <a:rPr lang="en-US" sz="2400" dirty="0" smtClean="0"/>
              <a:t> Century skills by students. </a:t>
            </a:r>
          </a:p>
          <a:p>
            <a:pPr marL="0" indent="0">
              <a:buNone/>
            </a:pPr>
            <a:endParaRPr lang="en-US" dirty="0" smtClean="0"/>
          </a:p>
        </p:txBody>
      </p:sp>
    </p:spTree>
    <p:extLst>
      <p:ext uri="{BB962C8B-B14F-4D97-AF65-F5344CB8AC3E}">
        <p14:creationId xmlns:p14="http://schemas.microsoft.com/office/powerpoint/2010/main" val="267050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eorgia" panose="02040502050405020303" pitchFamily="18" charset="0"/>
              </a:rPr>
              <a:t>Add </a:t>
            </a:r>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sz="3600" i="1" dirty="0" smtClean="0">
                <a:solidFill>
                  <a:schemeClr val="accent6"/>
                </a:solidFill>
              </a:rPr>
              <a:t>Using a “New Vehicle”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668175566"/>
              </p:ext>
            </p:extLst>
          </p:nvPr>
        </p:nvGraphicFramePr>
        <p:xfrm>
          <a:off x="381000" y="1600200"/>
          <a:ext cx="8382000" cy="4389120"/>
        </p:xfrm>
        <a:graphic>
          <a:graphicData uri="http://schemas.openxmlformats.org/drawingml/2006/table">
            <a:tbl>
              <a:tblPr firstRow="1" bandRow="1">
                <a:tableStyleId>{5C22544A-7EE6-4342-B048-85BDC9FD1C3A}</a:tableStyleId>
              </a:tblPr>
              <a:tblGrid>
                <a:gridCol w="3733800"/>
                <a:gridCol w="1911220"/>
                <a:gridCol w="2736980"/>
              </a:tblGrid>
              <a:tr h="370840">
                <a:tc>
                  <a:txBody>
                    <a:bodyPr/>
                    <a:lstStyle/>
                    <a:p>
                      <a:pPr algn="ctr"/>
                      <a:endParaRPr lang="en-US" sz="2400" i="1" dirty="0" smtClean="0"/>
                    </a:p>
                    <a:p>
                      <a:pPr algn="ctr"/>
                      <a:r>
                        <a:rPr lang="en-US" sz="2400" i="1" dirty="0" smtClean="0"/>
                        <a:t>Criteria</a:t>
                      </a:r>
                      <a:endParaRPr lang="en-US" sz="2400" i="1" dirty="0"/>
                    </a:p>
                  </a:txBody>
                  <a:tcPr/>
                </a:tc>
                <a:tc>
                  <a:txBody>
                    <a:bodyPr/>
                    <a:lstStyle/>
                    <a:p>
                      <a:pPr algn="ctr"/>
                      <a:r>
                        <a:rPr lang="en-US" sz="2400" i="1" dirty="0" smtClean="0"/>
                        <a:t>“Vehicle 1” </a:t>
                      </a:r>
                    </a:p>
                    <a:p>
                      <a:pPr algn="ctr"/>
                      <a:r>
                        <a:rPr lang="en-US" sz="2400" i="1" dirty="0" smtClean="0"/>
                        <a:t>Inquiry</a:t>
                      </a:r>
                      <a:endParaRPr lang="en-US" sz="2400" i="1" dirty="0"/>
                    </a:p>
                  </a:txBody>
                  <a:tcPr/>
                </a:tc>
                <a:tc>
                  <a:txBody>
                    <a:bodyPr/>
                    <a:lstStyle/>
                    <a:p>
                      <a:pPr algn="ctr"/>
                      <a:r>
                        <a:rPr lang="en-US" sz="2400" i="1" dirty="0" smtClean="0"/>
                        <a:t>“Vehicle 2”</a:t>
                      </a:r>
                    </a:p>
                    <a:p>
                      <a:pPr algn="ctr"/>
                      <a:r>
                        <a:rPr lang="en-US" sz="2400" i="1" dirty="0" smtClean="0"/>
                        <a:t>Project Based Learning</a:t>
                      </a:r>
                      <a:r>
                        <a:rPr lang="en-US" sz="2400" i="1" baseline="0" dirty="0" smtClean="0"/>
                        <a:t> </a:t>
                      </a:r>
                      <a:r>
                        <a:rPr lang="en-US" sz="2400" i="1" dirty="0" smtClean="0"/>
                        <a:t>(PBL)</a:t>
                      </a:r>
                      <a:endParaRPr lang="en-US" sz="2400" i="1" dirty="0"/>
                    </a:p>
                  </a:txBody>
                  <a:tcPr/>
                </a:tc>
              </a:tr>
              <a:tr h="370840">
                <a:tc>
                  <a:txBody>
                    <a:bodyPr/>
                    <a:lstStyle/>
                    <a:p>
                      <a:r>
                        <a:rPr lang="en-US" dirty="0" smtClean="0"/>
                        <a:t>Learner</a:t>
                      </a:r>
                      <a:r>
                        <a:rPr lang="en-US" baseline="0" dirty="0" smtClean="0"/>
                        <a:t> engages in scientifically oriented questions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c>
                  <a:txBody>
                    <a:bodyPr/>
                    <a:lstStyle/>
                    <a:p>
                      <a:pPr algn="ctr"/>
                      <a:r>
                        <a:rPr lang="en-US" sz="3600" dirty="0" smtClean="0">
                          <a:sym typeface="Wingdings"/>
                        </a:rPr>
                        <a:t></a:t>
                      </a:r>
                      <a:endParaRPr lang="en-US" sz="3600" dirty="0"/>
                    </a:p>
                  </a:txBody>
                  <a:tcPr/>
                </a:tc>
              </a:tr>
              <a:tr h="370840">
                <a:tc>
                  <a:txBody>
                    <a:bodyPr/>
                    <a:lstStyle/>
                    <a:p>
                      <a:r>
                        <a:rPr lang="en-US" dirty="0" smtClean="0"/>
                        <a:t>Learner gives evidence priority in</a:t>
                      </a:r>
                      <a:r>
                        <a:rPr lang="en-US" baseline="0" dirty="0" smtClean="0"/>
                        <a:t> responding to questions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c>
                  <a:txBody>
                    <a:bodyPr/>
                    <a:lstStyle/>
                    <a:p>
                      <a:pPr algn="ctr"/>
                      <a:r>
                        <a:rPr lang="en-US" sz="3600" dirty="0" smtClean="0">
                          <a:sym typeface="Wingdings"/>
                        </a:rPr>
                        <a:t></a:t>
                      </a:r>
                      <a:endParaRPr lang="en-US" sz="3600" dirty="0" smtClean="0"/>
                    </a:p>
                  </a:txBody>
                  <a:tcPr/>
                </a:tc>
              </a:tr>
              <a:tr h="370840">
                <a:tc>
                  <a:txBody>
                    <a:bodyPr/>
                    <a:lstStyle/>
                    <a:p>
                      <a:r>
                        <a:rPr lang="en-US" dirty="0" smtClean="0"/>
                        <a:t>Learner formulates</a:t>
                      </a:r>
                      <a:r>
                        <a:rPr lang="en-US" baseline="0" dirty="0" smtClean="0"/>
                        <a:t> explanations from evidence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r>
              <a:tr h="370840">
                <a:tc>
                  <a:txBody>
                    <a:bodyPr/>
                    <a:lstStyle/>
                    <a:p>
                      <a:r>
                        <a:rPr lang="en-US" dirty="0" smtClean="0"/>
                        <a:t>Learner connects explanations to scientific knowledge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ym typeface="Wingdings"/>
                        </a:rPr>
                        <a:t></a:t>
                      </a:r>
                      <a:endParaRPr lang="en-US" sz="3600" dirty="0" smtClean="0"/>
                    </a:p>
                  </a:txBody>
                  <a:tcPr/>
                </a:tc>
              </a:tr>
              <a:tr h="370840">
                <a:tc>
                  <a:txBody>
                    <a:bodyPr/>
                    <a:lstStyle/>
                    <a:p>
                      <a:r>
                        <a:rPr lang="en-US" dirty="0" smtClean="0"/>
                        <a:t>Learner Communicates and justifies explanation</a:t>
                      </a:r>
                      <a:endParaRPr lang="en-US" dirty="0"/>
                    </a:p>
                  </a:txBody>
                  <a:tcPr/>
                </a:tc>
                <a:tc>
                  <a:txBody>
                    <a:bodyPr/>
                    <a:lstStyle/>
                    <a:p>
                      <a:pPr algn="ctr"/>
                      <a:r>
                        <a:rPr lang="en-US" sz="3600" dirty="0" smtClean="0">
                          <a:sym typeface="Wingdings"/>
                        </a:rPr>
                        <a:t></a:t>
                      </a:r>
                      <a:endParaRPr lang="en-US" sz="3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600" dirty="0" smtClean="0">
                          <a:sym typeface="Wingdings"/>
                        </a:rPr>
                        <a:t></a:t>
                      </a:r>
                      <a:endParaRPr lang="en-US" sz="3600" dirty="0" smtClean="0"/>
                    </a:p>
                  </a:txBody>
                  <a:tcPr/>
                </a:tc>
              </a:tr>
            </a:tbl>
          </a:graphicData>
        </a:graphic>
      </p:graphicFrame>
    </p:spTree>
    <p:extLst>
      <p:ext uri="{BB962C8B-B14F-4D97-AF65-F5344CB8AC3E}">
        <p14:creationId xmlns:p14="http://schemas.microsoft.com/office/powerpoint/2010/main" val="294131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eorgia" panose="02040502050405020303" pitchFamily="18" charset="0"/>
              </a:rPr>
              <a:t>Add </a:t>
            </a:r>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a:t>
            </a:r>
            <a:r>
              <a:rPr lang="en-US" dirty="0" smtClean="0"/>
              <a:t> </a:t>
            </a:r>
            <a:r>
              <a:rPr lang="en-US" i="1" dirty="0">
                <a:solidFill>
                  <a:schemeClr val="accent6"/>
                </a:solidFill>
              </a:rPr>
              <a:t>Using a “New Vehicle”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8992542"/>
              </p:ext>
            </p:extLst>
          </p:nvPr>
        </p:nvGraphicFramePr>
        <p:xfrm>
          <a:off x="304800" y="1295400"/>
          <a:ext cx="8382000" cy="5394960"/>
        </p:xfrm>
        <a:graphic>
          <a:graphicData uri="http://schemas.openxmlformats.org/drawingml/2006/table">
            <a:tbl>
              <a:tblPr firstRow="1" bandRow="1">
                <a:tableStyleId>{5C22544A-7EE6-4342-B048-85BDC9FD1C3A}</a:tableStyleId>
              </a:tblPr>
              <a:tblGrid>
                <a:gridCol w="3886200"/>
                <a:gridCol w="2057400"/>
                <a:gridCol w="2438400"/>
              </a:tblGrid>
              <a:tr h="370840">
                <a:tc>
                  <a:txBody>
                    <a:bodyPr/>
                    <a:lstStyle/>
                    <a:p>
                      <a:pPr algn="ctr"/>
                      <a:endParaRPr lang="en-US" sz="2400" i="1" dirty="0" smtClean="0"/>
                    </a:p>
                    <a:p>
                      <a:pPr algn="ctr"/>
                      <a:r>
                        <a:rPr lang="en-US" sz="2400" i="1" dirty="0" smtClean="0"/>
                        <a:t>Criteria</a:t>
                      </a:r>
                      <a:endParaRPr lang="en-US" sz="2400" i="1" dirty="0"/>
                    </a:p>
                  </a:txBody>
                  <a:tcPr/>
                </a:tc>
                <a:tc>
                  <a:txBody>
                    <a:bodyPr/>
                    <a:lstStyle/>
                    <a:p>
                      <a:pPr algn="ctr"/>
                      <a:r>
                        <a:rPr lang="en-US" sz="2400" i="1" dirty="0" smtClean="0"/>
                        <a:t>“Vehicle 1” </a:t>
                      </a:r>
                    </a:p>
                    <a:p>
                      <a:pPr algn="ctr"/>
                      <a:r>
                        <a:rPr lang="en-US" sz="2400" i="1" dirty="0" smtClean="0"/>
                        <a:t>Inquiry</a:t>
                      </a:r>
                      <a:endParaRPr lang="en-US" sz="2400" i="1" dirty="0"/>
                    </a:p>
                  </a:txBody>
                  <a:tcPr/>
                </a:tc>
                <a:tc>
                  <a:txBody>
                    <a:bodyPr/>
                    <a:lstStyle/>
                    <a:p>
                      <a:pPr algn="ctr"/>
                      <a:r>
                        <a:rPr lang="en-US" sz="2400" i="1" dirty="0" smtClean="0"/>
                        <a:t>“Vehicle 2”</a:t>
                      </a:r>
                    </a:p>
                    <a:p>
                      <a:pPr algn="ctr"/>
                      <a:r>
                        <a:rPr lang="en-US" sz="2400" i="1" dirty="0" smtClean="0"/>
                        <a:t>Project Based Learning</a:t>
                      </a:r>
                      <a:r>
                        <a:rPr lang="en-US" sz="2400" i="1" baseline="0" dirty="0" smtClean="0"/>
                        <a:t> </a:t>
                      </a:r>
                      <a:r>
                        <a:rPr lang="en-US" sz="2400" i="1" dirty="0" smtClean="0"/>
                        <a:t>(PBL)</a:t>
                      </a:r>
                      <a:endParaRPr lang="en-US" sz="2400" i="1" dirty="0"/>
                    </a:p>
                  </a:txBody>
                  <a:tcPr/>
                </a:tc>
              </a:tr>
              <a:tr h="370840">
                <a:tc>
                  <a:txBody>
                    <a:bodyPr/>
                    <a:lstStyle/>
                    <a:p>
                      <a:r>
                        <a:rPr lang="en-US" dirty="0" smtClean="0"/>
                        <a:t>Hands-on</a:t>
                      </a:r>
                      <a:r>
                        <a:rPr lang="en-US" baseline="0" dirty="0" smtClean="0"/>
                        <a:t> learner directed activity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 </a:t>
                      </a:r>
                      <a:r>
                        <a:rPr lang="en-US" sz="1800" dirty="0" smtClean="0">
                          <a:sym typeface="Wingdings"/>
                        </a:rPr>
                        <a:t>(sometimes)</a:t>
                      </a:r>
                      <a:endParaRPr lang="en-US"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Learners retain more knowledge</a:t>
                      </a:r>
                      <a:r>
                        <a:rPr lang="en-US" baseline="0" dirty="0" smtClean="0"/>
                        <a:t> </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r>
                        <a:rPr lang="en-US" dirty="0" smtClean="0"/>
                        <a:t>Learners solve</a:t>
                      </a:r>
                      <a:r>
                        <a:rPr lang="en-US" baseline="0" dirty="0" smtClean="0"/>
                        <a:t> real world tasks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r>
                        <a:rPr lang="en-US" dirty="0" smtClean="0"/>
                        <a:t>Learner creates</a:t>
                      </a:r>
                      <a:r>
                        <a:rPr lang="en-US" baseline="0" dirty="0" smtClean="0"/>
                        <a:t> product, model, or prototype for solution (engineering)</a:t>
                      </a:r>
                      <a:endParaRPr lang="en-US" dirty="0"/>
                    </a:p>
                  </a:txBody>
                  <a:tcPr/>
                </a:tc>
                <a:tc>
                  <a:txBody>
                    <a:bodyPr/>
                    <a:lstStyle/>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Learner</a:t>
                      </a:r>
                      <a:r>
                        <a:rPr lang="en-US" baseline="0" dirty="0" smtClean="0"/>
                        <a:t> </a:t>
                      </a:r>
                      <a:r>
                        <a:rPr lang="en-US" dirty="0" smtClean="0"/>
                        <a:t>demonstrates the results in a performance or public speaking venue.</a:t>
                      </a:r>
                    </a:p>
                  </a:txBody>
                  <a:tcPr/>
                </a:tc>
                <a:tc>
                  <a:txBody>
                    <a:bodyPr/>
                    <a:lstStyle/>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Learner uses extended period</a:t>
                      </a:r>
                      <a:r>
                        <a:rPr lang="en-US" baseline="0" dirty="0" smtClean="0"/>
                        <a:t> of time (1-6 weeks)</a:t>
                      </a:r>
                      <a:endParaRPr lang="en-US" dirty="0" smtClean="0"/>
                    </a:p>
                  </a:txBody>
                  <a:tcPr/>
                </a:tc>
                <a:tc>
                  <a:txBody>
                    <a:bodyPr/>
                    <a:lstStyle/>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r h="370840">
                <a:tc>
                  <a:txBody>
                    <a:bodyPr/>
                    <a:lstStyle/>
                    <a:p>
                      <a:r>
                        <a:rPr lang="en-US" dirty="0" smtClean="0"/>
                        <a:t>Incorporates school and community</a:t>
                      </a:r>
                      <a:r>
                        <a:rPr lang="en-US" baseline="0" dirty="0" smtClean="0"/>
                        <a:t> connections or outside professionals </a:t>
                      </a:r>
                      <a:endParaRPr lang="en-US" dirty="0"/>
                    </a:p>
                  </a:txBody>
                  <a:tcPr/>
                </a:tc>
                <a:tc>
                  <a:txBody>
                    <a:bodyPr/>
                    <a:lstStyle/>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r>
            </a:tbl>
          </a:graphicData>
        </a:graphic>
      </p:graphicFrame>
    </p:spTree>
    <p:extLst>
      <p:ext uri="{BB962C8B-B14F-4D97-AF65-F5344CB8AC3E}">
        <p14:creationId xmlns:p14="http://schemas.microsoft.com/office/powerpoint/2010/main" val="284020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66"/>
                </a:solidFill>
                <a:latin typeface="Georgia" panose="02040502050405020303" pitchFamily="18" charset="0"/>
              </a:rPr>
              <a:t>S</a:t>
            </a:r>
            <a:r>
              <a:rPr lang="en-US" b="1" dirty="0" err="1" smtClean="0">
                <a:solidFill>
                  <a:srgbClr val="660066"/>
                </a:solidFill>
                <a:latin typeface="Georgia" panose="02040502050405020303" pitchFamily="18" charset="0"/>
              </a:rPr>
              <a:t>T</a:t>
            </a:r>
            <a:r>
              <a:rPr lang="en-US" b="1" dirty="0" err="1" smtClean="0">
                <a:solidFill>
                  <a:srgbClr val="FFC000"/>
                </a:solidFill>
                <a:latin typeface="Georgia" panose="02040502050405020303" pitchFamily="18" charset="0"/>
              </a:rPr>
              <a:t>E</a:t>
            </a:r>
            <a:r>
              <a:rPr lang="en-US" b="1" dirty="0" err="1" smtClean="0">
                <a:solidFill>
                  <a:srgbClr val="FF0066"/>
                </a:solidFill>
                <a:latin typeface="Georgia" panose="02040502050405020303" pitchFamily="18" charset="0"/>
              </a:rPr>
              <a:t>a</a:t>
            </a:r>
            <a:r>
              <a:rPr lang="en-US" b="1" dirty="0" err="1" smtClean="0">
                <a:solidFill>
                  <a:srgbClr val="660066"/>
                </a:solidFill>
                <a:latin typeface="Georgia" panose="02040502050405020303" pitchFamily="18" charset="0"/>
              </a:rPr>
              <a:t>M</a:t>
            </a:r>
            <a:r>
              <a:rPr lang="en-US" b="1" dirty="0" smtClean="0">
                <a:solidFill>
                  <a:srgbClr val="660066"/>
                </a:solidFill>
                <a:latin typeface="Georgia" panose="02040502050405020303" pitchFamily="18" charset="0"/>
              </a:rPr>
              <a:t> </a:t>
            </a:r>
            <a:r>
              <a:rPr lang="en-US" sz="3600" i="1" dirty="0">
                <a:solidFill>
                  <a:schemeClr val="accent6"/>
                </a:solidFill>
              </a:rPr>
              <a:t>in Action… the Story</a:t>
            </a:r>
          </a:p>
        </p:txBody>
      </p:sp>
      <p:sp>
        <p:nvSpPr>
          <p:cNvPr id="3" name="Content Placeholder 2"/>
          <p:cNvSpPr>
            <a:spLocks noGrp="1"/>
          </p:cNvSpPr>
          <p:nvPr>
            <p:ph idx="1"/>
          </p:nvPr>
        </p:nvSpPr>
        <p:spPr>
          <a:xfrm>
            <a:off x="228600" y="1219200"/>
            <a:ext cx="6019800" cy="4191000"/>
          </a:xfrm>
        </p:spPr>
        <p:txBody>
          <a:bodyPr>
            <a:normAutofit/>
          </a:bodyPr>
          <a:lstStyle/>
          <a:p>
            <a:pPr marL="0" indent="0" algn="ctr">
              <a:buNone/>
            </a:pPr>
            <a:endParaRPr lang="en-US" sz="3200" dirty="0" smtClean="0"/>
          </a:p>
          <a:p>
            <a:pPr marL="0" indent="0" algn="ctr">
              <a:buNone/>
            </a:pPr>
            <a:r>
              <a:rPr lang="en-US" sz="3200" dirty="0" smtClean="0"/>
              <a:t>In 2006 </a:t>
            </a:r>
            <a:r>
              <a:rPr lang="en-US" sz="3200" dirty="0" err="1" smtClean="0"/>
              <a:t>Rapheaella</a:t>
            </a:r>
            <a:r>
              <a:rPr lang="en-US" sz="3200" dirty="0" smtClean="0"/>
              <a:t> Le </a:t>
            </a:r>
            <a:r>
              <a:rPr lang="en-US" sz="3200" dirty="0" err="1" smtClean="0"/>
              <a:t>Gouvello</a:t>
            </a:r>
            <a:r>
              <a:rPr lang="en-US" sz="3200" dirty="0" smtClean="0"/>
              <a:t> left </a:t>
            </a:r>
            <a:r>
              <a:rPr lang="en-US" sz="3200" dirty="0" err="1" smtClean="0"/>
              <a:t>Exmouth</a:t>
            </a:r>
            <a:r>
              <a:rPr lang="en-US" sz="3200" dirty="0" smtClean="0"/>
              <a:t> in Australia to cross the Indian Ocean on a sailboard, alone, unassisted with no stopovers.  The voyage took 60 days, 60 nights and was 6557 Km in length.  </a:t>
            </a:r>
          </a:p>
          <a:p>
            <a:pPr marL="0" indent="0" algn="ctr">
              <a:buNone/>
            </a:pPr>
            <a:endParaRPr lang="en-US" dirty="0"/>
          </a:p>
          <a:p>
            <a:pPr marL="0" indent="0" algn="ct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229621"/>
            <a:ext cx="5343524" cy="15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296" y="5724566"/>
            <a:ext cx="175793" cy="17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551" y="1548426"/>
            <a:ext cx="3000376" cy="505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981200" y="5724566"/>
            <a:ext cx="2286000" cy="88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8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66"/>
                </a:solidFill>
                <a:latin typeface="Georgia" panose="02040502050405020303" pitchFamily="18" charset="0"/>
              </a:rPr>
              <a:t>S</a:t>
            </a:r>
            <a:r>
              <a:rPr lang="en-US" b="1" dirty="0" err="1">
                <a:solidFill>
                  <a:srgbClr val="660066"/>
                </a:solidFill>
                <a:latin typeface="Georgia" panose="02040502050405020303" pitchFamily="18" charset="0"/>
              </a:rPr>
              <a:t>T</a:t>
            </a:r>
            <a:r>
              <a:rPr lang="en-US" b="1" dirty="0" err="1">
                <a:solidFill>
                  <a:srgbClr val="FFC000"/>
                </a:solidFill>
                <a:latin typeface="Georgia" panose="02040502050405020303" pitchFamily="18" charset="0"/>
              </a:rPr>
              <a:t>E</a:t>
            </a:r>
            <a:r>
              <a:rPr lang="en-US" b="1" dirty="0" err="1">
                <a:solidFill>
                  <a:srgbClr val="FF0066"/>
                </a:solidFill>
                <a:latin typeface="Georgia" panose="02040502050405020303" pitchFamily="18" charset="0"/>
              </a:rPr>
              <a:t>a</a:t>
            </a:r>
            <a:r>
              <a:rPr lang="en-US" b="1" dirty="0" err="1">
                <a:solidFill>
                  <a:srgbClr val="660066"/>
                </a:solidFill>
                <a:latin typeface="Georgia" panose="02040502050405020303" pitchFamily="18" charset="0"/>
              </a:rPr>
              <a:t>M</a:t>
            </a:r>
            <a:r>
              <a:rPr lang="en-US" b="1" dirty="0">
                <a:solidFill>
                  <a:srgbClr val="660066"/>
                </a:solidFill>
                <a:latin typeface="Georgia" panose="02040502050405020303" pitchFamily="18" charset="0"/>
              </a:rPr>
              <a:t> </a:t>
            </a:r>
            <a:r>
              <a:rPr lang="en-US" i="1" dirty="0">
                <a:solidFill>
                  <a:schemeClr val="accent6"/>
                </a:solidFill>
              </a:rPr>
              <a:t>in Action… the Story</a:t>
            </a:r>
            <a:endParaRPr lang="en-US" dirty="0"/>
          </a:p>
        </p:txBody>
      </p:sp>
      <p:sp>
        <p:nvSpPr>
          <p:cNvPr id="3" name="Content Placeholder 2"/>
          <p:cNvSpPr>
            <a:spLocks noGrp="1"/>
          </p:cNvSpPr>
          <p:nvPr>
            <p:ph idx="1"/>
          </p:nvPr>
        </p:nvSpPr>
        <p:spPr/>
        <p:txBody>
          <a:bodyPr/>
          <a:lstStyle/>
          <a:p>
            <a:pPr marL="0" indent="0">
              <a:buNone/>
            </a:pPr>
            <a:r>
              <a:rPr lang="en-US" sz="3200" dirty="0" err="1"/>
              <a:t>Rapheaella</a:t>
            </a:r>
            <a:r>
              <a:rPr lang="en-US" sz="3200" dirty="0"/>
              <a:t> Le </a:t>
            </a:r>
            <a:r>
              <a:rPr lang="en-US" sz="3200" dirty="0" err="1"/>
              <a:t>Gouvello’s</a:t>
            </a:r>
            <a:r>
              <a:rPr lang="en-US" sz="3200" dirty="0"/>
              <a:t> Challenge: </a:t>
            </a:r>
          </a:p>
          <a:p>
            <a:pPr lvl="1"/>
            <a:r>
              <a:rPr lang="en-US" sz="2800" dirty="0" smtClean="0"/>
              <a:t>Build a craft that would hold all supplies necessary to make the journey</a:t>
            </a:r>
          </a:p>
          <a:p>
            <a:pPr lvl="2">
              <a:buFont typeface="Wingdings" panose="05000000000000000000" pitchFamily="2" charset="2"/>
              <a:buChar char="ü"/>
            </a:pPr>
            <a:r>
              <a:rPr lang="en-US" sz="2600" dirty="0" smtClean="0"/>
              <a:t>A place to sleep</a:t>
            </a:r>
          </a:p>
          <a:p>
            <a:pPr lvl="2">
              <a:buFont typeface="Wingdings" panose="05000000000000000000" pitchFamily="2" charset="2"/>
              <a:buChar char="ü"/>
            </a:pPr>
            <a:r>
              <a:rPr lang="en-US" sz="2600" dirty="0" smtClean="0"/>
              <a:t>Food to eat</a:t>
            </a:r>
          </a:p>
          <a:p>
            <a:pPr lvl="2">
              <a:buFont typeface="Wingdings" panose="05000000000000000000" pitchFamily="2" charset="2"/>
              <a:buChar char="ü"/>
            </a:pPr>
            <a:r>
              <a:rPr lang="en-US" sz="2600" dirty="0" smtClean="0"/>
              <a:t>Clothes</a:t>
            </a:r>
          </a:p>
          <a:p>
            <a:pPr lvl="2">
              <a:buFont typeface="Wingdings" panose="05000000000000000000" pitchFamily="2" charset="2"/>
              <a:buChar char="ü"/>
            </a:pPr>
            <a:r>
              <a:rPr lang="en-US" sz="2600" dirty="0" smtClean="0"/>
              <a:t>Technology to communicate</a:t>
            </a:r>
            <a:endParaRPr lang="en-US" sz="2600" dirty="0"/>
          </a:p>
          <a:p>
            <a:pPr marL="548640" lvl="2" indent="0">
              <a:buNone/>
            </a:pPr>
            <a:endParaRPr lang="en-US" sz="2600" dirty="0"/>
          </a:p>
          <a:p>
            <a:pPr marL="548640" lvl="2" indent="0">
              <a:buNone/>
            </a:pPr>
            <a:r>
              <a:rPr lang="en-US" sz="2600" dirty="0" smtClean="0"/>
              <a:t>A HEAVY amount of equipment…</a:t>
            </a:r>
          </a:p>
        </p:txBody>
      </p:sp>
    </p:spTree>
    <p:extLst>
      <p:ext uri="{BB962C8B-B14F-4D97-AF65-F5344CB8AC3E}">
        <p14:creationId xmlns:p14="http://schemas.microsoft.com/office/powerpoint/2010/main" val="128141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943</TotalTime>
  <Words>960</Words>
  <Application>Microsoft Office PowerPoint</Application>
  <PresentationFormat>On-screen Show (4:3)</PresentationFormat>
  <Paragraphs>147</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Add STEaM to your Curriculum, An Overview of How it Connects.   </vt:lpstr>
      <vt:lpstr>Agenda </vt:lpstr>
      <vt:lpstr>Add STEaM…Don’t get hung up on the acronym…</vt:lpstr>
      <vt:lpstr>Add STEaM…  Create a Working Definition</vt:lpstr>
      <vt:lpstr>Add STEaM…</vt:lpstr>
      <vt:lpstr>Add STEaM… Using a “New Vehicle”</vt:lpstr>
      <vt:lpstr>Add STEaM… Using a “New Vehicle”</vt:lpstr>
      <vt:lpstr>STEaM in Action… the Story</vt:lpstr>
      <vt:lpstr>STEaM in Action… the Story</vt:lpstr>
      <vt:lpstr>STEaM in Action… the Challenge</vt:lpstr>
      <vt:lpstr>STEaM, How Does it all Connect?</vt:lpstr>
      <vt:lpstr>STEaM, How Does it all Connect?</vt:lpstr>
      <vt:lpstr>STEaM, How Do we Begin?</vt:lpstr>
      <vt:lpstr>PowerPoint Presentation</vt:lpstr>
      <vt:lpstr>STEaM… How Do we Begin?</vt:lpstr>
      <vt:lpstr>STEaM… In Summary</vt:lpstr>
      <vt:lpstr>STEaM… In Summary</vt:lpstr>
      <vt:lpstr>Add STEaM… In Summary</vt:lpstr>
      <vt:lpstr>STEaM… In Summary</vt:lpstr>
      <vt:lpstr>PowerPoint Presentation</vt:lpstr>
    </vt:vector>
  </TitlesOfParts>
  <Company>Erie 1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E1 Staff</dc:creator>
  <cp:lastModifiedBy>E1 Staff</cp:lastModifiedBy>
  <cp:revision>118</cp:revision>
  <dcterms:created xsi:type="dcterms:W3CDTF">2014-07-16T15:12:02Z</dcterms:created>
  <dcterms:modified xsi:type="dcterms:W3CDTF">2014-07-24T13:59:58Z</dcterms:modified>
</cp:coreProperties>
</file>